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theme/themeOverride24.xml" ContentType="application/vnd.openxmlformats-officedocument.themeOverride+xml"/>
  <Override PartName="/ppt/notesSlides/notesSlide26.xml" ContentType="application/vnd.openxmlformats-officedocument.presentationml.notesSlide+xml"/>
  <Override PartName="/ppt/theme/themeOverride25.xml" ContentType="application/vnd.openxmlformats-officedocument.themeOverride+xml"/>
  <Override PartName="/ppt/notesSlides/notesSlide27.xml" ContentType="application/vnd.openxmlformats-officedocument.presentationml.notesSlide+xml"/>
  <Override PartName="/ppt/theme/themeOverride26.xml" ContentType="application/vnd.openxmlformats-officedocument.themeOverride+xml"/>
  <Override PartName="/ppt/notesSlides/notesSlide28.xml" ContentType="application/vnd.openxmlformats-officedocument.presentationml.notesSlide+xml"/>
  <Override PartName="/ppt/theme/themeOverride27.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4" r:id="rId3"/>
    <p:sldId id="335" r:id="rId4"/>
    <p:sldId id="339" r:id="rId5"/>
    <p:sldId id="338" r:id="rId6"/>
    <p:sldId id="333" r:id="rId7"/>
    <p:sldId id="280" r:id="rId8"/>
    <p:sldId id="281" r:id="rId9"/>
    <p:sldId id="329" r:id="rId10"/>
    <p:sldId id="320" r:id="rId11"/>
    <p:sldId id="285" r:id="rId12"/>
    <p:sldId id="286" r:id="rId13"/>
    <p:sldId id="284" r:id="rId14"/>
    <p:sldId id="287" r:id="rId15"/>
    <p:sldId id="340" r:id="rId16"/>
    <p:sldId id="322" r:id="rId17"/>
    <p:sldId id="323" r:id="rId18"/>
    <p:sldId id="294" r:id="rId19"/>
    <p:sldId id="337" r:id="rId20"/>
    <p:sldId id="298" r:id="rId21"/>
    <p:sldId id="300" r:id="rId22"/>
    <p:sldId id="331" r:id="rId23"/>
    <p:sldId id="341" r:id="rId24"/>
    <p:sldId id="336" r:id="rId25"/>
    <p:sldId id="342" r:id="rId26"/>
    <p:sldId id="343" r:id="rId27"/>
    <p:sldId id="344" r:id="rId28"/>
    <p:sldId id="326" r:id="rId29"/>
    <p:sldId id="332"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5"/>
    <a:srgbClr val="E9EDF4"/>
    <a:srgbClr val="FEA394"/>
    <a:srgbClr val="FF4343"/>
    <a:srgbClr val="009612"/>
    <a:srgbClr val="FF6565"/>
    <a:srgbClr val="FD3B1B"/>
    <a:srgbClr val="FFCC00"/>
    <a:srgbClr val="FFFF00"/>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968" autoAdjust="0"/>
  </p:normalViewPr>
  <p:slideViewPr>
    <p:cSldViewPr>
      <p:cViewPr>
        <p:scale>
          <a:sx n="65" d="100"/>
          <a:sy n="65" d="100"/>
        </p:scale>
        <p:origin x="-145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63BA8-582F-4BEB-822F-E4D91F31B5AF}" type="datetimeFigureOut">
              <a:rPr lang="it-IT" smtClean="0"/>
              <a:t>19/08/2015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4A395-0B77-400D-9650-FA6E56895DB1}" type="slidenum">
              <a:rPr lang="it-IT" smtClean="0"/>
              <a:t>‹N›</a:t>
            </a:fld>
            <a:endParaRPr lang="it-IT"/>
          </a:p>
        </p:txBody>
      </p:sp>
    </p:spTree>
    <p:extLst>
      <p:ext uri="{BB962C8B-B14F-4D97-AF65-F5344CB8AC3E}">
        <p14:creationId xmlns:p14="http://schemas.microsoft.com/office/powerpoint/2010/main" val="278858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migastric.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a:t>
            </a:fld>
            <a:endParaRPr lang="it-IT"/>
          </a:p>
        </p:txBody>
      </p:sp>
    </p:spTree>
    <p:extLst>
      <p:ext uri="{BB962C8B-B14F-4D97-AF65-F5344CB8AC3E}">
        <p14:creationId xmlns:p14="http://schemas.microsoft.com/office/powerpoint/2010/main" val="120086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study’s overall objective is to establish and maintain a multi-institutional database comprising of information on the surgical, clinical, and oncological features of patients undergoing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with a robotic, laparoscopic, or open approach.</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10</a:t>
            </a:fld>
            <a:endParaRPr lang="it-IT"/>
          </a:p>
        </p:txBody>
      </p:sp>
    </p:spTree>
    <p:extLst>
      <p:ext uri="{BB962C8B-B14F-4D97-AF65-F5344CB8AC3E}">
        <p14:creationId xmlns:p14="http://schemas.microsoft.com/office/powerpoint/2010/main" val="246268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which began in May, includes an initial retrospective phase, including data coming from a chart review of existing medical records. Then, from the experience accumulated during this phase, a prospective trial could begin.</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11</a:t>
            </a:fld>
            <a:endParaRPr lang="it-IT"/>
          </a:p>
        </p:txBody>
      </p:sp>
    </p:spTree>
    <p:extLst>
      <p:ext uri="{BB962C8B-B14F-4D97-AF65-F5344CB8AC3E}">
        <p14:creationId xmlns:p14="http://schemas.microsoft.com/office/powerpoint/2010/main" val="203549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Seven specific aims of interest have been identified, which are: comparing different surgeries in terms of intraoperative outcomes, assessment of the recovery of gastrointestinal functions, postoperative stays, and short- and long-term complications, verifying the respect to oncological principles, overall survival, and disease-free survival.</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12</a:t>
            </a:fld>
            <a:endParaRPr lang="it-IT"/>
          </a:p>
        </p:txBody>
      </p:sp>
    </p:spTree>
    <p:extLst>
      <p:ext uri="{BB962C8B-B14F-4D97-AF65-F5344CB8AC3E}">
        <p14:creationId xmlns:p14="http://schemas.microsoft.com/office/powerpoint/2010/main" val="226465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Patients are considered for the registry based on inclusion and exclusion criteria, as shown in the table.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13</a:t>
            </a:fld>
            <a:endParaRPr lang="it-IT"/>
          </a:p>
        </p:txBody>
      </p:sp>
    </p:spTree>
    <p:extLst>
      <p:ext uri="{BB962C8B-B14F-4D97-AF65-F5344CB8AC3E}">
        <p14:creationId xmlns:p14="http://schemas.microsoft.com/office/powerpoint/2010/main" val="400515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For data collection, six categories were identified: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-patient characteristics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-surgical procedure details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-tumor characteristics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14</a:t>
            </a:fld>
            <a:endParaRPr lang="it-IT"/>
          </a:p>
        </p:txBody>
      </p:sp>
    </p:spTree>
    <p:extLst>
      <p:ext uri="{BB962C8B-B14F-4D97-AF65-F5344CB8AC3E}">
        <p14:creationId xmlns:p14="http://schemas.microsoft.com/office/powerpoint/2010/main" val="168480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-Data concerning the postoperative period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-Surgical complications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-Details of oncological follow-up</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15</a:t>
            </a:fld>
            <a:endParaRPr lang="it-IT"/>
          </a:p>
        </p:txBody>
      </p:sp>
    </p:spTree>
    <p:extLst>
      <p:ext uri="{BB962C8B-B14F-4D97-AF65-F5344CB8AC3E}">
        <p14:creationId xmlns:p14="http://schemas.microsoft.com/office/powerpoint/2010/main" val="168480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collected data, seven outcomes will be calculated and compared.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 are primary outcomes: concerning safety and feasibility, respect of oncological principles, and surgical effectiveness.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16</a:t>
            </a:fld>
            <a:endParaRPr lang="it-IT"/>
          </a:p>
        </p:txBody>
      </p:sp>
    </p:spTree>
    <p:extLst>
      <p:ext uri="{BB962C8B-B14F-4D97-AF65-F5344CB8AC3E}">
        <p14:creationId xmlns:p14="http://schemas.microsoft.com/office/powerpoint/2010/main" val="225314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Four are secondary outcomes: analyzing the postoperative hospital stay, the severity of complications, the role of </a:t>
            </a:r>
            <a:r>
              <a:rPr lang="en-US" sz="1200" kern="1200" dirty="0" err="1" smtClean="0">
                <a:solidFill>
                  <a:schemeClr val="tx1"/>
                </a:solidFill>
                <a:effectLst/>
                <a:latin typeface="+mn-lt"/>
                <a:ea typeface="+mn-ea"/>
                <a:cs typeface="+mn-cs"/>
              </a:rPr>
              <a:t>intracorporeal</a:t>
            </a:r>
            <a:r>
              <a:rPr lang="en-US" sz="1200" kern="1200" dirty="0" smtClean="0">
                <a:solidFill>
                  <a:schemeClr val="tx1"/>
                </a:solidFill>
                <a:effectLst/>
                <a:latin typeface="+mn-lt"/>
                <a:ea typeface="+mn-ea"/>
                <a:cs typeface="+mn-cs"/>
              </a:rPr>
              <a:t> procedures, and the surgical stress.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17</a:t>
            </a:fld>
            <a:endParaRPr lang="it-IT"/>
          </a:p>
        </p:txBody>
      </p:sp>
    </p:spTree>
    <p:extLst>
      <p:ext uri="{BB962C8B-B14F-4D97-AF65-F5344CB8AC3E}">
        <p14:creationId xmlns:p14="http://schemas.microsoft.com/office/powerpoint/2010/main" val="322178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study considers data of patients treated from January 1, 2000, to the official opening of the registry on May 14, 2015.</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initial institutions are already entering data, but the registry is open to other interested institutions.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18</a:t>
            </a:fld>
            <a:endParaRPr lang="it-IT"/>
          </a:p>
        </p:txBody>
      </p:sp>
    </p:spTree>
    <p:extLst>
      <p:ext uri="{BB962C8B-B14F-4D97-AF65-F5344CB8AC3E}">
        <p14:creationId xmlns:p14="http://schemas.microsoft.com/office/powerpoint/2010/main" val="223700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investigator must follow the rules of his or her institute concerning data collection.</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19</a:t>
            </a:fld>
            <a:endParaRPr lang="it-IT"/>
          </a:p>
        </p:txBody>
      </p:sp>
    </p:spTree>
    <p:extLst>
      <p:ext uri="{BB962C8B-B14F-4D97-AF65-F5344CB8AC3E}">
        <p14:creationId xmlns:p14="http://schemas.microsoft.com/office/powerpoint/2010/main" val="361875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following presentation summarizes the challenging work that was undertaken for the conception, design, and development of 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project up to the official opening of the international registry along with future perspectives.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a:t>
            </a:fld>
            <a:endParaRPr lang="it-IT"/>
          </a:p>
        </p:txBody>
      </p:sp>
    </p:spTree>
    <p:extLst>
      <p:ext uri="{BB962C8B-B14F-4D97-AF65-F5344CB8AC3E}">
        <p14:creationId xmlns:p14="http://schemas.microsoft.com/office/powerpoint/2010/main" val="253738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important innovation introduced in this type of study concerns the adopted tools. An IT instrument was created thanks to close cooperation with experts in software development. Combining medical and engineering expertise led to the development of a unique and tailored instrument. This makes it possible to facilitate and standardize data collection, speed up the creation of a shared database, and ensure the security of sensitive data. This system is accessible continually from anywhere in the world.</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20</a:t>
            </a:fld>
            <a:endParaRPr lang="it-IT"/>
          </a:p>
        </p:txBody>
      </p:sp>
    </p:spTree>
    <p:extLst>
      <p:ext uri="{BB962C8B-B14F-4D97-AF65-F5344CB8AC3E}">
        <p14:creationId xmlns:p14="http://schemas.microsoft.com/office/powerpoint/2010/main" val="408001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creation of a multi-institutional registry leads to many problems needing to be addressed.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investigators reside in different parts of the world. As such, there is a high risk of transmission errors’ being generated during the various steps of collecting and sending data. Therefore, the main purpose was to make data entry and sharing extremely fast and user friendly.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software has some principal characteristics, such as having different levels of user profiles, being independently managed by each center, collecting all data in a global registry, and being able to obtain statistics about your center and from the overall database.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21</a:t>
            </a:fld>
            <a:endParaRPr lang="it-IT"/>
          </a:p>
        </p:txBody>
      </p:sp>
    </p:spTree>
    <p:extLst>
      <p:ext uri="{BB962C8B-B14F-4D97-AF65-F5344CB8AC3E}">
        <p14:creationId xmlns:p14="http://schemas.microsoft.com/office/powerpoint/2010/main" val="367025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Moreover:</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Data entry of patient information complies with the most stringent privacy regulations; sensitive data are not recorded on a server, but the software generates a reference code.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For each patient, the system generates an IT folder containing six specific areas to complete.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The software is designed to guide the user in data entry, thus avoiding the generation of errors.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The different fields are filled in by selecting the various options from drop-down menus available for each parameter. All characteristics to be entered have been previously standardized, without the need to write or specify anything else when filling in the fields. Any considered variable derives from an analysis of all the data reported in previous studies found in the literature and in accordance with accepted guidelines.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In addition, the software uses predefined control instruments and automatic calculations.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22</a:t>
            </a:fld>
            <a:endParaRPr lang="it-IT"/>
          </a:p>
        </p:txBody>
      </p:sp>
    </p:spTree>
    <p:extLst>
      <p:ext uri="{BB962C8B-B14F-4D97-AF65-F5344CB8AC3E}">
        <p14:creationId xmlns:p14="http://schemas.microsoft.com/office/powerpoint/2010/main" val="104824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engineering work for the development of the software was carried out in three phases: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Design of the web platform with the predisposition of all the fields to be considered for data entry (November 12, 2014–January 30, 2015);</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Opening of the demo version to all participating institutions to allow for the sharing of this IT tool and to assess any changes and suggestions for improving the system (February 1, 2015–April 15, 2015)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(April 15–May 13) </a:t>
            </a:r>
            <a:r>
              <a:rPr lang="en-US" sz="1200" kern="1200" dirty="0" err="1" smtClean="0">
                <a:solidFill>
                  <a:schemeClr val="tx1"/>
                </a:solidFill>
                <a:effectLst/>
                <a:latin typeface="+mn-lt"/>
                <a:ea typeface="+mn-ea"/>
                <a:cs typeface="+mn-cs"/>
              </a:rPr>
              <a:t>tweeking</a:t>
            </a:r>
            <a:r>
              <a:rPr lang="en-US" sz="1200" kern="1200" dirty="0" smtClean="0">
                <a:solidFill>
                  <a:schemeClr val="tx1"/>
                </a:solidFill>
                <a:effectLst/>
                <a:latin typeface="+mn-lt"/>
                <a:ea typeface="+mn-ea"/>
                <a:cs typeface="+mn-cs"/>
              </a:rPr>
              <a:t> of the definitive working version of the software and acquisition of digital certificates and servers for data storage.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on May 14, just two months ago, centers officially began entering data. However, the registry is still open to other researchers that, if interested, can also try the Demo version of the software before deciding to join 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group.</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23</a:t>
            </a:fld>
            <a:endParaRPr lang="it-IT"/>
          </a:p>
        </p:txBody>
      </p:sp>
    </p:spTree>
    <p:extLst>
      <p:ext uri="{BB962C8B-B14F-4D97-AF65-F5344CB8AC3E}">
        <p14:creationId xmlns:p14="http://schemas.microsoft.com/office/powerpoint/2010/main" val="104824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This registry is a tool that allows the research team to collect a large amount of information.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can be requested and used by all investigators to evaluate not only outcomes from the specific aims of the overall project but also other outcomes for their further studies.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investigators can perform all the statistical analysis they need, while a basic analysis for monitoring the study will be performed as shown in the table.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Continual updates will also be available or can be done according to the investigator’s request.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Interim data analyses are planned with five scheduled reports, during the study period, to evaluate the primary outcomes.</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24</a:t>
            </a:fld>
            <a:endParaRPr lang="it-IT"/>
          </a:p>
        </p:txBody>
      </p:sp>
    </p:spTree>
    <p:extLst>
      <p:ext uri="{BB962C8B-B14F-4D97-AF65-F5344CB8AC3E}">
        <p14:creationId xmlns:p14="http://schemas.microsoft.com/office/powerpoint/2010/main" val="2382883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As of today, an overall of 21 centers have taken part in the project, representing 10 countries spread across Asia, Europe, and North America, with a total of 44 investigators. The different centers are already entering data or are about to begin. As such, we expect to obtain an initial amount of data that could permit an analysis by early next year.</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25</a:t>
            </a:fld>
            <a:endParaRPr lang="it-IT"/>
          </a:p>
        </p:txBody>
      </p:sp>
    </p:spTree>
    <p:extLst>
      <p:ext uri="{BB962C8B-B14F-4D97-AF65-F5344CB8AC3E}">
        <p14:creationId xmlns:p14="http://schemas.microsoft.com/office/powerpoint/2010/main" val="238288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maintenance of the registry is currently guaranteed until January 2018. At the end of this period, the system could continue to be active and, in any case, even after this period, the collected data will be made secure and available to all involved centers.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study period, other interested institutions can join the registry, thus increasing the size of the samples and allowing new statistical analyses.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it would be possible to open a prospective trial after sharing a specific protocol.</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26</a:t>
            </a:fld>
            <a:endParaRPr lang="it-IT"/>
          </a:p>
        </p:txBody>
      </p:sp>
    </p:spTree>
    <p:extLst>
      <p:ext uri="{BB962C8B-B14F-4D97-AF65-F5344CB8AC3E}">
        <p14:creationId xmlns:p14="http://schemas.microsoft.com/office/powerpoint/2010/main" val="2382883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For such a study, we realize that it is fundamental to come out and gain the credibility of the scientific community. To accomplish this, we must disseminate the goals of the research team and of 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project.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we are moving on two fronts: publishing scientific articles and participating in international meetings.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group has already written three articles, the last of which concerns the study protocol, and it will soon be published.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same time, we are trying to promote the project and to sensitize the international scientific community.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Toward that end, it was an honor to present the project at the IGCA in Sao Paulo recently, where we displayed a poster of the study.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today it was my pleasure to have had the opportunity to summarize the challenging work undertaken by 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group.</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27</a:t>
            </a:fld>
            <a:endParaRPr lang="it-IT"/>
          </a:p>
        </p:txBody>
      </p:sp>
    </p:spTree>
    <p:extLst>
      <p:ext uri="{BB962C8B-B14F-4D97-AF65-F5344CB8AC3E}">
        <p14:creationId xmlns:p14="http://schemas.microsoft.com/office/powerpoint/2010/main" val="2382883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project earned a grant as a nonprofit study, provided by the CARIT Foundation, which will allow the registry to be kept open at least until the beginning of 2018.</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28</a:t>
            </a:fld>
            <a:endParaRPr lang="it-IT"/>
          </a:p>
        </p:txBody>
      </p:sp>
    </p:spTree>
    <p:extLst>
      <p:ext uri="{BB962C8B-B14F-4D97-AF65-F5344CB8AC3E}">
        <p14:creationId xmlns:p14="http://schemas.microsoft.com/office/powerpoint/2010/main" val="238120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We, along with </a:t>
            </a:r>
            <a:r>
              <a:rPr lang="en-US" sz="1200" kern="1200" dirty="0" smtClean="0">
                <a:solidFill>
                  <a:schemeClr val="tx1"/>
                </a:solidFill>
                <a:effectLst/>
                <a:latin typeface="+mn-lt"/>
                <a:ea typeface="+mn-ea"/>
                <a:cs typeface="+mn-cs"/>
              </a:rPr>
              <a:t>all involved </a:t>
            </a:r>
            <a:r>
              <a:rPr lang="en-US" sz="1200" kern="1200" dirty="0" smtClean="0">
                <a:solidFill>
                  <a:schemeClr val="tx1"/>
                </a:solidFill>
                <a:effectLst/>
                <a:latin typeface="+mn-lt"/>
                <a:ea typeface="+mn-ea"/>
                <a:cs typeface="+mn-cs"/>
              </a:rPr>
              <a:t>institutes, have done excellent work thus far, but we will only be rewarded for that work through future efforts.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can obtain further information by visiting the study’s website at </a:t>
            </a:r>
            <a:r>
              <a:rPr lang="en-US" sz="1200" u="sng" kern="1200" dirty="0" smtClean="0">
                <a:solidFill>
                  <a:schemeClr val="tx1"/>
                </a:solidFill>
                <a:effectLst/>
                <a:latin typeface="+mn-lt"/>
                <a:ea typeface="+mn-ea"/>
                <a:cs typeface="+mn-cs"/>
                <a:hlinkClick r:id="rId3"/>
              </a:rPr>
              <a:t>www.imigastric.com</a:t>
            </a:r>
            <a:r>
              <a:rPr lang="en-US"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Contact information for the organizing secretariat and the coordinating staff is available there.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invite interested researchers to join us.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29</a:t>
            </a:fld>
            <a:endParaRPr lang="it-IT"/>
          </a:p>
        </p:txBody>
      </p:sp>
    </p:spTree>
    <p:extLst>
      <p:ext uri="{BB962C8B-B14F-4D97-AF65-F5344CB8AC3E}">
        <p14:creationId xmlns:p14="http://schemas.microsoft.com/office/powerpoint/2010/main" val="21840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3</a:t>
            </a:fld>
            <a:endParaRPr lang="it-IT"/>
          </a:p>
        </p:txBody>
      </p:sp>
    </p:spTree>
    <p:extLst>
      <p:ext uri="{BB962C8B-B14F-4D97-AF65-F5344CB8AC3E}">
        <p14:creationId xmlns:p14="http://schemas.microsoft.com/office/powerpoint/2010/main" val="292318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4</a:t>
            </a:fld>
            <a:endParaRPr lang="it-IT"/>
          </a:p>
        </p:txBody>
      </p:sp>
    </p:spTree>
    <p:extLst>
      <p:ext uri="{BB962C8B-B14F-4D97-AF65-F5344CB8AC3E}">
        <p14:creationId xmlns:p14="http://schemas.microsoft.com/office/powerpoint/2010/main" val="292318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Minimally invasive and gastric surgery are particularly fascinating due to their many areas of research and continual development, which  deserves greater interest and requires further investigation.</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Unfortunately, the studies carried out thus far have not clarified the role of laparoscopic or even robotic surgery, which prevents the scientific community from being able to develop specific guidelines.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5</a:t>
            </a:fld>
            <a:endParaRPr lang="it-IT"/>
          </a:p>
        </p:txBody>
      </p:sp>
    </p:spTree>
    <p:extLst>
      <p:ext uri="{BB962C8B-B14F-4D97-AF65-F5344CB8AC3E}">
        <p14:creationId xmlns:p14="http://schemas.microsoft.com/office/powerpoint/2010/main" val="362153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project began from an accurate review of the scientific literature and was aimed at conducting a fuller analysis of the current situation regarding minimally invasive surgery for gastric cancer.</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Significant limitations were found, including:</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Small samples of patients, mostly comparative studies of low quality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Selection bias in the comparison groups (stage, extent of lymphadenectomy)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Absence of subgroup analysis in significant research fields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Lack of information on the surgical techniques adopted</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issues should be overcome by new research strategies.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6</a:t>
            </a:fld>
            <a:endParaRPr lang="it-IT"/>
          </a:p>
        </p:txBody>
      </p:sp>
    </p:spTree>
    <p:extLst>
      <p:ext uri="{BB962C8B-B14F-4D97-AF65-F5344CB8AC3E}">
        <p14:creationId xmlns:p14="http://schemas.microsoft.com/office/powerpoint/2010/main" val="397611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What kind of study could be helpful in this context?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it is clear that what is required includes the following:</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 large sample of patients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-Collecting multiple variables, allowing the making of a comprehensive statistical report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-Standardizing the methodology to be adopted, which would increase accuracy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-Bringing together the experience of East and West to discover shared points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large multicenter registry could therefore be the optimal way to clarify the actual role of minimally invasive surgery for gastric cancer. With this, a working basis for analyzing outcomes of interest and obtaining directions for guidelines and future study developments can be created.</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7</a:t>
            </a:fld>
            <a:endParaRPr lang="it-IT"/>
          </a:p>
        </p:txBody>
      </p:sp>
    </p:spTree>
    <p:extLst>
      <p:ext uri="{BB962C8B-B14F-4D97-AF65-F5344CB8AC3E}">
        <p14:creationId xmlns:p14="http://schemas.microsoft.com/office/powerpoint/2010/main" val="195892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Therefore, in April 2014, we started from the previously performed literature analysis to identify centers potentially interested in such a </a:t>
            </a:r>
            <a:r>
              <a:rPr lang="en-US" sz="1200" kern="1200" dirty="0" err="1" smtClean="0">
                <a:solidFill>
                  <a:schemeClr val="tx1"/>
                </a:solidFill>
                <a:effectLst/>
                <a:latin typeface="+mn-lt"/>
                <a:ea typeface="+mn-ea"/>
                <a:cs typeface="+mn-cs"/>
              </a:rPr>
              <a:t>project.An</a:t>
            </a:r>
            <a:r>
              <a:rPr lang="en-US" sz="1200" kern="1200" dirty="0" smtClean="0">
                <a:solidFill>
                  <a:schemeClr val="tx1"/>
                </a:solidFill>
                <a:effectLst/>
                <a:latin typeface="+mn-lt"/>
                <a:ea typeface="+mn-ea"/>
                <a:cs typeface="+mn-cs"/>
              </a:rPr>
              <a:t> invitation letter was sent to the corresponding authors of selected articles, and we then proceeded according to a pre-established plan, as highlighted in the graphic. Overall, a total of 254 e-mails and faxes were sent during the search. At the end of this screening period, 18 centers offered positive feedback, which resulted in their being potentially interested in participating in developing a shared project.</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8</a:t>
            </a:fld>
            <a:endParaRPr lang="it-IT"/>
          </a:p>
        </p:txBody>
      </p:sp>
    </p:spTree>
    <p:extLst>
      <p:ext uri="{BB962C8B-B14F-4D97-AF65-F5344CB8AC3E}">
        <p14:creationId xmlns:p14="http://schemas.microsoft.com/office/powerpoint/2010/main" val="249990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following months, an agreement was reached on the study’s principles and objectives, the type of data to be collected, and the instruments to be adopted to make a truly valuable contribution to the scientific surgical research in this field. On this basis, a study protocol was subsequently developed. This phase successfully ended in December 2014 after a productive exchange of ideas and views among all involved researchers. During this period, 1,233 pieces of correspondence were sent via e-mail between the organizing secretariat and the participating investigators.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the protocol is also being published in BMJ Open and will soon be available to readers. However, you can find a complete version of it on the study’s website. In addition, the study and </a:t>
            </a:r>
            <a:r>
              <a:rPr lang="en-US" sz="1200" kern="1200" dirty="0" err="1" smtClean="0">
                <a:solidFill>
                  <a:schemeClr val="tx1"/>
                </a:solidFill>
                <a:effectLst/>
                <a:latin typeface="+mn-lt"/>
                <a:ea typeface="+mn-ea"/>
                <a:cs typeface="+mn-cs"/>
              </a:rPr>
              <a:t>Imigastric</a:t>
            </a:r>
            <a:r>
              <a:rPr lang="en-US" sz="1200" kern="1200" dirty="0" smtClean="0">
                <a:solidFill>
                  <a:schemeClr val="tx1"/>
                </a:solidFill>
                <a:effectLst/>
                <a:latin typeface="+mn-lt"/>
                <a:ea typeface="+mn-ea"/>
                <a:cs typeface="+mn-cs"/>
              </a:rPr>
              <a:t> group were registered on clinicaltrials.gov. As such, an identification number was obtained, allowing researchers throughout the world to track our project.</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9</a:t>
            </a:fld>
            <a:endParaRPr lang="it-IT"/>
          </a:p>
        </p:txBody>
      </p:sp>
    </p:spTree>
    <p:extLst>
      <p:ext uri="{BB962C8B-B14F-4D97-AF65-F5344CB8AC3E}">
        <p14:creationId xmlns:p14="http://schemas.microsoft.com/office/powerpoint/2010/main" val="306594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18553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15922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96306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78987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86248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57613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23674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90614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73772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0418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81136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CF9A-91D0-43B7-AF6F-5E108D9216F7}" type="slidenum">
              <a:rPr lang="it-IT" smtClean="0"/>
              <a:t>‹N›</a:t>
            </a:fld>
            <a:endParaRPr lang="it-IT" dirty="0"/>
          </a:p>
        </p:txBody>
      </p:sp>
    </p:spTree>
    <p:extLst>
      <p:ext uri="{BB962C8B-B14F-4D97-AF65-F5344CB8AC3E}">
        <p14:creationId xmlns:p14="http://schemas.microsoft.com/office/powerpoint/2010/main" val="289096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7.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8.png"/><Relationship Id="rId5" Type="http://schemas.openxmlformats.org/officeDocument/2006/relationships/image" Target="../media/image23.jpeg"/><Relationship Id="rId4" Type="http://schemas.openxmlformats.org/officeDocument/2006/relationships/image" Target="../media/image7.png"/><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1000" r="-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196752"/>
            <a:ext cx="8928992" cy="3051771"/>
          </a:xfrm>
          <a:ln w="76200">
            <a:noFill/>
          </a:ln>
        </p:spPr>
        <p:txBody>
          <a:bodyPr>
            <a:normAutofit/>
            <a:scene3d>
              <a:camera prst="orthographicFront"/>
              <a:lightRig rig="threePt" dir="t"/>
            </a:scene3d>
            <a:sp3d extrusionH="57150">
              <a:bevelT w="82550" h="38100" prst="coolSlant"/>
            </a:sp3d>
          </a:bodyPr>
          <a:lstStyle/>
          <a:p>
            <a:r>
              <a:rPr lang="en-US" sz="3600" b="1" dirty="0">
                <a:solidFill>
                  <a:srgbClr val="C00000"/>
                </a:solidFill>
                <a:effectLst>
                  <a:glow rad="279400">
                    <a:schemeClr val="bg1">
                      <a:alpha val="50000"/>
                    </a:schemeClr>
                  </a:glow>
                </a:effectLst>
                <a:latin typeface="Times New Roman" pitchFamily="18" charset="0"/>
                <a:cs typeface="Times New Roman" pitchFamily="18" charset="0"/>
              </a:rPr>
              <a:t>Robotic, Laparoscopic and Open Surgery for Gastric Cancer Compared on Surgical, Clinical and Oncological Outcomes: Establishing a Multi-Institutional Registry</a:t>
            </a:r>
            <a:endParaRPr lang="it-IT" sz="3600" dirty="0">
              <a:solidFill>
                <a:srgbClr val="C00000"/>
              </a:solidFill>
              <a:effectLst>
                <a:glow rad="279400">
                  <a:schemeClr val="bg1">
                    <a:alpha val="50000"/>
                  </a:schemeClr>
                </a:glow>
              </a:effectLst>
              <a:latin typeface="Times New Roman" pitchFamily="18" charset="0"/>
              <a:cs typeface="Times New Roman" pitchFamily="18" charset="0"/>
            </a:endParaRPr>
          </a:p>
        </p:txBody>
      </p:sp>
      <p:sp>
        <p:nvSpPr>
          <p:cNvPr id="3" name="Sottotitolo 2"/>
          <p:cNvSpPr>
            <a:spLocks noGrp="1"/>
          </p:cNvSpPr>
          <p:nvPr>
            <p:ph type="subTitle" idx="1"/>
          </p:nvPr>
        </p:nvSpPr>
        <p:spPr>
          <a:xfrm>
            <a:off x="0" y="4005064"/>
            <a:ext cx="9144000" cy="1752600"/>
          </a:xfrm>
        </p:spPr>
        <p:txBody>
          <a:bodyPr>
            <a:normAutofit/>
          </a:bodyPr>
          <a:lstStyle/>
          <a:p>
            <a:endParaRPr lang="en-US" sz="2200" b="1" dirty="0" smtClean="0">
              <a:solidFill>
                <a:srgbClr val="FF0000"/>
              </a:solidFill>
              <a:latin typeface="Times New Roman" pitchFamily="18" charset="0"/>
              <a:cs typeface="Times New Roman" pitchFamily="18" charset="0"/>
            </a:endParaRPr>
          </a:p>
          <a:p>
            <a:r>
              <a:rPr lang="en-US" sz="2200" b="1" dirty="0" smtClean="0">
                <a:solidFill>
                  <a:srgbClr val="C00000"/>
                </a:solidFill>
                <a:effectLst>
                  <a:glow rad="190500">
                    <a:schemeClr val="bg1">
                      <a:alpha val="40000"/>
                    </a:schemeClr>
                  </a:glow>
                </a:effectLst>
                <a:latin typeface="Times New Roman" pitchFamily="18" charset="0"/>
                <a:cs typeface="Times New Roman" pitchFamily="18" charset="0"/>
              </a:rPr>
              <a:t>IMIGASTRIC</a:t>
            </a:r>
            <a:endParaRPr lang="it-IT" sz="2200" dirty="0">
              <a:solidFill>
                <a:srgbClr val="C00000"/>
              </a:solidFill>
              <a:effectLst>
                <a:glow rad="190500">
                  <a:schemeClr val="bg1">
                    <a:alpha val="40000"/>
                  </a:schemeClr>
                </a:glow>
              </a:effectLst>
              <a:latin typeface="Times New Roman" pitchFamily="18" charset="0"/>
              <a:cs typeface="Times New Roman" pitchFamily="18" charset="0"/>
            </a:endParaRPr>
          </a:p>
          <a:p>
            <a:r>
              <a:rPr lang="en-US" sz="2200" b="1" u="sng" dirty="0">
                <a:solidFill>
                  <a:srgbClr val="C00000"/>
                </a:solidFill>
                <a:effectLst>
                  <a:glow rad="190500">
                    <a:schemeClr val="bg1">
                      <a:alpha val="40000"/>
                    </a:schemeClr>
                  </a:glow>
                </a:effectLst>
                <a:latin typeface="Times New Roman" pitchFamily="18" charset="0"/>
                <a:cs typeface="Times New Roman" pitchFamily="18" charset="0"/>
              </a:rPr>
              <a:t>I</a:t>
            </a:r>
            <a:r>
              <a:rPr lang="en-US" sz="2200" dirty="0">
                <a:solidFill>
                  <a:srgbClr val="C00000"/>
                </a:solidFill>
                <a:effectLst>
                  <a:glow rad="190500">
                    <a:schemeClr val="bg1">
                      <a:alpha val="40000"/>
                    </a:schemeClr>
                  </a:glow>
                </a:effectLst>
                <a:latin typeface="Times New Roman" pitchFamily="18" charset="0"/>
                <a:cs typeface="Times New Roman" pitchFamily="18" charset="0"/>
              </a:rPr>
              <a:t>nternational study group on </a:t>
            </a:r>
            <a:r>
              <a:rPr lang="en-US" sz="2200" b="1" u="sng" dirty="0">
                <a:solidFill>
                  <a:srgbClr val="C00000"/>
                </a:solidFill>
                <a:effectLst>
                  <a:glow rad="190500">
                    <a:schemeClr val="bg1">
                      <a:alpha val="40000"/>
                    </a:schemeClr>
                  </a:glow>
                </a:effectLst>
                <a:latin typeface="Times New Roman" pitchFamily="18" charset="0"/>
                <a:cs typeface="Times New Roman" pitchFamily="18" charset="0"/>
              </a:rPr>
              <a:t>M</a:t>
            </a:r>
            <a:r>
              <a:rPr lang="en-US" sz="2200" dirty="0">
                <a:solidFill>
                  <a:srgbClr val="C00000"/>
                </a:solidFill>
                <a:effectLst>
                  <a:glow rad="190500">
                    <a:schemeClr val="bg1">
                      <a:alpha val="40000"/>
                    </a:schemeClr>
                  </a:glow>
                </a:effectLst>
                <a:latin typeface="Times New Roman" pitchFamily="18" charset="0"/>
                <a:cs typeface="Times New Roman" pitchFamily="18" charset="0"/>
              </a:rPr>
              <a:t>inimally </a:t>
            </a:r>
            <a:r>
              <a:rPr lang="en-US" sz="2200" b="1" u="sng" dirty="0">
                <a:solidFill>
                  <a:srgbClr val="C00000"/>
                </a:solidFill>
                <a:effectLst>
                  <a:glow rad="190500">
                    <a:schemeClr val="bg1">
                      <a:alpha val="40000"/>
                    </a:schemeClr>
                  </a:glow>
                </a:effectLst>
                <a:latin typeface="Times New Roman" pitchFamily="18" charset="0"/>
                <a:cs typeface="Times New Roman" pitchFamily="18" charset="0"/>
              </a:rPr>
              <a:t>I</a:t>
            </a:r>
            <a:r>
              <a:rPr lang="en-US" sz="2200" dirty="0">
                <a:solidFill>
                  <a:srgbClr val="C00000"/>
                </a:solidFill>
                <a:effectLst>
                  <a:glow rad="190500">
                    <a:schemeClr val="bg1">
                      <a:alpha val="40000"/>
                    </a:schemeClr>
                  </a:glow>
                </a:effectLst>
                <a:latin typeface="Times New Roman" pitchFamily="18" charset="0"/>
                <a:cs typeface="Times New Roman" pitchFamily="18" charset="0"/>
              </a:rPr>
              <a:t>nvasive surgery for </a:t>
            </a:r>
            <a:r>
              <a:rPr lang="en-US" sz="2200" b="1" u="sng" dirty="0" smtClean="0">
                <a:solidFill>
                  <a:srgbClr val="C00000"/>
                </a:solidFill>
                <a:effectLst>
                  <a:glow rad="190500">
                    <a:schemeClr val="bg1">
                      <a:alpha val="40000"/>
                    </a:schemeClr>
                  </a:glow>
                </a:effectLst>
                <a:latin typeface="Times New Roman" pitchFamily="18" charset="0"/>
                <a:cs typeface="Times New Roman" pitchFamily="18" charset="0"/>
              </a:rPr>
              <a:t>G</a:t>
            </a:r>
            <a:r>
              <a:rPr lang="en-US" sz="2200" u="sng" dirty="0" smtClean="0">
                <a:solidFill>
                  <a:srgbClr val="C00000"/>
                </a:solidFill>
                <a:effectLst>
                  <a:glow rad="190500">
                    <a:schemeClr val="bg1">
                      <a:alpha val="40000"/>
                    </a:schemeClr>
                  </a:glow>
                </a:effectLst>
                <a:latin typeface="Times New Roman" pitchFamily="18" charset="0"/>
                <a:cs typeface="Times New Roman" pitchFamily="18" charset="0"/>
              </a:rPr>
              <a:t>astri</a:t>
            </a:r>
            <a:r>
              <a:rPr lang="en-US" sz="2200" dirty="0" smtClean="0">
                <a:solidFill>
                  <a:srgbClr val="C00000"/>
                </a:solidFill>
                <a:effectLst>
                  <a:glow rad="190500">
                    <a:schemeClr val="bg1">
                      <a:alpha val="40000"/>
                    </a:schemeClr>
                  </a:glow>
                </a:effectLst>
                <a:latin typeface="Times New Roman" pitchFamily="18" charset="0"/>
                <a:cs typeface="Times New Roman" pitchFamily="18" charset="0"/>
              </a:rPr>
              <a:t>c </a:t>
            </a:r>
            <a:r>
              <a:rPr lang="en-US" sz="2200" b="1" u="sng" dirty="0">
                <a:solidFill>
                  <a:srgbClr val="C00000"/>
                </a:solidFill>
                <a:effectLst>
                  <a:glow rad="190500">
                    <a:schemeClr val="bg1">
                      <a:alpha val="40000"/>
                    </a:schemeClr>
                  </a:glow>
                </a:effectLst>
                <a:latin typeface="Times New Roman" pitchFamily="18" charset="0"/>
                <a:cs typeface="Times New Roman" pitchFamily="18" charset="0"/>
              </a:rPr>
              <a:t>C</a:t>
            </a:r>
            <a:r>
              <a:rPr lang="en-US" sz="2200" dirty="0">
                <a:solidFill>
                  <a:srgbClr val="C00000"/>
                </a:solidFill>
                <a:effectLst>
                  <a:glow rad="190500">
                    <a:schemeClr val="bg1">
                      <a:alpha val="40000"/>
                    </a:schemeClr>
                  </a:glow>
                </a:effectLst>
                <a:latin typeface="Times New Roman" pitchFamily="18" charset="0"/>
                <a:cs typeface="Times New Roman" pitchFamily="18" charset="0"/>
              </a:rPr>
              <a:t>ancer</a:t>
            </a:r>
            <a:endParaRPr lang="it-IT" sz="2200" dirty="0">
              <a:solidFill>
                <a:srgbClr val="C00000"/>
              </a:solidFill>
              <a:effectLst>
                <a:glow rad="190500">
                  <a:schemeClr val="bg1">
                    <a:alpha val="40000"/>
                  </a:schemeClr>
                </a:glow>
              </a:effectLst>
              <a:latin typeface="Times New Roman" pitchFamily="18" charset="0"/>
              <a:cs typeface="Times New Roman" pitchFamily="18" charset="0"/>
            </a:endParaRPr>
          </a:p>
          <a:p>
            <a:endParaRPr lang="it-IT" sz="2200" dirty="0">
              <a:solidFill>
                <a:srgbClr val="FF0000"/>
              </a:solidFill>
              <a:latin typeface="Times New Roman" pitchFamily="18" charset="0"/>
              <a:cs typeface="Times New Roman" pitchFamily="18" charset="0"/>
            </a:endParaRPr>
          </a:p>
        </p:txBody>
      </p:sp>
      <p:sp>
        <p:nvSpPr>
          <p:cNvPr id="4" name="CasellaDiTesto 3"/>
          <p:cNvSpPr txBox="1"/>
          <p:nvPr/>
        </p:nvSpPr>
        <p:spPr>
          <a:xfrm>
            <a:off x="2442189" y="5990890"/>
            <a:ext cx="3945952" cy="400110"/>
          </a:xfrm>
          <a:prstGeom prst="rect">
            <a:avLst/>
          </a:prstGeom>
          <a:ln>
            <a:noFill/>
          </a:ln>
        </p:spPr>
        <p:txBody>
          <a:bodyPr vert="horz" lIns="91440" tIns="45720" rIns="91440" bIns="45720" rtlCol="0" anchor="ctr">
            <a:normAutofit fontScale="55000" lnSpcReduction="20000"/>
          </a:bodyPr>
          <a:lstStyle>
            <a:lvl1pPr algn="ctr">
              <a:spcBef>
                <a:spcPct val="0"/>
              </a:spcBef>
              <a:buNone/>
              <a:defRPr sz="3600" b="1">
                <a:solidFill>
                  <a:srgbClr val="FF0000"/>
                </a:solidFill>
                <a:latin typeface="Times New Roman" pitchFamily="18" charset="0"/>
                <a:ea typeface="+mj-ea"/>
                <a:cs typeface="Times New Roman" pitchFamily="18" charset="0"/>
              </a:defRPr>
            </a:lvl1pPr>
          </a:lstStyle>
          <a:p>
            <a:r>
              <a:rPr lang="it-IT" dirty="0">
                <a:solidFill>
                  <a:srgbClr val="C00000"/>
                </a:solidFill>
                <a:effectLst>
                  <a:glow rad="63500">
                    <a:schemeClr val="bg1">
                      <a:alpha val="80000"/>
                    </a:schemeClr>
                  </a:glow>
                </a:effectLst>
              </a:rPr>
              <a:t>Project Manager:  Amilcare Parisi</a:t>
            </a:r>
          </a:p>
        </p:txBody>
      </p:sp>
    </p:spTree>
    <p:extLst>
      <p:ext uri="{BB962C8B-B14F-4D97-AF65-F5344CB8AC3E}">
        <p14:creationId xmlns:p14="http://schemas.microsoft.com/office/powerpoint/2010/main" val="25222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Rettangolo 3"/>
          <p:cNvSpPr/>
          <p:nvPr/>
        </p:nvSpPr>
        <p:spPr>
          <a:xfrm>
            <a:off x="107504" y="1052736"/>
            <a:ext cx="8928992" cy="2016224"/>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endParaRPr lang="en-GB" b="1" dirty="0">
              <a:solidFill>
                <a:srgbClr val="FF0000"/>
              </a:solidFill>
              <a:latin typeface="Times New Roman" pitchFamily="18" charset="0"/>
              <a:cs typeface="Times New Roman" pitchFamily="18" charset="0"/>
            </a:endParaRPr>
          </a:p>
          <a:p>
            <a:pPr algn="ctr">
              <a:lnSpc>
                <a:spcPct val="150000"/>
              </a:lnSpc>
            </a:pPr>
            <a:endParaRPr lang="en-US" b="1" dirty="0" smtClean="0">
              <a:solidFill>
                <a:srgbClr val="C00000"/>
              </a:solidFill>
              <a:latin typeface="Times New Roman" pitchFamily="18" charset="0"/>
              <a:cs typeface="Times New Roman" pitchFamily="18" charset="0"/>
            </a:endParaRPr>
          </a:p>
          <a:p>
            <a:pPr algn="ctr">
              <a:lnSpc>
                <a:spcPct val="150000"/>
              </a:lnSpc>
            </a:pPr>
            <a:r>
              <a:rPr lang="en-US" b="1" dirty="0" smtClean="0">
                <a:solidFill>
                  <a:srgbClr val="C00000"/>
                </a:solidFill>
                <a:latin typeface="Times New Roman" pitchFamily="18" charset="0"/>
                <a:cs typeface="Times New Roman" pitchFamily="18" charset="0"/>
              </a:rPr>
              <a:t>OVERALL PURPOSE</a:t>
            </a:r>
          </a:p>
          <a:p>
            <a:pPr algn="just">
              <a:lnSpc>
                <a:spcPct val="150000"/>
              </a:lnSpc>
            </a:pPr>
            <a:r>
              <a:rPr lang="en-US" dirty="0" smtClean="0">
                <a:latin typeface="Times New Roman" pitchFamily="18" charset="0"/>
                <a:cs typeface="Times New Roman" pitchFamily="18" charset="0"/>
              </a:rPr>
              <a:t>Develop </a:t>
            </a:r>
            <a:r>
              <a:rPr lang="en-US" dirty="0">
                <a:latin typeface="Times New Roman" pitchFamily="18" charset="0"/>
                <a:cs typeface="Times New Roman" pitchFamily="18" charset="0"/>
              </a:rPr>
              <a:t>and maintain an ongoing comprehensive multi-institutional database comprising of information regarding surgical, clinical and oncological features of patients undergoing surgery for gastric cancer with robotic, laparoscopic or open approaches and subsequent follow-up at participating centers.</a:t>
            </a:r>
            <a:endParaRPr lang="it-IT" dirty="0">
              <a:latin typeface="Times New Roman" pitchFamily="18" charset="0"/>
              <a:cs typeface="Times New Roman" pitchFamily="18" charset="0"/>
            </a:endParaRPr>
          </a:p>
          <a:p>
            <a:pPr algn="just">
              <a:lnSpc>
                <a:spcPct val="150000"/>
              </a:lnSpc>
            </a:pPr>
            <a:endParaRPr lang="it-IT" b="1" dirty="0">
              <a:solidFill>
                <a:schemeClr val="tx1"/>
              </a:solidFill>
              <a:latin typeface="Times New Roman" pitchFamily="18" charset="0"/>
              <a:cs typeface="Times New Roman" pitchFamily="18" charset="0"/>
            </a:endParaRPr>
          </a:p>
        </p:txBody>
      </p:sp>
      <p:sp>
        <p:nvSpPr>
          <p:cNvPr id="9"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13" name="Titolo 1"/>
          <p:cNvSpPr txBox="1">
            <a:spLocks/>
          </p:cNvSpPr>
          <p:nvPr/>
        </p:nvSpPr>
        <p:spPr>
          <a:xfrm>
            <a:off x="2843808" y="382980"/>
            <a:ext cx="3495447"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General study design</a:t>
            </a:r>
          </a:p>
        </p:txBody>
      </p:sp>
      <p:sp>
        <p:nvSpPr>
          <p:cNvPr id="15" name="Rettangolo 14"/>
          <p:cNvSpPr/>
          <p:nvPr/>
        </p:nvSpPr>
        <p:spPr>
          <a:xfrm>
            <a:off x="1403648" y="3452515"/>
            <a:ext cx="6336704" cy="30008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b="1" i="1" dirty="0" smtClean="0">
                <a:solidFill>
                  <a:schemeClr val="dk1"/>
                </a:solidFill>
                <a:latin typeface="Times New Roman" pitchFamily="18" charset="0"/>
                <a:cs typeface="Times New Roman" pitchFamily="18" charset="0"/>
              </a:rPr>
              <a:t>The Main Objectives</a:t>
            </a:r>
          </a:p>
          <a:p>
            <a:pPr marL="285750" indent="-285750" algn="just">
              <a:lnSpc>
                <a:spcPct val="150000"/>
              </a:lnSpc>
              <a:buFont typeface="Wingdings" pitchFamily="2" charset="2"/>
              <a:buChar char="§"/>
            </a:pPr>
            <a:r>
              <a:rPr lang="en-US" dirty="0" smtClean="0">
                <a:solidFill>
                  <a:schemeClr val="dk1"/>
                </a:solidFill>
                <a:latin typeface="Times New Roman" pitchFamily="18" charset="0"/>
                <a:cs typeface="Times New Roman" pitchFamily="18" charset="0"/>
              </a:rPr>
              <a:t>To </a:t>
            </a:r>
            <a:r>
              <a:rPr lang="en-US" dirty="0">
                <a:solidFill>
                  <a:schemeClr val="dk1"/>
                </a:solidFill>
                <a:latin typeface="Times New Roman" pitchFamily="18" charset="0"/>
                <a:cs typeface="Times New Roman" pitchFamily="18" charset="0"/>
              </a:rPr>
              <a:t>determine the surgical, clinical, and oncological outcomes in both the short and long term</a:t>
            </a:r>
            <a:endParaRPr lang="it-IT"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dirty="0">
                <a:solidFill>
                  <a:schemeClr val="dk1"/>
                </a:solidFill>
                <a:latin typeface="Times New Roman" pitchFamily="18" charset="0"/>
                <a:cs typeface="Times New Roman" pitchFamily="18" charset="0"/>
              </a:rPr>
              <a:t>To compare results according to the type of intervention, device used and manner of execution of different surgical phases</a:t>
            </a:r>
            <a:endParaRPr lang="it-IT"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dirty="0">
                <a:solidFill>
                  <a:schemeClr val="dk1"/>
                </a:solidFill>
                <a:latin typeface="Times New Roman" pitchFamily="18" charset="0"/>
                <a:cs typeface="Times New Roman" pitchFamily="18" charset="0"/>
              </a:rPr>
              <a:t>To relate results of different surgeries with baseline characteristics of patients and stage of disease</a:t>
            </a:r>
            <a:endParaRPr lang="it-IT"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3665430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7" name="Rettangolo 6"/>
          <p:cNvSpPr/>
          <p:nvPr/>
        </p:nvSpPr>
        <p:spPr>
          <a:xfrm>
            <a:off x="1547664" y="3236491"/>
            <a:ext cx="6120680" cy="30008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it-IT" b="1" i="1" dirty="0" smtClean="0">
                <a:solidFill>
                  <a:schemeClr val="dk1"/>
                </a:solidFill>
                <a:latin typeface="Times New Roman" pitchFamily="18" charset="0"/>
                <a:cs typeface="Times New Roman" pitchFamily="18" charset="0"/>
              </a:rPr>
              <a:t>First </a:t>
            </a:r>
            <a:r>
              <a:rPr lang="it-IT" b="1" i="1" dirty="0" err="1">
                <a:solidFill>
                  <a:schemeClr val="dk1"/>
                </a:solidFill>
                <a:latin typeface="Times New Roman" pitchFamily="18" charset="0"/>
                <a:cs typeface="Times New Roman" pitchFamily="18" charset="0"/>
              </a:rPr>
              <a:t>Step</a:t>
            </a:r>
            <a:r>
              <a:rPr lang="it-IT" b="1" i="1" dirty="0">
                <a:solidFill>
                  <a:schemeClr val="dk1"/>
                </a:solidFill>
                <a:latin typeface="Times New Roman" pitchFamily="18" charset="0"/>
                <a:cs typeface="Times New Roman" pitchFamily="18" charset="0"/>
              </a:rPr>
              <a:t>: </a:t>
            </a:r>
            <a:r>
              <a:rPr lang="it-IT" b="1" i="1" dirty="0" err="1">
                <a:solidFill>
                  <a:schemeClr val="dk1"/>
                </a:solidFill>
                <a:latin typeface="Times New Roman" pitchFamily="18" charset="0"/>
                <a:cs typeface="Times New Roman" pitchFamily="18" charset="0"/>
              </a:rPr>
              <a:t>Retrospective</a:t>
            </a:r>
            <a:r>
              <a:rPr lang="it-IT" b="1" i="1" dirty="0">
                <a:solidFill>
                  <a:schemeClr val="dk1"/>
                </a:solidFill>
                <a:latin typeface="Times New Roman" pitchFamily="18" charset="0"/>
                <a:cs typeface="Times New Roman" pitchFamily="18" charset="0"/>
              </a:rPr>
              <a:t> </a:t>
            </a:r>
            <a:r>
              <a:rPr lang="it-IT" b="1" i="1" dirty="0" err="1">
                <a:solidFill>
                  <a:schemeClr val="dk1"/>
                </a:solidFill>
                <a:latin typeface="Times New Roman" pitchFamily="18" charset="0"/>
                <a:cs typeface="Times New Roman" pitchFamily="18" charset="0"/>
              </a:rPr>
              <a:t>study</a:t>
            </a:r>
            <a:r>
              <a:rPr lang="it-IT" b="1" i="1" dirty="0">
                <a:solidFill>
                  <a:schemeClr val="dk1"/>
                </a:solidFill>
                <a:latin typeface="Times New Roman" pitchFamily="18" charset="0"/>
                <a:cs typeface="Times New Roman" pitchFamily="18" charset="0"/>
              </a:rPr>
              <a:t> – Chart </a:t>
            </a:r>
            <a:r>
              <a:rPr lang="it-IT" b="1" i="1" dirty="0" err="1" smtClean="0">
                <a:latin typeface="Times New Roman" pitchFamily="18" charset="0"/>
                <a:cs typeface="Times New Roman" pitchFamily="18" charset="0"/>
              </a:rPr>
              <a:t>R</a:t>
            </a:r>
            <a:r>
              <a:rPr lang="it-IT" b="1" i="1" dirty="0" err="1" smtClean="0">
                <a:solidFill>
                  <a:schemeClr val="dk1"/>
                </a:solidFill>
                <a:latin typeface="Times New Roman" pitchFamily="18" charset="0"/>
                <a:cs typeface="Times New Roman" pitchFamily="18" charset="0"/>
              </a:rPr>
              <a:t>eview</a:t>
            </a:r>
            <a:endParaRPr lang="it-IT" b="1" i="1" dirty="0">
              <a:solidFill>
                <a:schemeClr val="dk1"/>
              </a:solidFill>
              <a:latin typeface="Times New Roman" pitchFamily="18" charset="0"/>
              <a:cs typeface="Times New Roman" pitchFamily="18" charset="0"/>
            </a:endParaRPr>
          </a:p>
          <a:p>
            <a:pPr algn="just">
              <a:lnSpc>
                <a:spcPct val="150000"/>
              </a:lnSpc>
            </a:pPr>
            <a:r>
              <a:rPr lang="en-US" dirty="0">
                <a:solidFill>
                  <a:schemeClr val="dk1"/>
                </a:solidFill>
                <a:latin typeface="Times New Roman" pitchFamily="18" charset="0"/>
                <a:cs typeface="Times New Roman" pitchFamily="18" charset="0"/>
              </a:rPr>
              <a:t>Data of subjects with gastric cancer treated at the participating centers. Information gathered will be obtained from existing records, diagnostic tests and surgical interventions description</a:t>
            </a:r>
            <a:endParaRPr lang="it-IT" dirty="0">
              <a:solidFill>
                <a:schemeClr val="dk1"/>
              </a:solidFill>
              <a:latin typeface="Times New Roman" pitchFamily="18" charset="0"/>
              <a:cs typeface="Times New Roman" pitchFamily="18" charset="0"/>
            </a:endParaRPr>
          </a:p>
          <a:p>
            <a:pPr algn="just">
              <a:lnSpc>
                <a:spcPct val="150000"/>
              </a:lnSpc>
            </a:pPr>
            <a:r>
              <a:rPr lang="it-IT" b="1" i="1" dirty="0" smtClean="0">
                <a:solidFill>
                  <a:schemeClr val="dk1"/>
                </a:solidFill>
                <a:latin typeface="Times New Roman" pitchFamily="18" charset="0"/>
                <a:cs typeface="Times New Roman" pitchFamily="18" charset="0"/>
              </a:rPr>
              <a:t>Second </a:t>
            </a:r>
            <a:r>
              <a:rPr lang="it-IT" b="1" i="1" dirty="0" err="1" smtClean="0">
                <a:latin typeface="Times New Roman" pitchFamily="18" charset="0"/>
                <a:cs typeface="Times New Roman" pitchFamily="18" charset="0"/>
              </a:rPr>
              <a:t>S</a:t>
            </a:r>
            <a:r>
              <a:rPr lang="it-IT" b="1" i="1" dirty="0" err="1" smtClean="0">
                <a:solidFill>
                  <a:schemeClr val="dk1"/>
                </a:solidFill>
                <a:latin typeface="Times New Roman" pitchFamily="18" charset="0"/>
                <a:cs typeface="Times New Roman" pitchFamily="18" charset="0"/>
              </a:rPr>
              <a:t>tep</a:t>
            </a:r>
            <a:r>
              <a:rPr lang="it-IT" b="1" i="1" dirty="0">
                <a:solidFill>
                  <a:schemeClr val="dk1"/>
                </a:solidFill>
                <a:latin typeface="Times New Roman" pitchFamily="18" charset="0"/>
                <a:cs typeface="Times New Roman" pitchFamily="18" charset="0"/>
              </a:rPr>
              <a:t>: </a:t>
            </a:r>
            <a:r>
              <a:rPr lang="it-IT" b="1" i="1" dirty="0" err="1" smtClean="0">
                <a:solidFill>
                  <a:schemeClr val="dk1"/>
                </a:solidFill>
                <a:latin typeface="Times New Roman" pitchFamily="18" charset="0"/>
                <a:cs typeface="Times New Roman" pitchFamily="18" charset="0"/>
              </a:rPr>
              <a:t>Prospective</a:t>
            </a:r>
            <a:r>
              <a:rPr lang="it-IT" b="1" i="1" dirty="0" smtClean="0">
                <a:latin typeface="Times New Roman" pitchFamily="18" charset="0"/>
                <a:cs typeface="Times New Roman" pitchFamily="18" charset="0"/>
              </a:rPr>
              <a:t> Trial</a:t>
            </a:r>
            <a:endParaRPr lang="it-IT" b="1" i="1" dirty="0">
              <a:solidFill>
                <a:schemeClr val="dk1"/>
              </a:solidFill>
              <a:latin typeface="Times New Roman" pitchFamily="18" charset="0"/>
              <a:cs typeface="Times New Roman" pitchFamily="18" charset="0"/>
            </a:endParaRPr>
          </a:p>
          <a:p>
            <a:pPr algn="just">
              <a:lnSpc>
                <a:spcPct val="150000"/>
              </a:lnSpc>
            </a:pPr>
            <a:r>
              <a:rPr lang="en-US" dirty="0">
                <a:solidFill>
                  <a:schemeClr val="dk1"/>
                </a:solidFill>
                <a:latin typeface="Times New Roman" pitchFamily="18" charset="0"/>
                <a:cs typeface="Times New Roman" pitchFamily="18" charset="0"/>
              </a:rPr>
              <a:t>Enrollment will be opened to newly identified subjects into the registry upon diagnosis and treatment in a prospective manner</a:t>
            </a:r>
            <a:r>
              <a:rPr lang="en-US" dirty="0" smtClean="0">
                <a:solidFill>
                  <a:schemeClr val="dk1"/>
                </a:solidFill>
                <a:latin typeface="Times New Roman" pitchFamily="18" charset="0"/>
                <a:cs typeface="Times New Roman" pitchFamily="18" charset="0"/>
              </a:rPr>
              <a:t>.</a:t>
            </a:r>
            <a:endParaRPr lang="en-US" dirty="0">
              <a:solidFill>
                <a:schemeClr val="dk1"/>
              </a:solidFill>
              <a:latin typeface="Times New Roman" pitchFamily="18" charset="0"/>
              <a:cs typeface="Times New Roman" pitchFamily="18" charset="0"/>
            </a:endParaRPr>
          </a:p>
        </p:txBody>
      </p:sp>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6" name="Titolo 1"/>
          <p:cNvSpPr txBox="1">
            <a:spLocks/>
          </p:cNvSpPr>
          <p:nvPr/>
        </p:nvSpPr>
        <p:spPr>
          <a:xfrm>
            <a:off x="2843808" y="454988"/>
            <a:ext cx="3495447"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General study design</a:t>
            </a:r>
          </a:p>
        </p:txBody>
      </p:sp>
      <p:sp>
        <p:nvSpPr>
          <p:cNvPr id="2" name="Rettangolo 1"/>
          <p:cNvSpPr/>
          <p:nvPr/>
        </p:nvSpPr>
        <p:spPr>
          <a:xfrm>
            <a:off x="2555776" y="1442100"/>
            <a:ext cx="4032448" cy="13388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TYPE OF STUDY</a:t>
            </a:r>
          </a:p>
          <a:p>
            <a:pPr algn="just">
              <a:lnSpc>
                <a:spcPct val="150000"/>
              </a:lnSpc>
            </a:pPr>
            <a:r>
              <a:rPr lang="en-US" b="1" dirty="0" smtClean="0">
                <a:solidFill>
                  <a:schemeClr val="tx1"/>
                </a:solidFill>
                <a:latin typeface="Times New Roman" pitchFamily="18" charset="0"/>
                <a:cs typeface="Times New Roman" pitchFamily="18" charset="0"/>
              </a:rPr>
              <a:t>Different </a:t>
            </a:r>
            <a:r>
              <a:rPr lang="en-US" b="1" dirty="0">
                <a:solidFill>
                  <a:schemeClr val="tx1"/>
                </a:solidFill>
                <a:latin typeface="Times New Roman" pitchFamily="18" charset="0"/>
                <a:cs typeface="Times New Roman" pitchFamily="18" charset="0"/>
              </a:rPr>
              <a:t>steps with an increasing level of scientific evidence were planned.</a:t>
            </a:r>
          </a:p>
        </p:txBody>
      </p:sp>
    </p:spTree>
    <p:extLst>
      <p:ext uri="{BB962C8B-B14F-4D97-AF65-F5344CB8AC3E}">
        <p14:creationId xmlns:p14="http://schemas.microsoft.com/office/powerpoint/2010/main" val="2710183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Rettangolo 3"/>
          <p:cNvSpPr/>
          <p:nvPr/>
        </p:nvSpPr>
        <p:spPr>
          <a:xfrm>
            <a:off x="0" y="976074"/>
            <a:ext cx="9108504" cy="5909310"/>
          </a:xfrm>
          <a:prstGeom prst="rect">
            <a:avLst/>
          </a:prstGeom>
          <a:no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50000"/>
              </a:lnSpc>
              <a:buFont typeface="Wingdings" pitchFamily="2" charset="2"/>
              <a:buChar char="Ø"/>
            </a:pPr>
            <a:r>
              <a:rPr lang="en-US" b="1" i="1" spc="-10" dirty="0" smtClean="0">
                <a:latin typeface="Times New Roman" pitchFamily="18" charset="0"/>
                <a:cs typeface="Times New Roman" pitchFamily="18" charset="0"/>
              </a:rPr>
              <a:t>AIM </a:t>
            </a:r>
            <a:r>
              <a:rPr lang="en-US" b="1" i="1" spc="-10" dirty="0">
                <a:latin typeface="Times New Roman" pitchFamily="18" charset="0"/>
                <a:cs typeface="Times New Roman" pitchFamily="18" charset="0"/>
              </a:rPr>
              <a:t>1: </a:t>
            </a:r>
            <a:r>
              <a:rPr lang="en-US" spc="-10" dirty="0">
                <a:latin typeface="Times New Roman" pitchFamily="18" charset="0"/>
                <a:cs typeface="Times New Roman" pitchFamily="18" charset="0"/>
              </a:rPr>
              <a:t>To compare robotic and laparoscopic surgery to the open approach in terms of safety and feasibility based on the intraoperative and postoperative outcomes.</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2: </a:t>
            </a:r>
            <a:r>
              <a:rPr lang="en-US" spc="-10" dirty="0">
                <a:latin typeface="Times New Roman" pitchFamily="18" charset="0"/>
                <a:cs typeface="Times New Roman" pitchFamily="18" charset="0"/>
              </a:rPr>
              <a:t>To verify the respect of oncological principles through minimally invasive approaches in relation to the stage and location of the tumor by comparing results to open surgery.</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3: </a:t>
            </a:r>
            <a:r>
              <a:rPr lang="en-US" spc="-10" dirty="0">
                <a:latin typeface="Times New Roman" pitchFamily="18" charset="0"/>
                <a:cs typeface="Times New Roman" pitchFamily="18" charset="0"/>
              </a:rPr>
              <a:t>To verify whether minimally invasive approaches ensure the same effectiveness as open surgery in terms of overall survival and disease-free survival.</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4: </a:t>
            </a:r>
            <a:r>
              <a:rPr lang="en-US" spc="-10" dirty="0">
                <a:latin typeface="Times New Roman" pitchFamily="18" charset="0"/>
                <a:cs typeface="Times New Roman" pitchFamily="18" charset="0"/>
              </a:rPr>
              <a:t>To compare the three treatment arms regarding recovery of gastrointestinal function considering the outcomes measured during the postoperative hospital stay.</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5: </a:t>
            </a:r>
            <a:r>
              <a:rPr lang="en-US" spc="-10" dirty="0">
                <a:latin typeface="Times New Roman" pitchFamily="18" charset="0"/>
                <a:cs typeface="Times New Roman" pitchFamily="18" charset="0"/>
              </a:rPr>
              <a:t>To compare the incidence, types and severity of early postoperative complications after </a:t>
            </a:r>
            <a:r>
              <a:rPr lang="en-US" spc="-10" dirty="0" err="1">
                <a:latin typeface="Times New Roman" pitchFamily="18" charset="0"/>
                <a:cs typeface="Times New Roman" pitchFamily="18" charset="0"/>
              </a:rPr>
              <a:t>gastrectomy</a:t>
            </a:r>
            <a:r>
              <a:rPr lang="en-US" spc="-10" dirty="0">
                <a:latin typeface="Times New Roman" pitchFamily="18" charset="0"/>
                <a:cs typeface="Times New Roman" pitchFamily="18" charset="0"/>
              </a:rPr>
              <a:t> by the three approaches according to the </a:t>
            </a:r>
            <a:r>
              <a:rPr lang="en-US" spc="-10" dirty="0" err="1">
                <a:latin typeface="Times New Roman" pitchFamily="18" charset="0"/>
                <a:cs typeface="Times New Roman" pitchFamily="18" charset="0"/>
              </a:rPr>
              <a:t>Clavien-Dindo</a:t>
            </a:r>
            <a:r>
              <a:rPr lang="en-US" spc="-10" dirty="0">
                <a:latin typeface="Times New Roman" pitchFamily="18" charset="0"/>
                <a:cs typeface="Times New Roman" pitchFamily="18" charset="0"/>
              </a:rPr>
              <a:t> classification </a:t>
            </a:r>
            <a:r>
              <a:rPr lang="en-US" spc="-10" dirty="0" smtClean="0">
                <a:latin typeface="Times New Roman" pitchFamily="18" charset="0"/>
                <a:cs typeface="Times New Roman" pitchFamily="18" charset="0"/>
              </a:rPr>
              <a:t>system.</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6: </a:t>
            </a:r>
            <a:r>
              <a:rPr lang="en-US" spc="-10" dirty="0">
                <a:latin typeface="Times New Roman" pitchFamily="18" charset="0"/>
                <a:cs typeface="Times New Roman" pitchFamily="18" charset="0"/>
              </a:rPr>
              <a:t>To compare the </a:t>
            </a:r>
            <a:r>
              <a:rPr lang="en-US" spc="-10" dirty="0" err="1">
                <a:latin typeface="Times New Roman" pitchFamily="18" charset="0"/>
                <a:cs typeface="Times New Roman" pitchFamily="18" charset="0"/>
              </a:rPr>
              <a:t>intracorporeal</a:t>
            </a:r>
            <a:r>
              <a:rPr lang="en-US" spc="-10" dirty="0">
                <a:latin typeface="Times New Roman" pitchFamily="18" charset="0"/>
                <a:cs typeface="Times New Roman" pitchFamily="18" charset="0"/>
              </a:rPr>
              <a:t> to the extracorporeal anastomosis to evaluate post-operative recovery and complications.</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AIM 7: </a:t>
            </a:r>
            <a:r>
              <a:rPr lang="en-US" spc="-10" dirty="0">
                <a:latin typeface="Times New Roman" pitchFamily="18" charset="0"/>
                <a:cs typeface="Times New Roman" pitchFamily="18" charset="0"/>
              </a:rPr>
              <a:t>To verify whether robotic </a:t>
            </a:r>
            <a:r>
              <a:rPr lang="en-US" spc="-10" dirty="0" err="1">
                <a:latin typeface="Times New Roman" pitchFamily="18" charset="0"/>
                <a:cs typeface="Times New Roman" pitchFamily="18" charset="0"/>
              </a:rPr>
              <a:t>gastrectomy</a:t>
            </a:r>
            <a:r>
              <a:rPr lang="en-US" spc="-10" dirty="0">
                <a:latin typeface="Times New Roman" pitchFamily="18" charset="0"/>
                <a:cs typeface="Times New Roman" pitchFamily="18" charset="0"/>
              </a:rPr>
              <a:t>, compared to laparoscopic or open techniques, is capable of reducing postoperative surgical stress.</a:t>
            </a:r>
            <a:endParaRPr lang="it-IT" spc="-10" dirty="0">
              <a:latin typeface="Times New Roman" pitchFamily="18" charset="0"/>
              <a:cs typeface="Times New Roman" pitchFamily="18" charset="0"/>
            </a:endParaRPr>
          </a:p>
        </p:txBody>
      </p:sp>
      <p:sp>
        <p:nvSpPr>
          <p:cNvPr id="6"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2843808" y="382980"/>
            <a:ext cx="3495447"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Specific aims</a:t>
            </a:r>
          </a:p>
        </p:txBody>
      </p:sp>
    </p:spTree>
    <p:extLst>
      <p:ext uri="{BB962C8B-B14F-4D97-AF65-F5344CB8AC3E}">
        <p14:creationId xmlns:p14="http://schemas.microsoft.com/office/powerpoint/2010/main" val="41214465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578354205"/>
              </p:ext>
            </p:extLst>
          </p:nvPr>
        </p:nvGraphicFramePr>
        <p:xfrm>
          <a:off x="251520" y="1590012"/>
          <a:ext cx="7920880" cy="5079348"/>
        </p:xfrm>
        <a:graphic>
          <a:graphicData uri="http://schemas.openxmlformats.org/drawingml/2006/table">
            <a:tbl>
              <a:tblPr>
                <a:tableStyleId>{9D7B26C5-4107-4FEC-AEDC-1716B250A1EF}</a:tableStyleId>
              </a:tblPr>
              <a:tblGrid>
                <a:gridCol w="7920880"/>
              </a:tblGrid>
              <a:tr h="296784">
                <a:tc>
                  <a:txBody>
                    <a:bodyPr/>
                    <a:lstStyle/>
                    <a:p>
                      <a:pPr algn="just" fontAlgn="t"/>
                      <a:r>
                        <a:rPr lang="it-IT" sz="1800" b="1" u="sng" dirty="0" err="1">
                          <a:effectLst/>
                          <a:latin typeface="Times New Roman" pitchFamily="18" charset="0"/>
                          <a:cs typeface="Times New Roman" pitchFamily="18" charset="0"/>
                        </a:rPr>
                        <a:t>Inclusion</a:t>
                      </a:r>
                      <a:r>
                        <a:rPr lang="it-IT" sz="1800" b="1" u="sng" dirty="0">
                          <a:effectLst/>
                          <a:latin typeface="Times New Roman" pitchFamily="18" charset="0"/>
                          <a:cs typeface="Times New Roman" pitchFamily="18" charset="0"/>
                        </a:rPr>
                        <a:t> </a:t>
                      </a:r>
                      <a:r>
                        <a:rPr lang="it-IT" sz="1800" b="1" u="sng" dirty="0" err="1" smtClean="0">
                          <a:effectLst/>
                          <a:latin typeface="Times New Roman" pitchFamily="18" charset="0"/>
                          <a:cs typeface="Times New Roman" pitchFamily="18" charset="0"/>
                        </a:rPr>
                        <a:t>criteria</a:t>
                      </a:r>
                      <a:endParaRPr lang="it-IT" sz="1800" b="1" i="1" u="sng" dirty="0">
                        <a:solidFill>
                          <a:schemeClr val="tx1"/>
                        </a:solidFill>
                        <a:effectLst/>
                        <a:latin typeface="Times New Roman" pitchFamily="18" charset="0"/>
                        <a:cs typeface="Times New Roman" pitchFamily="18" charset="0"/>
                      </a:endParaRPr>
                    </a:p>
                  </a:txBody>
                  <a:tcPr marL="74196" marR="74196" marT="37098" marB="37098"/>
                </a:tc>
              </a:tr>
              <a:tr h="296784">
                <a:tc>
                  <a:txBody>
                    <a:bodyPr/>
                    <a:lstStyle/>
                    <a:p>
                      <a:pPr marL="285750" indent="-285750" algn="just" fontAlgn="t">
                        <a:buFont typeface="Wingdings" pitchFamily="2" charset="2"/>
                        <a:buChar char="§"/>
                      </a:pPr>
                      <a:r>
                        <a:rPr lang="it-IT" sz="1800" dirty="0" err="1" smtClean="0">
                          <a:effectLst/>
                          <a:latin typeface="Times New Roman" pitchFamily="18" charset="0"/>
                          <a:cs typeface="Times New Roman" pitchFamily="18" charset="0"/>
                        </a:rPr>
                        <a:t>Histological</a:t>
                      </a:r>
                      <a:r>
                        <a:rPr lang="it-IT" sz="1800" dirty="0" smtClean="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proven</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grastic</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cancer</a:t>
                      </a:r>
                      <a:endParaRPr lang="it-IT" sz="1800" dirty="0">
                        <a:effectLst/>
                        <a:latin typeface="Times New Roman" pitchFamily="18" charset="0"/>
                        <a:cs typeface="Times New Roman" pitchFamily="18" charset="0"/>
                      </a:endParaRPr>
                    </a:p>
                  </a:txBody>
                  <a:tcPr marL="74196" marR="74196" marT="37098" marB="37098"/>
                </a:tc>
              </a:tr>
              <a:tr h="335196">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Preoperative </a:t>
                      </a:r>
                      <a:r>
                        <a:rPr lang="en-US" sz="1800" dirty="0">
                          <a:effectLst/>
                          <a:latin typeface="Times New Roman" pitchFamily="18" charset="0"/>
                          <a:cs typeface="Times New Roman" pitchFamily="18" charset="0"/>
                        </a:rPr>
                        <a:t>staging work-up performed in accordance to international guidelines</a:t>
                      </a:r>
                    </a:p>
                  </a:txBody>
                  <a:tcPr marL="74196" marR="74196" marT="37098" marB="37098"/>
                </a:tc>
              </a:tr>
              <a:tr h="296784">
                <a:tc>
                  <a:txBody>
                    <a:bodyPr/>
                    <a:lstStyle/>
                    <a:p>
                      <a:pPr marL="285750" indent="-285750" algn="just" fontAlgn="t">
                        <a:buFont typeface="Wingdings" pitchFamily="2" charset="2"/>
                        <a:buChar char="§"/>
                      </a:pPr>
                      <a:r>
                        <a:rPr lang="it-IT" sz="1800" dirty="0" err="1" smtClean="0">
                          <a:effectLst/>
                          <a:latin typeface="Times New Roman" pitchFamily="18" charset="0"/>
                          <a:cs typeface="Times New Roman" pitchFamily="18" charset="0"/>
                        </a:rPr>
                        <a:t>Early</a:t>
                      </a:r>
                      <a:r>
                        <a:rPr lang="it-IT" sz="1800" dirty="0" smtClean="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Gastric</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Cancer</a:t>
                      </a:r>
                      <a:endParaRPr lang="it-IT" sz="1800" dirty="0">
                        <a:effectLst/>
                        <a:latin typeface="Times New Roman" pitchFamily="18" charset="0"/>
                        <a:cs typeface="Times New Roman" pitchFamily="18" charset="0"/>
                      </a:endParaRPr>
                    </a:p>
                  </a:txBody>
                  <a:tcPr marL="74196" marR="74196" marT="37098" marB="37098"/>
                </a:tc>
              </a:tr>
              <a:tr h="296784">
                <a:tc>
                  <a:txBody>
                    <a:bodyPr/>
                    <a:lstStyle/>
                    <a:p>
                      <a:pPr marL="285750" indent="-285750" algn="just" fontAlgn="t">
                        <a:buFont typeface="Wingdings" pitchFamily="2" charset="2"/>
                        <a:buChar char="§"/>
                      </a:pPr>
                      <a:r>
                        <a:rPr lang="it-IT" sz="1800" dirty="0" smtClean="0">
                          <a:effectLst/>
                          <a:latin typeface="Times New Roman" pitchFamily="18" charset="0"/>
                          <a:cs typeface="Times New Roman" pitchFamily="18" charset="0"/>
                        </a:rPr>
                        <a:t>Advanced </a:t>
                      </a:r>
                      <a:r>
                        <a:rPr lang="it-IT" sz="1800" dirty="0" err="1">
                          <a:effectLst/>
                          <a:latin typeface="Times New Roman" pitchFamily="18" charset="0"/>
                          <a:cs typeface="Times New Roman" pitchFamily="18" charset="0"/>
                        </a:rPr>
                        <a:t>Gastric</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Cancer</a:t>
                      </a:r>
                      <a:endParaRPr lang="it-IT" sz="1800" dirty="0">
                        <a:effectLst/>
                        <a:latin typeface="Times New Roman" pitchFamily="18" charset="0"/>
                        <a:cs typeface="Times New Roman" pitchFamily="18" charset="0"/>
                      </a:endParaRPr>
                    </a:p>
                  </a:txBody>
                  <a:tcPr marL="74196" marR="74196" marT="37098" marB="37098"/>
                </a:tc>
              </a:tr>
              <a:tr h="296784">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Patients </a:t>
                      </a:r>
                      <a:r>
                        <a:rPr lang="en-US" sz="1800" dirty="0">
                          <a:effectLst/>
                          <a:latin typeface="Times New Roman" pitchFamily="18" charset="0"/>
                          <a:cs typeface="Times New Roman" pitchFamily="18" charset="0"/>
                        </a:rPr>
                        <a:t>treated with curative intent in accordance to international guidelines</a:t>
                      </a:r>
                    </a:p>
                  </a:txBody>
                  <a:tcPr marL="74196" marR="74196" marT="37098" marB="37098"/>
                </a:tc>
              </a:tr>
              <a:tr h="296784">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Patients </a:t>
                      </a:r>
                      <a:r>
                        <a:rPr lang="en-US" sz="1800" dirty="0">
                          <a:effectLst/>
                          <a:latin typeface="Times New Roman" pitchFamily="18" charset="0"/>
                          <a:cs typeface="Times New Roman" pitchFamily="18" charset="0"/>
                        </a:rPr>
                        <a:t>with positive peritoneal cytology can be considered</a:t>
                      </a:r>
                    </a:p>
                  </a:txBody>
                  <a:tcPr marL="74196" marR="74196" marT="37098" marB="37098"/>
                </a:tc>
              </a:tr>
              <a:tr h="296784">
                <a:tc>
                  <a:txBody>
                    <a:bodyPr/>
                    <a:lstStyle/>
                    <a:p>
                      <a:pPr algn="just" fontAlgn="t"/>
                      <a:r>
                        <a:rPr lang="it-IT" sz="1800" b="1" u="sng" dirty="0" err="1">
                          <a:effectLst/>
                          <a:latin typeface="Times New Roman" pitchFamily="18" charset="0"/>
                          <a:cs typeface="Times New Roman" pitchFamily="18" charset="0"/>
                        </a:rPr>
                        <a:t>Exclusion</a:t>
                      </a:r>
                      <a:r>
                        <a:rPr lang="it-IT" sz="1800" b="1" u="sng" dirty="0">
                          <a:effectLst/>
                          <a:latin typeface="Times New Roman" pitchFamily="18" charset="0"/>
                          <a:cs typeface="Times New Roman" pitchFamily="18" charset="0"/>
                        </a:rPr>
                        <a:t> </a:t>
                      </a:r>
                      <a:r>
                        <a:rPr lang="it-IT" sz="1800" b="1" u="sng" dirty="0" err="1" smtClean="0">
                          <a:effectLst/>
                          <a:latin typeface="Times New Roman" pitchFamily="18" charset="0"/>
                          <a:cs typeface="Times New Roman" pitchFamily="18" charset="0"/>
                        </a:rPr>
                        <a:t>criteria</a:t>
                      </a:r>
                      <a:endParaRPr lang="it-IT" sz="1800" b="1" i="1" u="sng" dirty="0">
                        <a:solidFill>
                          <a:schemeClr val="tx1"/>
                        </a:solidFill>
                        <a:effectLst/>
                        <a:latin typeface="Times New Roman" pitchFamily="18" charset="0"/>
                        <a:cs typeface="Times New Roman" pitchFamily="18" charset="0"/>
                      </a:endParaRPr>
                    </a:p>
                  </a:txBody>
                  <a:tcPr marL="74196" marR="74196" marT="37098" marB="37098"/>
                </a:tc>
              </a:tr>
              <a:tr h="519373">
                <a:tc>
                  <a:txBody>
                    <a:bodyPr/>
                    <a:lstStyle/>
                    <a:p>
                      <a:pPr marL="285750" indent="-285750" algn="just" fontAlgn="t">
                        <a:buFont typeface="Wingdings" pitchFamily="2" charset="2"/>
                        <a:buChar char="§"/>
                      </a:pPr>
                      <a:r>
                        <a:rPr lang="it-IT" sz="1800" dirty="0" err="1" smtClean="0">
                          <a:effectLst/>
                          <a:latin typeface="Times New Roman" pitchFamily="18" charset="0"/>
                          <a:cs typeface="Times New Roman" pitchFamily="18" charset="0"/>
                        </a:rPr>
                        <a:t>Distant</a:t>
                      </a:r>
                      <a:r>
                        <a:rPr lang="it-IT" sz="1800" dirty="0" smtClean="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metastases</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peritoneal</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carcinomatosis</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liver</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metastases</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distant</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lymph</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node</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metastases</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Krukenberg</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tumors</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involvement</a:t>
                      </a:r>
                      <a:r>
                        <a:rPr lang="it-IT" sz="1800" dirty="0">
                          <a:effectLst/>
                          <a:latin typeface="Times New Roman" pitchFamily="18" charset="0"/>
                          <a:cs typeface="Times New Roman" pitchFamily="18" charset="0"/>
                        </a:rPr>
                        <a:t> of </a:t>
                      </a:r>
                      <a:r>
                        <a:rPr lang="it-IT" sz="1800" dirty="0" err="1">
                          <a:effectLst/>
                          <a:latin typeface="Times New Roman" pitchFamily="18" charset="0"/>
                          <a:cs typeface="Times New Roman" pitchFamily="18" charset="0"/>
                        </a:rPr>
                        <a:t>other</a:t>
                      </a:r>
                      <a:r>
                        <a:rPr lang="it-IT" sz="1800" dirty="0">
                          <a:effectLst/>
                          <a:latin typeface="Times New Roman" pitchFamily="18" charset="0"/>
                          <a:cs typeface="Times New Roman" pitchFamily="18" charset="0"/>
                        </a:rPr>
                        <a:t> </a:t>
                      </a:r>
                      <a:r>
                        <a:rPr lang="it-IT" sz="1800" dirty="0" err="1">
                          <a:effectLst/>
                          <a:latin typeface="Times New Roman" pitchFamily="18" charset="0"/>
                          <a:cs typeface="Times New Roman" pitchFamily="18" charset="0"/>
                        </a:rPr>
                        <a:t>organs</a:t>
                      </a:r>
                      <a:endParaRPr lang="it-IT" sz="1800" dirty="0">
                        <a:effectLst/>
                        <a:latin typeface="Times New Roman" pitchFamily="18" charset="0"/>
                        <a:cs typeface="Times New Roman" pitchFamily="18" charset="0"/>
                      </a:endParaRPr>
                    </a:p>
                  </a:txBody>
                  <a:tcPr marL="74196" marR="74196" marT="37098" marB="37098"/>
                </a:tc>
              </a:tr>
              <a:tr h="519373">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Patients </a:t>
                      </a:r>
                      <a:r>
                        <a:rPr lang="en-US" sz="1800" dirty="0">
                          <a:effectLst/>
                          <a:latin typeface="Times New Roman" pitchFamily="18" charset="0"/>
                          <a:cs typeface="Times New Roman" pitchFamily="18" charset="0"/>
                        </a:rPr>
                        <a:t>with high operative risk as defined by the Americans Society of Anesthesiologists (ASA) score &gt; 4</a:t>
                      </a:r>
                    </a:p>
                  </a:txBody>
                  <a:tcPr marL="74196" marR="74196" marT="37098" marB="37098"/>
                </a:tc>
              </a:tr>
              <a:tr h="296784">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History </a:t>
                      </a:r>
                      <a:r>
                        <a:rPr lang="en-US" sz="1800" dirty="0">
                          <a:effectLst/>
                          <a:latin typeface="Times New Roman" pitchFamily="18" charset="0"/>
                          <a:cs typeface="Times New Roman" pitchFamily="18" charset="0"/>
                        </a:rPr>
                        <a:t>of previous abdominal surgery for gastric cancer</a:t>
                      </a:r>
                    </a:p>
                  </a:txBody>
                  <a:tcPr marL="74196" marR="74196" marT="37098" marB="37098"/>
                </a:tc>
              </a:tr>
              <a:tr h="296784">
                <a:tc>
                  <a:txBody>
                    <a:bodyPr/>
                    <a:lstStyle/>
                    <a:p>
                      <a:pPr marL="285750" indent="-285750" algn="just" fontAlgn="t">
                        <a:buFont typeface="Wingdings" pitchFamily="2" charset="2"/>
                        <a:buChar char="§"/>
                      </a:pPr>
                      <a:r>
                        <a:rPr lang="en-US" sz="1800" dirty="0" smtClean="0">
                          <a:effectLst/>
                          <a:latin typeface="Times New Roman" pitchFamily="18" charset="0"/>
                          <a:cs typeface="Times New Roman" pitchFamily="18" charset="0"/>
                        </a:rPr>
                        <a:t>Synchronous </a:t>
                      </a:r>
                      <a:r>
                        <a:rPr lang="en-US" sz="1800" dirty="0">
                          <a:effectLst/>
                          <a:latin typeface="Times New Roman" pitchFamily="18" charset="0"/>
                          <a:cs typeface="Times New Roman" pitchFamily="18" charset="0"/>
                        </a:rPr>
                        <a:t>malignancy in other organs</a:t>
                      </a:r>
                    </a:p>
                  </a:txBody>
                  <a:tcPr marL="74196" marR="74196" marT="37098" marB="37098"/>
                </a:tc>
              </a:tr>
              <a:tr h="296784">
                <a:tc>
                  <a:txBody>
                    <a:bodyPr/>
                    <a:lstStyle/>
                    <a:p>
                      <a:pPr marL="285750" indent="-285750" algn="just" fontAlgn="t">
                        <a:buFont typeface="Wingdings" pitchFamily="2" charset="2"/>
                        <a:buChar char="§"/>
                      </a:pPr>
                      <a:r>
                        <a:rPr lang="it-IT" sz="1800" dirty="0" smtClean="0">
                          <a:effectLst/>
                          <a:latin typeface="Times New Roman" pitchFamily="18" charset="0"/>
                          <a:cs typeface="Times New Roman" pitchFamily="18" charset="0"/>
                        </a:rPr>
                        <a:t>Palliative </a:t>
                      </a:r>
                      <a:r>
                        <a:rPr lang="it-IT" sz="1800" dirty="0" err="1">
                          <a:effectLst/>
                          <a:latin typeface="Times New Roman" pitchFamily="18" charset="0"/>
                          <a:cs typeface="Times New Roman" pitchFamily="18" charset="0"/>
                        </a:rPr>
                        <a:t>surgery</a:t>
                      </a:r>
                      <a:endParaRPr lang="it-IT" sz="1800" dirty="0">
                        <a:effectLst/>
                        <a:latin typeface="Times New Roman" pitchFamily="18" charset="0"/>
                        <a:cs typeface="Times New Roman" pitchFamily="18" charset="0"/>
                      </a:endParaRPr>
                    </a:p>
                  </a:txBody>
                  <a:tcPr marL="74196" marR="74196" marT="37098" marB="37098"/>
                </a:tc>
              </a:tr>
            </a:tbl>
          </a:graphicData>
        </a:graphic>
      </p:graphicFrame>
      <p:sp>
        <p:nvSpPr>
          <p:cNvPr id="6" name="Rettangolo 5"/>
          <p:cNvSpPr/>
          <p:nvPr/>
        </p:nvSpPr>
        <p:spPr>
          <a:xfrm>
            <a:off x="1907704" y="692696"/>
            <a:ext cx="5256584" cy="7920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b="1" dirty="0">
                <a:solidFill>
                  <a:srgbClr val="C00000"/>
                </a:solidFill>
                <a:latin typeface="Times New Roman" pitchFamily="18" charset="0"/>
                <a:cs typeface="Times New Roman" pitchFamily="18" charset="0"/>
              </a:rPr>
              <a:t>Every patient is required to meet all of the </a:t>
            </a:r>
            <a:endParaRPr lang="en-US" b="1" dirty="0" smtClean="0">
              <a:solidFill>
                <a:srgbClr val="C00000"/>
              </a:solidFill>
              <a:latin typeface="Times New Roman" pitchFamily="18" charset="0"/>
              <a:cs typeface="Times New Roman" pitchFamily="18" charset="0"/>
            </a:endParaRPr>
          </a:p>
          <a:p>
            <a:pPr algn="ctr">
              <a:lnSpc>
                <a:spcPct val="150000"/>
              </a:lnSpc>
            </a:pPr>
            <a:r>
              <a:rPr lang="en-US" b="1" dirty="0" smtClean="0">
                <a:solidFill>
                  <a:srgbClr val="C00000"/>
                </a:solidFill>
                <a:latin typeface="Times New Roman" pitchFamily="18" charset="0"/>
                <a:cs typeface="Times New Roman" pitchFamily="18" charset="0"/>
              </a:rPr>
              <a:t>inclusion </a:t>
            </a:r>
            <a:r>
              <a:rPr lang="en-US" b="1" dirty="0">
                <a:solidFill>
                  <a:srgbClr val="C00000"/>
                </a:solidFill>
                <a:latin typeface="Times New Roman" pitchFamily="18" charset="0"/>
                <a:cs typeface="Times New Roman" pitchFamily="18" charset="0"/>
              </a:rPr>
              <a:t>criteria and none of the exclusion </a:t>
            </a:r>
            <a:r>
              <a:rPr lang="en-US" b="1" dirty="0" smtClean="0">
                <a:solidFill>
                  <a:srgbClr val="C00000"/>
                </a:solidFill>
                <a:latin typeface="Times New Roman" pitchFamily="18" charset="0"/>
                <a:cs typeface="Times New Roman" pitchFamily="18" charset="0"/>
              </a:rPr>
              <a:t>criteria</a:t>
            </a:r>
            <a:endParaRPr lang="it-IT" b="1" dirty="0">
              <a:solidFill>
                <a:srgbClr val="C00000"/>
              </a:solidFill>
              <a:latin typeface="Times New Roman" pitchFamily="18" charset="0"/>
              <a:cs typeface="Times New Roman" pitchFamily="18" charset="0"/>
            </a:endParaRPr>
          </a:p>
        </p:txBody>
      </p:sp>
      <p:sp>
        <p:nvSpPr>
          <p:cNvPr id="5"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3707904" y="260648"/>
            <a:ext cx="1747723"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Eligibility</a:t>
            </a:r>
          </a:p>
        </p:txBody>
      </p:sp>
    </p:spTree>
    <p:extLst>
      <p:ext uri="{BB962C8B-B14F-4D97-AF65-F5344CB8AC3E}">
        <p14:creationId xmlns:p14="http://schemas.microsoft.com/office/powerpoint/2010/main" val="1746591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6" name="Rettangolo 5"/>
          <p:cNvSpPr/>
          <p:nvPr/>
        </p:nvSpPr>
        <p:spPr>
          <a:xfrm>
            <a:off x="0" y="904066"/>
            <a:ext cx="9144000" cy="5953934"/>
          </a:xfrm>
          <a:prstGeom prst="rect">
            <a:avLst/>
          </a:prstGeom>
          <a:no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50000"/>
              </a:lnSpc>
              <a:buFont typeface="Wingdings" pitchFamily="2" charset="2"/>
              <a:buChar char="Ø"/>
            </a:pPr>
            <a:r>
              <a:rPr lang="en-US" b="1" i="1" spc="-10" dirty="0">
                <a:solidFill>
                  <a:schemeClr val="dk1"/>
                </a:solidFill>
                <a:latin typeface="Times New Roman" pitchFamily="18" charset="0"/>
                <a:cs typeface="Times New Roman" pitchFamily="18" charset="0"/>
              </a:rPr>
              <a:t>Patient Demographics</a:t>
            </a:r>
            <a:endParaRPr lang="it-IT" b="1" i="1"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Sex, age, BMI, ASA score, concomitant illness, previous abdominal surgery.</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solidFill>
                  <a:schemeClr val="dk1"/>
                </a:solidFill>
                <a:latin typeface="Times New Roman" pitchFamily="18" charset="0"/>
                <a:cs typeface="Times New Roman" pitchFamily="18" charset="0"/>
              </a:rPr>
              <a:t>Surgical Procedure details</a:t>
            </a:r>
            <a:endParaRPr lang="it-IT" b="1" i="1"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Type of surgical approach: open, laparoscopy, robotic </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Gastric resection and type of reconstruction</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Anastomosis approach: intra-corporeal, extra-corporeal</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Anastomosis performance: linear stapler, circular stapler, hand-sewn, robot-sewn </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Extent of lymphadenectomy: D1, D1+, </a:t>
            </a:r>
            <a:r>
              <a:rPr lang="en-US" spc="-10" dirty="0" smtClean="0">
                <a:solidFill>
                  <a:schemeClr val="dk1"/>
                </a:solidFill>
                <a:latin typeface="Times New Roman" pitchFamily="18" charset="0"/>
                <a:cs typeface="Times New Roman" pitchFamily="18" charset="0"/>
              </a:rPr>
              <a:t>D2, D2+</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Duration of surgery, blood loss, intraoperative complications</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Number of retrieved lymph nodes, margin free of disease or infiltrated.</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solidFill>
                  <a:schemeClr val="dk1"/>
                </a:solidFill>
                <a:latin typeface="Times New Roman" pitchFamily="18" charset="0"/>
                <a:cs typeface="Times New Roman" pitchFamily="18" charset="0"/>
              </a:rPr>
              <a:t>Tumor characteristics</a:t>
            </a:r>
            <a:endParaRPr lang="it-IT" b="1" i="1"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Tumor location: Upper third, Middle third, Lower third.</a:t>
            </a:r>
            <a:endParaRPr lang="it-IT" spc="-10" dirty="0">
              <a:solidFill>
                <a:schemeClr val="dk1"/>
              </a:solidFill>
              <a:latin typeface="Times New Roman" pitchFamily="18" charset="0"/>
              <a:cs typeface="Times New Roman" pitchFamily="18" charset="0"/>
            </a:endParaRPr>
          </a:p>
          <a:p>
            <a:pPr marL="285750" indent="-285750" algn="just">
              <a:lnSpc>
                <a:spcPct val="150000"/>
              </a:lnSpc>
              <a:buFont typeface="Wingdings" pitchFamily="2" charset="2"/>
              <a:buChar char="§"/>
            </a:pPr>
            <a:r>
              <a:rPr lang="en-US" spc="-10" dirty="0">
                <a:solidFill>
                  <a:schemeClr val="dk1"/>
                </a:solidFill>
                <a:latin typeface="Times New Roman" pitchFamily="18" charset="0"/>
                <a:cs typeface="Times New Roman" pitchFamily="18" charset="0"/>
              </a:rPr>
              <a:t>Depth of invasion (T classification), lymph node status (N classification), AJCC pathological stage, Histological type and Lauren </a:t>
            </a:r>
            <a:r>
              <a:rPr lang="en-US" spc="-10" dirty="0" smtClean="0">
                <a:solidFill>
                  <a:schemeClr val="dk1"/>
                </a:solidFill>
                <a:latin typeface="Times New Roman" pitchFamily="18" charset="0"/>
                <a:cs typeface="Times New Roman" pitchFamily="18" charset="0"/>
              </a:rPr>
              <a:t>classification</a:t>
            </a:r>
          </a:p>
        </p:txBody>
      </p:sp>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3275856" y="404664"/>
            <a:ext cx="2520280"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Data collection</a:t>
            </a:r>
          </a:p>
        </p:txBody>
      </p:sp>
    </p:spTree>
    <p:extLst>
      <p:ext uri="{BB962C8B-B14F-4D97-AF65-F5344CB8AC3E}">
        <p14:creationId xmlns:p14="http://schemas.microsoft.com/office/powerpoint/2010/main" val="3510115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6" name="Rettangolo 5"/>
          <p:cNvSpPr/>
          <p:nvPr/>
        </p:nvSpPr>
        <p:spPr>
          <a:xfrm>
            <a:off x="0" y="904066"/>
            <a:ext cx="9144000" cy="5493812"/>
          </a:xfrm>
          <a:prstGeom prst="rect">
            <a:avLst/>
          </a:prstGeom>
          <a:no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50000"/>
              </a:lnSpc>
              <a:buFont typeface="Wingdings" pitchFamily="2" charset="2"/>
              <a:buChar char="Ø"/>
            </a:pPr>
            <a:endParaRPr lang="en-US" b="1" i="1" spc="-10" dirty="0" smtClean="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smtClean="0">
                <a:latin typeface="Times New Roman" pitchFamily="18" charset="0"/>
                <a:cs typeface="Times New Roman" pitchFamily="18" charset="0"/>
              </a:rPr>
              <a:t>Post-operative </a:t>
            </a:r>
            <a:r>
              <a:rPr lang="en-US" b="1" i="1" spc="-10" dirty="0">
                <a:latin typeface="Times New Roman" pitchFamily="18" charset="0"/>
                <a:cs typeface="Times New Roman" pitchFamily="18" charset="0"/>
              </a:rPr>
              <a:t>clinical findings</a:t>
            </a:r>
            <a:endParaRPr lang="it-IT" b="1" i="1"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Time to start oral intake</a:t>
            </a:r>
            <a:endParaRPr lang="it-IT"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Resumption of bowel function</a:t>
            </a:r>
            <a:endParaRPr lang="it-IT"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Length of postoperative hospital stay</a:t>
            </a:r>
            <a:endParaRPr lang="it-IT" spc="-10" dirty="0">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Post-operative complications</a:t>
            </a:r>
            <a:endParaRPr lang="it-IT" b="1" i="1"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Type and grade of in-hospital complications</a:t>
            </a:r>
            <a:endParaRPr lang="it-IT"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Surgical complications after discharge</a:t>
            </a:r>
          </a:p>
          <a:p>
            <a:pPr marL="285750" indent="-285750" algn="just">
              <a:lnSpc>
                <a:spcPct val="150000"/>
              </a:lnSpc>
              <a:buFont typeface="Wingdings" pitchFamily="2" charset="2"/>
              <a:buChar char="Ø"/>
            </a:pPr>
            <a:r>
              <a:rPr lang="en-US" b="1" i="1" spc="-10" dirty="0">
                <a:latin typeface="Times New Roman" pitchFamily="18" charset="0"/>
                <a:cs typeface="Times New Roman" pitchFamily="18" charset="0"/>
              </a:rPr>
              <a:t>Follow-up details</a:t>
            </a:r>
            <a:endParaRPr lang="it-IT" b="1" i="1"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Patient alive, not alive or lost at follow-up</a:t>
            </a:r>
            <a:endParaRPr lang="it-IT"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Disease-free or not at follow-up</a:t>
            </a:r>
            <a:endParaRPr lang="it-IT" spc="-10" dirty="0">
              <a:latin typeface="Times New Roman" pitchFamily="18" charset="0"/>
              <a:cs typeface="Times New Roman" pitchFamily="18" charset="0"/>
            </a:endParaRPr>
          </a:p>
          <a:p>
            <a:pPr marL="285750" lvl="0" indent="-285750">
              <a:lnSpc>
                <a:spcPct val="150000"/>
              </a:lnSpc>
              <a:buFont typeface="Wingdings" pitchFamily="2" charset="2"/>
              <a:buChar char="§"/>
            </a:pPr>
            <a:r>
              <a:rPr lang="en-US" spc="-10" dirty="0">
                <a:latin typeface="Times New Roman" pitchFamily="18" charset="0"/>
                <a:cs typeface="Times New Roman" pitchFamily="18" charset="0"/>
              </a:rPr>
              <a:t>Time to onset of recurrence and site of recurrence</a:t>
            </a:r>
            <a:endParaRPr lang="it-IT" spc="-10" dirty="0">
              <a:latin typeface="Times New Roman" pitchFamily="18" charset="0"/>
              <a:cs typeface="Times New Roman" pitchFamily="18" charset="0"/>
            </a:endParaRPr>
          </a:p>
          <a:p>
            <a:pPr algn="just">
              <a:lnSpc>
                <a:spcPct val="150000"/>
              </a:lnSpc>
            </a:pPr>
            <a:endParaRPr lang="it-IT" spc="-10" dirty="0">
              <a:solidFill>
                <a:schemeClr val="dk1"/>
              </a:solidFill>
              <a:latin typeface="Times New Roman" pitchFamily="18" charset="0"/>
              <a:cs typeface="Times New Roman" pitchFamily="18" charset="0"/>
            </a:endParaRPr>
          </a:p>
        </p:txBody>
      </p:sp>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3275856" y="404664"/>
            <a:ext cx="2520280"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Data collection</a:t>
            </a:r>
          </a:p>
        </p:txBody>
      </p:sp>
    </p:spTree>
    <p:extLst>
      <p:ext uri="{BB962C8B-B14F-4D97-AF65-F5344CB8AC3E}">
        <p14:creationId xmlns:p14="http://schemas.microsoft.com/office/powerpoint/2010/main" val="1651573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2411760" y="454988"/>
            <a:ext cx="4392488"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P</a:t>
            </a:r>
            <a:r>
              <a:rPr lang="it-IT" dirty="0" err="1"/>
              <a:t>rimary</a:t>
            </a:r>
            <a:r>
              <a:rPr lang="it-IT" dirty="0"/>
              <a:t> </a:t>
            </a:r>
            <a:r>
              <a:rPr lang="it-IT" dirty="0" err="1"/>
              <a:t>outcome</a:t>
            </a:r>
            <a:r>
              <a:rPr lang="it-IT" dirty="0"/>
              <a:t> </a:t>
            </a:r>
            <a:r>
              <a:rPr lang="it-IT" dirty="0" err="1"/>
              <a:t>measures</a:t>
            </a:r>
            <a:endParaRPr lang="it-IT" dirty="0"/>
          </a:p>
        </p:txBody>
      </p:sp>
      <p:sp>
        <p:nvSpPr>
          <p:cNvPr id="12" name="Rettangolo arrotondato 11"/>
          <p:cNvSpPr/>
          <p:nvPr/>
        </p:nvSpPr>
        <p:spPr>
          <a:xfrm>
            <a:off x="611560" y="1052736"/>
            <a:ext cx="7776864" cy="3672408"/>
          </a:xfrm>
          <a:prstGeom prst="roundRect">
            <a:avLst/>
          </a:prstGeom>
          <a:no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50000"/>
              </a:lnSpc>
              <a:buFont typeface="Wingdings" pitchFamily="2" charset="2"/>
              <a:buChar char="Ø"/>
            </a:pPr>
            <a:r>
              <a:rPr lang="en-US" b="1" u="sng" dirty="0">
                <a:solidFill>
                  <a:schemeClr val="tx1"/>
                </a:solidFill>
                <a:latin typeface="Times New Roman" pitchFamily="18" charset="0"/>
                <a:cs typeface="Times New Roman" pitchFamily="18" charset="0"/>
              </a:rPr>
              <a:t>Safety and </a:t>
            </a:r>
            <a:r>
              <a:rPr lang="en-US" b="1" u="sng" dirty="0" smtClean="0">
                <a:solidFill>
                  <a:schemeClr val="tx1"/>
                </a:solidFill>
                <a:latin typeface="Times New Roman" pitchFamily="18" charset="0"/>
                <a:cs typeface="Times New Roman" pitchFamily="18" charset="0"/>
              </a:rPr>
              <a:t>feasibility of MIS:</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rate of intraoperative complications, rate of conversion to open surgery, estimated blood loss</a:t>
            </a:r>
            <a:r>
              <a:rPr lang="en-US" dirty="0" smtClean="0">
                <a:solidFill>
                  <a:schemeClr val="tx1"/>
                </a:solidFill>
                <a:latin typeface="Times New Roman" pitchFamily="18" charset="0"/>
                <a:cs typeface="Times New Roman" pitchFamily="18" charset="0"/>
              </a:rPr>
              <a:t>.</a:t>
            </a:r>
          </a:p>
          <a:p>
            <a:pPr marL="285750" indent="-285750" algn="just">
              <a:lnSpc>
                <a:spcPct val="150000"/>
              </a:lnSpc>
              <a:buFont typeface="Wingdings" pitchFamily="2" charset="2"/>
              <a:buChar char="Ø"/>
            </a:pPr>
            <a:r>
              <a:rPr lang="en-US" b="1" u="sng" dirty="0">
                <a:solidFill>
                  <a:schemeClr val="tx1"/>
                </a:solidFill>
                <a:latin typeface="Times New Roman" pitchFamily="18" charset="0"/>
                <a:cs typeface="Times New Roman" pitchFamily="18" charset="0"/>
              </a:rPr>
              <a:t>Respect of oncological principles:</a:t>
            </a:r>
            <a:r>
              <a:rPr lang="en-US" dirty="0">
                <a:solidFill>
                  <a:schemeClr val="tx1"/>
                </a:solidFill>
                <a:latin typeface="Times New Roman" pitchFamily="18" charset="0"/>
                <a:cs typeface="Times New Roman" pitchFamily="18" charset="0"/>
              </a:rPr>
              <a:t> number of lymph nodes retrieved and rate of patients achieving R0 resection, at the histopathological analysis of the surgical specimen</a:t>
            </a:r>
            <a:r>
              <a:rPr lang="en-US" dirty="0" smtClean="0">
                <a:solidFill>
                  <a:schemeClr val="tx1"/>
                </a:solidFill>
                <a:latin typeface="Times New Roman" pitchFamily="18" charset="0"/>
                <a:cs typeface="Times New Roman" pitchFamily="18" charset="0"/>
              </a:rPr>
              <a:t>.</a:t>
            </a:r>
          </a:p>
          <a:p>
            <a:pPr marL="285750" lvl="0" indent="-285750" algn="just">
              <a:lnSpc>
                <a:spcPct val="150000"/>
              </a:lnSpc>
              <a:buFont typeface="Wingdings" pitchFamily="2" charset="2"/>
              <a:buChar char="Ø"/>
            </a:pPr>
            <a:r>
              <a:rPr lang="en-US" b="1" u="sng" dirty="0">
                <a:solidFill>
                  <a:schemeClr val="tx1"/>
                </a:solidFill>
                <a:latin typeface="Times New Roman" pitchFamily="18" charset="0"/>
                <a:cs typeface="Times New Roman" pitchFamily="18" charset="0"/>
              </a:rPr>
              <a:t>Effectiveness of surgery:</a:t>
            </a:r>
            <a:r>
              <a:rPr lang="en-US" dirty="0">
                <a:solidFill>
                  <a:schemeClr val="tx1"/>
                </a:solidFill>
                <a:latin typeface="Times New Roman" pitchFamily="18" charset="0"/>
                <a:cs typeface="Times New Roman" pitchFamily="18" charset="0"/>
              </a:rPr>
              <a:t> overall survival and disease–free survival achieved at 1, 3, 5 years from surgery</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34850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2195736" y="454988"/>
            <a:ext cx="4680520"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it-IT" dirty="0" err="1"/>
              <a:t>Secondary</a:t>
            </a:r>
            <a:r>
              <a:rPr lang="it-IT" dirty="0"/>
              <a:t> </a:t>
            </a:r>
            <a:r>
              <a:rPr lang="it-IT" dirty="0" err="1"/>
              <a:t>outcome</a:t>
            </a:r>
            <a:r>
              <a:rPr lang="it-IT" dirty="0"/>
              <a:t> </a:t>
            </a:r>
            <a:r>
              <a:rPr lang="it-IT" dirty="0" err="1"/>
              <a:t>measures</a:t>
            </a:r>
            <a:endParaRPr lang="it-IT" dirty="0"/>
          </a:p>
        </p:txBody>
      </p:sp>
      <p:sp>
        <p:nvSpPr>
          <p:cNvPr id="10" name="Rettangolo arrotondato 9"/>
          <p:cNvSpPr/>
          <p:nvPr/>
        </p:nvSpPr>
        <p:spPr>
          <a:xfrm>
            <a:off x="539552" y="1080120"/>
            <a:ext cx="7848872" cy="4869160"/>
          </a:xfrm>
          <a:prstGeom prst="roundRect">
            <a:avLst/>
          </a:prstGeom>
          <a:no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itchFamily="2" charset="2"/>
              <a:buChar char="Ø"/>
            </a:pPr>
            <a:r>
              <a:rPr lang="en-US" b="1" u="sng" dirty="0">
                <a:solidFill>
                  <a:schemeClr val="tx1"/>
                </a:solidFill>
                <a:latin typeface="Times New Roman" pitchFamily="18" charset="0"/>
                <a:cs typeface="Times New Roman" pitchFamily="18" charset="0"/>
              </a:rPr>
              <a:t>Recovery of gastrointestinal </a:t>
            </a:r>
            <a:r>
              <a:rPr lang="en-US" b="1" u="sng" dirty="0" smtClean="0">
                <a:solidFill>
                  <a:schemeClr val="tx1"/>
                </a:solidFill>
                <a:latin typeface="Times New Roman" pitchFamily="18" charset="0"/>
                <a:cs typeface="Times New Roman" pitchFamily="18" charset="0"/>
              </a:rPr>
              <a:t>functions:</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time to peristalsis, time to first flatus, time to start oral intake and days of hospitalization after surgery until discharge</a:t>
            </a:r>
            <a:r>
              <a:rPr lang="en-US" dirty="0" smtClean="0">
                <a:solidFill>
                  <a:schemeClr val="tx1"/>
                </a:solidFill>
                <a:latin typeface="Times New Roman" pitchFamily="18" charset="0"/>
                <a:cs typeface="Times New Roman" pitchFamily="18" charset="0"/>
              </a:rPr>
              <a:t>.</a:t>
            </a:r>
            <a:endParaRPr lang="en-US" u="sng" dirty="0" smtClean="0">
              <a:solidFill>
                <a:schemeClr val="tx1"/>
              </a:solidFill>
              <a:latin typeface="Times New Roman" pitchFamily="18" charset="0"/>
              <a:cs typeface="Times New Roman" pitchFamily="18" charset="0"/>
            </a:endParaRPr>
          </a:p>
          <a:p>
            <a:pPr marL="285750" lvl="0" indent="-285750" algn="just">
              <a:lnSpc>
                <a:spcPct val="150000"/>
              </a:lnSpc>
              <a:buFont typeface="Wingdings" pitchFamily="2" charset="2"/>
              <a:buChar char="Ø"/>
            </a:pPr>
            <a:r>
              <a:rPr lang="en-US" b="1" u="sng" dirty="0" smtClean="0">
                <a:solidFill>
                  <a:schemeClr val="tx1"/>
                </a:solidFill>
                <a:latin typeface="Times New Roman" pitchFamily="18" charset="0"/>
                <a:cs typeface="Times New Roman" pitchFamily="18" charset="0"/>
              </a:rPr>
              <a:t>Early </a:t>
            </a:r>
            <a:r>
              <a:rPr lang="en-US" b="1" u="sng" dirty="0">
                <a:solidFill>
                  <a:schemeClr val="tx1"/>
                </a:solidFill>
                <a:latin typeface="Times New Roman" pitchFamily="18" charset="0"/>
                <a:cs typeface="Times New Roman" pitchFamily="18" charset="0"/>
              </a:rPr>
              <a:t>postoperative complications:</a:t>
            </a:r>
            <a:r>
              <a:rPr lang="en-US" dirty="0">
                <a:solidFill>
                  <a:schemeClr val="tx1"/>
                </a:solidFill>
                <a:latin typeface="Times New Roman" pitchFamily="18" charset="0"/>
                <a:cs typeface="Times New Roman" pitchFamily="18" charset="0"/>
              </a:rPr>
              <a:t> rate of total complications, rate of specific surgical complications, severity of complications scored on the </a:t>
            </a:r>
          </a:p>
          <a:p>
            <a:pPr lvl="0" algn="just">
              <a:lnSpc>
                <a:spcPct val="150000"/>
              </a:lnSpc>
            </a:pP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Clavien-Dindo</a:t>
            </a:r>
            <a:r>
              <a:rPr lang="en-US" dirty="0">
                <a:solidFill>
                  <a:schemeClr val="tx1"/>
                </a:solidFill>
                <a:latin typeface="Times New Roman" pitchFamily="18" charset="0"/>
                <a:cs typeface="Times New Roman" pitchFamily="18" charset="0"/>
              </a:rPr>
              <a:t> classification system, assessed during hospitalization</a:t>
            </a:r>
            <a:r>
              <a:rPr lang="en-US" dirty="0" smtClean="0">
                <a:solidFill>
                  <a:schemeClr val="tx1"/>
                </a:solidFill>
                <a:latin typeface="Times New Roman" pitchFamily="18" charset="0"/>
                <a:cs typeface="Times New Roman" pitchFamily="18" charset="0"/>
              </a:rPr>
              <a:t>.</a:t>
            </a:r>
            <a:endParaRPr lang="en-US" u="sng" dirty="0" smtClean="0">
              <a:solidFill>
                <a:schemeClr val="tx1"/>
              </a:solidFill>
              <a:latin typeface="Times New Roman" pitchFamily="18" charset="0"/>
              <a:cs typeface="Times New Roman" pitchFamily="18" charset="0"/>
            </a:endParaRPr>
          </a:p>
          <a:p>
            <a:pPr marL="285750" lvl="0" indent="-285750" algn="just">
              <a:lnSpc>
                <a:spcPct val="150000"/>
              </a:lnSpc>
              <a:buFont typeface="Wingdings" pitchFamily="2" charset="2"/>
              <a:buChar char="Ø"/>
            </a:pPr>
            <a:r>
              <a:rPr lang="en-US" b="1" u="sng" dirty="0" smtClean="0">
                <a:solidFill>
                  <a:schemeClr val="tx1"/>
                </a:solidFill>
                <a:latin typeface="Times New Roman" pitchFamily="18" charset="0"/>
                <a:cs typeface="Times New Roman" pitchFamily="18" charset="0"/>
              </a:rPr>
              <a:t>Safety </a:t>
            </a:r>
            <a:r>
              <a:rPr lang="en-US" b="1" u="sng" dirty="0">
                <a:solidFill>
                  <a:schemeClr val="tx1"/>
                </a:solidFill>
                <a:latin typeface="Times New Roman" pitchFamily="18" charset="0"/>
                <a:cs typeface="Times New Roman" pitchFamily="18" charset="0"/>
              </a:rPr>
              <a:t>and efficacy of </a:t>
            </a:r>
            <a:r>
              <a:rPr lang="en-US" b="1" u="sng" dirty="0" err="1">
                <a:solidFill>
                  <a:schemeClr val="tx1"/>
                </a:solidFill>
                <a:latin typeface="Times New Roman" pitchFamily="18" charset="0"/>
                <a:cs typeface="Times New Roman" pitchFamily="18" charset="0"/>
              </a:rPr>
              <a:t>intracorporeal</a:t>
            </a:r>
            <a:r>
              <a:rPr lang="en-US" b="1" u="sng" dirty="0">
                <a:solidFill>
                  <a:schemeClr val="tx1"/>
                </a:solidFill>
                <a:latin typeface="Times New Roman" pitchFamily="18" charset="0"/>
                <a:cs typeface="Times New Roman" pitchFamily="18" charset="0"/>
              </a:rPr>
              <a:t> anastomosis:</a:t>
            </a:r>
            <a:r>
              <a:rPr lang="en-US" dirty="0">
                <a:solidFill>
                  <a:schemeClr val="tx1"/>
                </a:solidFill>
                <a:latin typeface="Times New Roman" pitchFamily="18" charset="0"/>
                <a:cs typeface="Times New Roman" pitchFamily="18" charset="0"/>
              </a:rPr>
              <a:t> rate of anastomotic leakage, days of hospitalization after surgery until discharge</a:t>
            </a:r>
            <a:r>
              <a:rPr lang="en-US" dirty="0" smtClean="0">
                <a:solidFill>
                  <a:schemeClr val="tx1"/>
                </a:solidFill>
                <a:latin typeface="Times New Roman" pitchFamily="18" charset="0"/>
                <a:cs typeface="Times New Roman" pitchFamily="18" charset="0"/>
              </a:rPr>
              <a:t>.</a:t>
            </a:r>
            <a:endParaRPr lang="en-US" u="sng" dirty="0" smtClean="0">
              <a:solidFill>
                <a:schemeClr val="tx1"/>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b="1" u="sng" dirty="0" smtClean="0">
                <a:solidFill>
                  <a:schemeClr val="tx1"/>
                </a:solidFill>
                <a:latin typeface="Times New Roman" pitchFamily="18" charset="0"/>
                <a:cs typeface="Times New Roman" pitchFamily="18" charset="0"/>
              </a:rPr>
              <a:t>Postoperative </a:t>
            </a:r>
            <a:r>
              <a:rPr lang="en-US" b="1" u="sng" dirty="0">
                <a:solidFill>
                  <a:schemeClr val="tx1"/>
                </a:solidFill>
                <a:latin typeface="Times New Roman" pitchFamily="18" charset="0"/>
                <a:cs typeface="Times New Roman" pitchFamily="18" charset="0"/>
              </a:rPr>
              <a:t>surgical stress:</a:t>
            </a:r>
            <a:r>
              <a:rPr lang="en-US" dirty="0">
                <a:solidFill>
                  <a:schemeClr val="tx1"/>
                </a:solidFill>
                <a:latin typeface="Times New Roman" pitchFamily="18" charset="0"/>
                <a:cs typeface="Times New Roman" pitchFamily="18" charset="0"/>
              </a:rPr>
              <a:t> Granulocyte-to-lymphocyte ratio recorded and compared before and after surgery</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64450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7" name="Titolo 1"/>
          <p:cNvSpPr txBox="1">
            <a:spLocks/>
          </p:cNvSpPr>
          <p:nvPr/>
        </p:nvSpPr>
        <p:spPr>
          <a:xfrm>
            <a:off x="2771800" y="454988"/>
            <a:ext cx="3672408"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it-IT" dirty="0" err="1"/>
              <a:t>Study</a:t>
            </a:r>
            <a:r>
              <a:rPr lang="it-IT" dirty="0"/>
              <a:t> </a:t>
            </a:r>
            <a:r>
              <a:rPr lang="it-IT" dirty="0" err="1"/>
              <a:t>period</a:t>
            </a:r>
            <a:r>
              <a:rPr lang="it-IT" dirty="0"/>
              <a:t> and </a:t>
            </a:r>
            <a:r>
              <a:rPr lang="it-IT" dirty="0" err="1"/>
              <a:t>sites</a:t>
            </a:r>
            <a:endParaRPr lang="it-IT" dirty="0"/>
          </a:p>
        </p:txBody>
      </p:sp>
      <p:sp>
        <p:nvSpPr>
          <p:cNvPr id="8" name="Rettangolo 7"/>
          <p:cNvSpPr/>
          <p:nvPr/>
        </p:nvSpPr>
        <p:spPr>
          <a:xfrm>
            <a:off x="467544" y="1436291"/>
            <a:ext cx="7920880" cy="21698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50000"/>
              </a:lnSpc>
              <a:buFont typeface="Wingdings" pitchFamily="2" charset="2"/>
              <a:buChar char="§"/>
            </a:pPr>
            <a:r>
              <a:rPr lang="en-US" dirty="0">
                <a:latin typeface="Times New Roman" pitchFamily="18" charset="0"/>
                <a:cs typeface="Times New Roman" pitchFamily="18" charset="0"/>
              </a:rPr>
              <a:t>The chart review for the registry takes into account all available data of patients treated at the participating Centers between the 1st January 2000 and the official opening of the </a:t>
            </a:r>
            <a:r>
              <a:rPr lang="en-US" dirty="0" smtClean="0">
                <a:latin typeface="Times New Roman" pitchFamily="18" charset="0"/>
                <a:cs typeface="Times New Roman" pitchFamily="18" charset="0"/>
              </a:rPr>
              <a:t>Registry (14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May 2015).</a:t>
            </a:r>
          </a:p>
          <a:p>
            <a:pPr marL="285750" indent="-285750" algn="just">
              <a:lnSpc>
                <a:spcPct val="150000"/>
              </a:lnSpc>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study started at the original 18 </a:t>
            </a:r>
            <a:r>
              <a:rPr lang="en-US" dirty="0" smtClean="0">
                <a:latin typeface="Times New Roman" pitchFamily="18" charset="0"/>
                <a:cs typeface="Times New Roman" pitchFamily="18" charset="0"/>
              </a:rPr>
              <a:t>sites.</a:t>
            </a:r>
          </a:p>
          <a:p>
            <a:pPr marL="285750" indent="-285750" algn="just">
              <a:lnSpc>
                <a:spcPct val="150000"/>
              </a:lnSpc>
              <a:buFont typeface="Wingdings" pitchFamily="2" charset="2"/>
              <a:buChar char="§"/>
            </a:pPr>
            <a:r>
              <a:rPr lang="en-US" dirty="0">
                <a:latin typeface="Times New Roman" pitchFamily="18" charset="0"/>
                <a:cs typeface="Times New Roman" pitchFamily="18" charset="0"/>
              </a:rPr>
              <a:t>Other centers can join </a:t>
            </a:r>
            <a:r>
              <a:rPr lang="it-IT" dirty="0" smtClean="0">
                <a:latin typeface="Times New Roman" pitchFamily="18" charset="0"/>
                <a:cs typeface="Times New Roman" pitchFamily="18" charset="0"/>
              </a:rPr>
              <a:t>the </a:t>
            </a:r>
            <a:r>
              <a:rPr lang="it-IT" dirty="0" err="1" smtClean="0">
                <a:latin typeface="Times New Roman" pitchFamily="18" charset="0"/>
                <a:cs typeface="Times New Roman" pitchFamily="18" charset="0"/>
              </a:rPr>
              <a:t>study</a:t>
            </a:r>
            <a:r>
              <a:rPr lang="it-IT"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064364"/>
            <a:ext cx="5976665" cy="2460980"/>
          </a:xfrm>
          <a:prstGeom prst="rect">
            <a:avLst/>
          </a:prstGeom>
        </p:spPr>
      </p:pic>
    </p:spTree>
    <p:extLst>
      <p:ext uri="{BB962C8B-B14F-4D97-AF65-F5344CB8AC3E}">
        <p14:creationId xmlns:p14="http://schemas.microsoft.com/office/powerpoint/2010/main" val="2063340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21651" y="22940"/>
            <a:ext cx="351353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rPr>
              <a:t>E</a:t>
            </a:r>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THICAL ASPECTS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8" name="Rettangolo 7"/>
          <p:cNvSpPr/>
          <p:nvPr/>
        </p:nvSpPr>
        <p:spPr>
          <a:xfrm>
            <a:off x="755576" y="756588"/>
            <a:ext cx="7704856" cy="2585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Investigators agree the study is conducted in compliance with ethical principles originating from the </a:t>
            </a:r>
            <a:r>
              <a:rPr lang="en-US" dirty="0" err="1">
                <a:latin typeface="Times New Roman" pitchFamily="18" charset="0"/>
                <a:cs typeface="Times New Roman" pitchFamily="18" charset="0"/>
              </a:rPr>
              <a:t>Helsinky</a:t>
            </a:r>
            <a:r>
              <a:rPr lang="en-US" dirty="0">
                <a:latin typeface="Times New Roman" pitchFamily="18" charset="0"/>
                <a:cs typeface="Times New Roman" pitchFamily="18" charset="0"/>
              </a:rPr>
              <a:t> Declaration, with the guidelines of Good Clinical Practice (GCP) and with applicable laws.</a:t>
            </a:r>
            <a:endParaRPr lang="it-IT"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Investigators shall undertake to act according to the rules of the Institutional Review Board (IRB) and Ethics Committee (EC) regarding the retrospective collection of data</a:t>
            </a:r>
            <a:r>
              <a:rPr lang="en-US"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10" name="Rettangolo 9"/>
          <p:cNvSpPr/>
          <p:nvPr/>
        </p:nvSpPr>
        <p:spPr>
          <a:xfrm>
            <a:off x="395536" y="4543964"/>
            <a:ext cx="8352928" cy="21698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Wingdings" pitchFamily="2" charset="2"/>
              <a:buChar char="§"/>
            </a:pPr>
            <a:r>
              <a:rPr lang="en-US" dirty="0" smtClean="0">
                <a:latin typeface="Times New Roman" pitchFamily="18" charset="0"/>
                <a:cs typeface="Times New Roman" pitchFamily="18" charset="0"/>
              </a:rPr>
              <a:t>Risks </a:t>
            </a:r>
            <a:r>
              <a:rPr lang="en-US" dirty="0">
                <a:latin typeface="Times New Roman" pitchFamily="18" charset="0"/>
                <a:cs typeface="Times New Roman" pitchFamily="18" charset="0"/>
              </a:rPr>
              <a:t>of a breach of confidentiality of the medical record information and associated privacy of the participants</a:t>
            </a:r>
            <a:r>
              <a:rPr lang="en-US" dirty="0" smtClean="0">
                <a:latin typeface="Times New Roman" pitchFamily="18" charset="0"/>
                <a:cs typeface="Times New Roman" pitchFamily="18" charset="0"/>
              </a:rPr>
              <a:t>. Such </a:t>
            </a:r>
            <a:r>
              <a:rPr lang="en-US" dirty="0">
                <a:latin typeface="Times New Roman" pitchFamily="18" charset="0"/>
                <a:cs typeface="Times New Roman" pitchFamily="18" charset="0"/>
              </a:rPr>
              <a:t>risks will be minimized by the use and the establishment of appropriate tailor-made systems.</a:t>
            </a:r>
            <a:endParaRPr lang="it-IT" dirty="0">
              <a:latin typeface="Times New Roman" pitchFamily="18" charset="0"/>
              <a:cs typeface="Times New Roman" pitchFamily="18" charset="0"/>
            </a:endParaRPr>
          </a:p>
          <a:p>
            <a:pPr marL="285750" indent="-285750">
              <a:lnSpc>
                <a:spcPct val="150000"/>
              </a:lnSpc>
              <a:buFont typeface="Wingdings" pitchFamily="2" charset="2"/>
              <a:buChar char="§"/>
            </a:pPr>
            <a:r>
              <a:rPr lang="en-US" dirty="0">
                <a:latin typeface="Times New Roman" pitchFamily="18" charset="0"/>
                <a:cs typeface="Times New Roman" pitchFamily="18" charset="0"/>
              </a:rPr>
              <a:t>The organizing committee will ensure that confidential information will be secured and that Protected Health Information (PHI) will not be revealed</a:t>
            </a:r>
            <a:r>
              <a:rPr lang="en-US" dirty="0" smtClean="0">
                <a:latin typeface="Times New Roman" pitchFamily="18" charset="0"/>
                <a:cs typeface="Times New Roman" pitchFamily="18" charset="0"/>
              </a:rPr>
              <a:t>.</a:t>
            </a:r>
            <a:endParaRPr lang="it-IT" dirty="0">
              <a:solidFill>
                <a:schemeClr val="dk1"/>
              </a:solidFill>
              <a:latin typeface="Times New Roman" pitchFamily="18" charset="0"/>
              <a:cs typeface="Times New Roman" pitchFamily="18" charset="0"/>
            </a:endParaRPr>
          </a:p>
        </p:txBody>
      </p:sp>
      <p:sp>
        <p:nvSpPr>
          <p:cNvPr id="11" name="Titolo 1"/>
          <p:cNvSpPr txBox="1">
            <a:spLocks/>
          </p:cNvSpPr>
          <p:nvPr/>
        </p:nvSpPr>
        <p:spPr>
          <a:xfrm>
            <a:off x="-7439" y="3695348"/>
            <a:ext cx="4363415"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SAFETY MANAGEMENT</a:t>
            </a:r>
          </a:p>
        </p:txBody>
      </p:sp>
    </p:spTree>
    <p:extLst>
      <p:ext uri="{BB962C8B-B14F-4D97-AF65-F5344CB8AC3E}">
        <p14:creationId xmlns:p14="http://schemas.microsoft.com/office/powerpoint/2010/main" val="1987550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3579">
            <a:off x="1921153" y="64603"/>
            <a:ext cx="5040000" cy="2160000"/>
          </a:xfrm>
          <a:prstGeom prst="rect">
            <a:avLst/>
          </a:prstGeom>
          <a:ln w="34925">
            <a:noFill/>
          </a:ln>
          <a:effectLst>
            <a:outerShdw blurRad="127000" dist="38100" dir="2700000" algn="ctr">
              <a:srgbClr val="000000">
                <a:alpha val="45000"/>
              </a:srgbClr>
            </a:outerShdw>
          </a:effectLst>
          <a:scene3d>
            <a:camera prst="perspectiveFront" fov="2700000">
              <a:rot lat="20376000" lon="1938000" rev="20112001"/>
            </a:camera>
            <a:lightRig rig="balanced" dir="t">
              <a:rot lat="0" lon="0" rev="0"/>
            </a:lightRig>
          </a:scene3d>
          <a:sp3d prstMaterial="metal">
            <a:bevelT w="114300" prst="softRound"/>
            <a:bevelB w="203200" h="50800" prst="artDeco"/>
          </a:sp3d>
        </p:spPr>
      </p:pic>
      <p:pic>
        <p:nvPicPr>
          <p:cNvPr id="5" name="Picture 2" descr="Asia"/>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520" y="3356992"/>
            <a:ext cx="1800200" cy="1800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Rettangolo 7"/>
          <p:cNvSpPr/>
          <p:nvPr/>
        </p:nvSpPr>
        <p:spPr>
          <a:xfrm>
            <a:off x="1296144" y="2699042"/>
            <a:ext cx="7956376" cy="3785652"/>
          </a:xfrm>
          <a:prstGeom prst="rect">
            <a:avLst/>
          </a:prstGeom>
        </p:spPr>
        <p:txBody>
          <a:bodyPr wrap="square">
            <a:spAutoFit/>
          </a:bodyPr>
          <a:lstStyle/>
          <a:p>
            <a:pPr fontAlgn="base"/>
            <a:r>
              <a:rPr lang="en-US" sz="1200" b="1" dirty="0" smtClean="0">
                <a:latin typeface="Times New Roman" pitchFamily="18" charset="0"/>
                <a:cs typeface="Times New Roman" pitchFamily="18" charset="0"/>
              </a:rPr>
              <a:t>Department </a:t>
            </a:r>
            <a:r>
              <a:rPr lang="en-US" sz="1200" b="1" dirty="0">
                <a:latin typeface="Times New Roman" pitchFamily="18" charset="0"/>
                <a:cs typeface="Times New Roman" pitchFamily="18" charset="0"/>
              </a:rPr>
              <a:t>of General Surgery, </a:t>
            </a:r>
            <a:r>
              <a:rPr lang="en-US" sz="1200" b="1" dirty="0" err="1">
                <a:latin typeface="Times New Roman" pitchFamily="18" charset="0"/>
                <a:cs typeface="Times New Roman" pitchFamily="18" charset="0"/>
              </a:rPr>
              <a:t>Jinling</a:t>
            </a:r>
            <a:r>
              <a:rPr lang="en-US" sz="1200" b="1" dirty="0">
                <a:latin typeface="Times New Roman" pitchFamily="18" charset="0"/>
                <a:cs typeface="Times New Roman" pitchFamily="18" charset="0"/>
              </a:rPr>
              <a:t> Hospital, Medical School, Nanjing University. Nanjing, </a:t>
            </a:r>
            <a:r>
              <a:rPr lang="en-US" sz="1200" b="1" dirty="0" err="1">
                <a:latin typeface="Times New Roman" pitchFamily="18" charset="0"/>
                <a:cs typeface="Times New Roman" pitchFamily="18" charset="0"/>
              </a:rPr>
              <a:t>P.R.China</a:t>
            </a:r>
            <a:r>
              <a:rPr lang="en-US" sz="1200" b="1" dirty="0">
                <a:latin typeface="Times New Roman" pitchFamily="18" charset="0"/>
                <a:cs typeface="Times New Roman" pitchFamily="18" charset="0"/>
              </a:rPr>
              <a:t>.</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a:t>
            </a:r>
            <a:r>
              <a:rPr lang="en-US" sz="1200" dirty="0" err="1">
                <a:latin typeface="Times New Roman" pitchFamily="18" charset="0"/>
                <a:cs typeface="Times New Roman" pitchFamily="18" charset="0"/>
              </a:rPr>
              <a:t>Zhi</a:t>
            </a:r>
            <a:r>
              <a:rPr lang="en-US" sz="1200" dirty="0">
                <a:latin typeface="Times New Roman" pitchFamily="18" charset="0"/>
                <a:cs typeface="Times New Roman" pitchFamily="18" charset="0"/>
              </a:rPr>
              <a:t>-Wei JIANG</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a:t>
            </a:r>
            <a:r>
              <a:rPr lang="en-US" sz="1200" dirty="0" err="1">
                <a:latin typeface="Times New Roman" pitchFamily="18" charset="0"/>
                <a:cs typeface="Times New Roman" pitchFamily="18" charset="0"/>
              </a:rPr>
              <a:t>Shu</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ZHANG</a:t>
            </a:r>
          </a:p>
          <a:p>
            <a:pPr fontAlgn="base"/>
            <a:r>
              <a:rPr lang="en-US" sz="1200" b="1" dirty="0">
                <a:latin typeface="Times New Roman" pitchFamily="18" charset="0"/>
                <a:cs typeface="Times New Roman" pitchFamily="18" charset="0"/>
              </a:rPr>
              <a:t>Department of Surgery, </a:t>
            </a:r>
            <a:r>
              <a:rPr lang="en-US" sz="1200" b="1" dirty="0" err="1">
                <a:latin typeface="Times New Roman" pitchFamily="18" charset="0"/>
                <a:cs typeface="Times New Roman" pitchFamily="18" charset="0"/>
              </a:rPr>
              <a:t>Ruijin</a:t>
            </a:r>
            <a:r>
              <a:rPr lang="en-US" sz="1200" b="1" dirty="0">
                <a:latin typeface="Times New Roman" pitchFamily="18" charset="0"/>
                <a:cs typeface="Times New Roman" pitchFamily="18" charset="0"/>
              </a:rPr>
              <a:t> Hospital, Shanghai </a:t>
            </a:r>
            <a:r>
              <a:rPr lang="en-US" sz="1200" b="1" dirty="0" err="1">
                <a:latin typeface="Times New Roman" pitchFamily="18" charset="0"/>
                <a:cs typeface="Times New Roman" pitchFamily="18" charset="0"/>
              </a:rPr>
              <a:t>Jiaotong</a:t>
            </a:r>
            <a:r>
              <a:rPr lang="en-US" sz="1200" b="1" dirty="0">
                <a:latin typeface="Times New Roman" pitchFamily="18" charset="0"/>
                <a:cs typeface="Times New Roman" pitchFamily="18" charset="0"/>
              </a:rPr>
              <a:t> University, School of Medicine. Shanghai, P.R. China.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Lu ZANG</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a:t>
            </a:r>
            <a:r>
              <a:rPr lang="en-US" sz="1200" dirty="0" err="1">
                <a:latin typeface="Times New Roman" pitchFamily="18" charset="0"/>
                <a:cs typeface="Times New Roman" pitchFamily="18" charset="0"/>
              </a:rPr>
              <a:t>Junjun</a:t>
            </a:r>
            <a:r>
              <a:rPr lang="en-US" sz="1200" dirty="0">
                <a:latin typeface="Times New Roman" pitchFamily="18" charset="0"/>
                <a:cs typeface="Times New Roman" pitchFamily="18" charset="0"/>
              </a:rPr>
              <a:t> MA</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Department of General Surgery, Third Military Medical University Southwest Hospital. Chongqing, P.R. China.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Pei-Wu YU</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Co-Investigators: Ben ZHANG, Yong-Liang ZHAO</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Gastrointestinal Surgery, Tianjin Medical University General Hospital. Tianjin, P.R. China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a:t>
            </a:r>
            <a:r>
              <a:rPr lang="en-US" sz="1200" dirty="0" err="1">
                <a:latin typeface="Times New Roman" pitchFamily="18" charset="0"/>
                <a:cs typeface="Times New Roman" pitchFamily="18" charset="0"/>
              </a:rPr>
              <a:t>Feng</a:t>
            </a:r>
            <a:r>
              <a:rPr lang="en-US" sz="1200" dirty="0">
                <a:latin typeface="Times New Roman" pitchFamily="18" charset="0"/>
                <a:cs typeface="Times New Roman" pitchFamily="18" charset="0"/>
              </a:rPr>
              <a:t> QI</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Tong LIU</a:t>
            </a:r>
            <a:endParaRPr lang="it-IT" sz="1200" dirty="0">
              <a:latin typeface="Times New Roman" pitchFamily="18" charset="0"/>
              <a:cs typeface="Times New Roman" pitchFamily="18" charset="0"/>
            </a:endParaRPr>
          </a:p>
          <a:p>
            <a:pPr fontAlgn="base"/>
            <a:r>
              <a:rPr lang="en-US" sz="1200" b="1" dirty="0" smtClean="0">
                <a:latin typeface="Times New Roman" pitchFamily="18" charset="0"/>
                <a:cs typeface="Times New Roman" pitchFamily="18" charset="0"/>
              </a:rPr>
              <a:t>Department </a:t>
            </a:r>
            <a:r>
              <a:rPr lang="en-US" sz="1200" b="1" dirty="0">
                <a:latin typeface="Times New Roman" pitchFamily="18" charset="0"/>
                <a:cs typeface="Times New Roman" pitchFamily="18" charset="0"/>
              </a:rPr>
              <a:t>of Surgery, National Defense Medical College. </a:t>
            </a:r>
            <a:r>
              <a:rPr lang="it-IT" sz="1200" b="1" dirty="0">
                <a:latin typeface="Times New Roman" pitchFamily="18" charset="0"/>
                <a:cs typeface="Times New Roman" pitchFamily="18" charset="0"/>
              </a:rPr>
              <a:t>Tokorozawa, Japan.</a:t>
            </a:r>
            <a:endParaRPr lang="it-IT" sz="1200" dirty="0">
              <a:latin typeface="Times New Roman" pitchFamily="18" charset="0"/>
              <a:cs typeface="Times New Roman" pitchFamily="18" charset="0"/>
            </a:endParaRPr>
          </a:p>
          <a:p>
            <a:pPr fontAlgn="base"/>
            <a:r>
              <a:rPr lang="it-IT" sz="1200" dirty="0">
                <a:latin typeface="Times New Roman" pitchFamily="18" charset="0"/>
                <a:cs typeface="Times New Roman" pitchFamily="18" charset="0"/>
              </a:rPr>
              <a:t>PI: </a:t>
            </a:r>
            <a:r>
              <a:rPr lang="it-IT" sz="1200" dirty="0" err="1">
                <a:latin typeface="Times New Roman" pitchFamily="18" charset="0"/>
                <a:cs typeface="Times New Roman" pitchFamily="18" charset="0"/>
              </a:rPr>
              <a:t>Hironori</a:t>
            </a:r>
            <a:r>
              <a:rPr lang="it-IT" sz="1200" dirty="0">
                <a:latin typeface="Times New Roman" pitchFamily="18" charset="0"/>
                <a:cs typeface="Times New Roman" pitchFamily="18" charset="0"/>
              </a:rPr>
              <a:t> </a:t>
            </a:r>
            <a:r>
              <a:rPr lang="it-IT" sz="1200" dirty="0" err="1">
                <a:latin typeface="Times New Roman" pitchFamily="18" charset="0"/>
                <a:cs typeface="Times New Roman" pitchFamily="18" charset="0"/>
              </a:rPr>
              <a:t>Tsujimoto</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Department of Gastroenterological Surgery, Osaka University Graduate School of Medicine. Osaka, Japan.</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Yukinori </a:t>
            </a:r>
            <a:r>
              <a:rPr lang="en-US" sz="1200" dirty="0" err="1">
                <a:latin typeface="Times New Roman" pitchFamily="18" charset="0"/>
                <a:cs typeface="Times New Roman" pitchFamily="18" charset="0"/>
              </a:rPr>
              <a:t>Kurokawa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a:t>
            </a:r>
            <a:r>
              <a:rPr lang="en-US" sz="1200" dirty="0" err="1">
                <a:latin typeface="Times New Roman" pitchFamily="18" charset="0"/>
                <a:cs typeface="Times New Roman" pitchFamily="18" charset="0"/>
              </a:rPr>
              <a:t>Shuji</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Takiguchi</a:t>
            </a:r>
            <a:endParaRPr lang="en-US" sz="1200" dirty="0" smtClean="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Department of General Surgery, School of Medicine, Istanbul </a:t>
            </a:r>
            <a:r>
              <a:rPr lang="en-US" sz="1200" b="1" dirty="0" err="1">
                <a:latin typeface="Times New Roman" pitchFamily="18" charset="0"/>
                <a:cs typeface="Times New Roman" pitchFamily="18" charset="0"/>
              </a:rPr>
              <a:t>Medeniyet</a:t>
            </a:r>
            <a:r>
              <a:rPr lang="en-US" sz="1200" b="1" dirty="0">
                <a:latin typeface="Times New Roman" pitchFamily="18" charset="0"/>
                <a:cs typeface="Times New Roman" pitchFamily="18" charset="0"/>
              </a:rPr>
              <a:t> University. Istanbul, Turkey.</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a:t>
            </a:r>
            <a:r>
              <a:rPr lang="en-US" sz="1200" dirty="0" err="1">
                <a:latin typeface="Times New Roman" pitchFamily="18" charset="0"/>
                <a:cs typeface="Times New Roman" pitchFamily="18" charset="0"/>
              </a:rPr>
              <a:t>Orhan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Alimoglu</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a:t>
            </a:r>
            <a:r>
              <a:rPr lang="en-US" sz="1200" dirty="0" err="1">
                <a:latin typeface="Times New Roman" pitchFamily="18" charset="0"/>
                <a:cs typeface="Times New Roman" pitchFamily="18" charset="0"/>
              </a:rPr>
              <a:t>Tunc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Eren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Metin</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Leblebici</a:t>
            </a:r>
            <a:endParaRPr lang="it-IT" sz="1200" dirty="0">
              <a:latin typeface="Times New Roman" pitchFamily="18" charset="0"/>
              <a:cs typeface="Times New Roman" pitchFamily="18" charset="0"/>
            </a:endParaRPr>
          </a:p>
        </p:txBody>
      </p:sp>
    </p:spTree>
    <p:extLst>
      <p:ext uri="{BB962C8B-B14F-4D97-AF65-F5344CB8AC3E}">
        <p14:creationId xmlns:p14="http://schemas.microsoft.com/office/powerpoint/2010/main" val="180763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12" name="Ovale 11"/>
          <p:cNvSpPr/>
          <p:nvPr/>
        </p:nvSpPr>
        <p:spPr>
          <a:xfrm>
            <a:off x="3510646" y="1150115"/>
            <a:ext cx="2285490" cy="1200805"/>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Times New Roman" pitchFamily="18" charset="0"/>
                <a:cs typeface="Times New Roman" pitchFamily="18" charset="0"/>
              </a:rPr>
              <a:t>Standardize data collection</a:t>
            </a:r>
          </a:p>
        </p:txBody>
      </p:sp>
      <p:sp>
        <p:nvSpPr>
          <p:cNvPr id="13" name="Ovale 12"/>
          <p:cNvSpPr/>
          <p:nvPr/>
        </p:nvSpPr>
        <p:spPr>
          <a:xfrm>
            <a:off x="6751006" y="2230235"/>
            <a:ext cx="2285490" cy="1200805"/>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Times New Roman" pitchFamily="18" charset="0"/>
                <a:cs typeface="Times New Roman" pitchFamily="18" charset="0"/>
              </a:rPr>
              <a:t>Security of sensitive data</a:t>
            </a:r>
            <a:endParaRPr lang="it-IT" b="1" dirty="0">
              <a:solidFill>
                <a:schemeClr val="tx1"/>
              </a:solidFill>
              <a:latin typeface="Times New Roman" pitchFamily="18" charset="0"/>
              <a:cs typeface="Times New Roman" pitchFamily="18" charset="0"/>
            </a:endParaRPr>
          </a:p>
        </p:txBody>
      </p:sp>
      <p:sp>
        <p:nvSpPr>
          <p:cNvPr id="15" name="Ovale 14"/>
          <p:cNvSpPr/>
          <p:nvPr/>
        </p:nvSpPr>
        <p:spPr>
          <a:xfrm>
            <a:off x="199422" y="4330110"/>
            <a:ext cx="2285490" cy="1200805"/>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b="1" dirty="0" err="1">
                <a:solidFill>
                  <a:schemeClr val="tx1"/>
                </a:solidFill>
                <a:latin typeface="Times New Roman" pitchFamily="18" charset="0"/>
                <a:cs typeface="Times New Roman" pitchFamily="18" charset="0"/>
              </a:rPr>
              <a:t>Automatic</a:t>
            </a:r>
            <a:r>
              <a:rPr lang="it-IT" b="1" dirty="0">
                <a:solidFill>
                  <a:schemeClr val="tx1"/>
                </a:solidFill>
                <a:latin typeface="Times New Roman" pitchFamily="18" charset="0"/>
                <a:cs typeface="Times New Roman" pitchFamily="18" charset="0"/>
              </a:rPr>
              <a:t> </a:t>
            </a:r>
            <a:r>
              <a:rPr lang="it-IT" b="1" dirty="0" err="1">
                <a:solidFill>
                  <a:schemeClr val="tx1"/>
                </a:solidFill>
                <a:latin typeface="Times New Roman" pitchFamily="18" charset="0"/>
                <a:cs typeface="Times New Roman" pitchFamily="18" charset="0"/>
              </a:rPr>
              <a:t>statistics</a:t>
            </a:r>
            <a:endParaRPr lang="it-IT" b="1" dirty="0">
              <a:solidFill>
                <a:schemeClr val="tx1"/>
              </a:solidFill>
              <a:latin typeface="Times New Roman" pitchFamily="18" charset="0"/>
              <a:cs typeface="Times New Roman" pitchFamily="18" charset="0"/>
            </a:endParaRPr>
          </a:p>
        </p:txBody>
      </p:sp>
      <p:sp>
        <p:nvSpPr>
          <p:cNvPr id="16" name="Ovale 15"/>
          <p:cNvSpPr/>
          <p:nvPr/>
        </p:nvSpPr>
        <p:spPr>
          <a:xfrm>
            <a:off x="3429255" y="5398587"/>
            <a:ext cx="2285490" cy="1270773"/>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Times New Roman" pitchFamily="18" charset="0"/>
                <a:cs typeface="Times New Roman" pitchFamily="18" charset="0"/>
              </a:rPr>
              <a:t>Sharing </a:t>
            </a:r>
          </a:p>
          <a:p>
            <a:pPr algn="ctr">
              <a:lnSpc>
                <a:spcPct val="150000"/>
              </a:lnSpc>
            </a:pPr>
            <a:r>
              <a:rPr lang="en-US" b="1" dirty="0">
                <a:solidFill>
                  <a:schemeClr val="tx1"/>
                </a:solidFill>
                <a:latin typeface="Times New Roman" pitchFamily="18" charset="0"/>
                <a:cs typeface="Times New Roman" pitchFamily="18" charset="0"/>
              </a:rPr>
              <a:t>of data </a:t>
            </a:r>
          </a:p>
        </p:txBody>
      </p:sp>
      <p:sp>
        <p:nvSpPr>
          <p:cNvPr id="17" name="Ovale 16"/>
          <p:cNvSpPr/>
          <p:nvPr/>
        </p:nvSpPr>
        <p:spPr>
          <a:xfrm>
            <a:off x="6751006" y="4329738"/>
            <a:ext cx="2285490" cy="1200805"/>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Times New Roman" pitchFamily="18" charset="0"/>
                <a:cs typeface="Times New Roman" pitchFamily="18" charset="0"/>
              </a:rPr>
              <a:t>Managing entered cases</a:t>
            </a:r>
            <a:endParaRPr lang="it-IT" b="1" dirty="0">
              <a:solidFill>
                <a:schemeClr val="tx1"/>
              </a:solidFill>
              <a:latin typeface="Times New Roman" pitchFamily="18" charset="0"/>
              <a:cs typeface="Times New Roman" pitchFamily="18" charset="0"/>
            </a:endParaRPr>
          </a:p>
        </p:txBody>
      </p:sp>
      <p:sp>
        <p:nvSpPr>
          <p:cNvPr id="18" name="Ovale 17"/>
          <p:cNvSpPr/>
          <p:nvPr/>
        </p:nvSpPr>
        <p:spPr>
          <a:xfrm>
            <a:off x="3366630" y="2878307"/>
            <a:ext cx="2429506" cy="1855043"/>
          </a:xfrm>
          <a:prstGeom prst="ellipse">
            <a:avLst/>
          </a:prstGeom>
          <a:solidFill>
            <a:srgbClr val="FEA394"/>
          </a:solidFill>
          <a:ln>
            <a:solidFill>
              <a:schemeClr val="bg1"/>
            </a:solidFill>
          </a:ln>
          <a:effectLst>
            <a:outerShdw blurRad="76200" dir="18900000" sy="23000" kx="-1200000" algn="bl" rotWithShape="0">
              <a:prstClr val="black">
                <a:alpha val="20000"/>
              </a:prstClr>
            </a:outerShdw>
          </a:effectLst>
          <a:scene3d>
            <a:camera prst="perspectiveHeroicExtremeLef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50000"/>
              </a:lnSpc>
            </a:pPr>
            <a:r>
              <a:rPr lang="en-US" b="1" dirty="0">
                <a:solidFill>
                  <a:srgbClr val="C00000"/>
                </a:solidFill>
                <a:latin typeface="Times New Roman" pitchFamily="18" charset="0"/>
                <a:cs typeface="Times New Roman" pitchFamily="18" charset="0"/>
              </a:rPr>
              <a:t>PROTECTED WEB SOFTWARE</a:t>
            </a:r>
            <a:endParaRPr lang="it-IT" b="1" dirty="0">
              <a:solidFill>
                <a:srgbClr val="C00000"/>
              </a:solidFill>
              <a:latin typeface="Times New Roman" pitchFamily="18" charset="0"/>
              <a:cs typeface="Times New Roman" pitchFamily="18" charset="0"/>
            </a:endParaRPr>
          </a:p>
        </p:txBody>
      </p:sp>
      <p:sp>
        <p:nvSpPr>
          <p:cNvPr id="11" name="Titolo 1"/>
          <p:cNvSpPr txBox="1">
            <a:spLocks/>
          </p:cNvSpPr>
          <p:nvPr/>
        </p:nvSpPr>
        <p:spPr>
          <a:xfrm>
            <a:off x="-7438" y="22940"/>
            <a:ext cx="1483094"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TOOLS</a:t>
            </a:r>
          </a:p>
        </p:txBody>
      </p:sp>
      <p:sp>
        <p:nvSpPr>
          <p:cNvPr id="19" name="Titolo 1"/>
          <p:cNvSpPr txBox="1">
            <a:spLocks/>
          </p:cNvSpPr>
          <p:nvPr/>
        </p:nvSpPr>
        <p:spPr>
          <a:xfrm>
            <a:off x="2627784" y="454988"/>
            <a:ext cx="3888432"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The </a:t>
            </a:r>
            <a:r>
              <a:rPr lang="en-US" dirty="0" err="1"/>
              <a:t>imigastric</a:t>
            </a:r>
            <a:r>
              <a:rPr lang="en-US" dirty="0"/>
              <a:t> software</a:t>
            </a:r>
            <a:endParaRPr lang="it-IT" dirty="0"/>
          </a:p>
        </p:txBody>
      </p:sp>
      <p:sp>
        <p:nvSpPr>
          <p:cNvPr id="21" name="Ovale 20"/>
          <p:cNvSpPr/>
          <p:nvPr/>
        </p:nvSpPr>
        <p:spPr>
          <a:xfrm>
            <a:off x="198278" y="2253566"/>
            <a:ext cx="2285490" cy="1200805"/>
          </a:xfrm>
          <a:prstGeom prst="ellipse">
            <a:avLst/>
          </a:prstGeom>
          <a:solidFill>
            <a:schemeClr val="bg1">
              <a:lumMod val="85000"/>
            </a:schemeClr>
          </a:solidFill>
          <a:ln>
            <a:solidFill>
              <a:schemeClr val="bg1"/>
            </a:solidFill>
          </a:ln>
          <a:effectLst>
            <a:outerShdw blurRad="177800" dist="50800" dir="4680000" sx="104000" sy="104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b="1" dirty="0" err="1">
                <a:solidFill>
                  <a:schemeClr val="tx1"/>
                </a:solidFill>
                <a:latin typeface="Times New Roman" pitchFamily="18" charset="0"/>
                <a:cs typeface="Times New Roman" pitchFamily="18" charset="0"/>
              </a:rPr>
              <a:t>Avoiding</a:t>
            </a:r>
            <a:r>
              <a:rPr lang="it-IT" b="1" dirty="0">
                <a:solidFill>
                  <a:schemeClr val="tx1"/>
                </a:solidFill>
                <a:latin typeface="Times New Roman" pitchFamily="18" charset="0"/>
                <a:cs typeface="Times New Roman" pitchFamily="18" charset="0"/>
              </a:rPr>
              <a:t> </a:t>
            </a:r>
            <a:r>
              <a:rPr lang="it-IT" b="1" dirty="0" err="1">
                <a:solidFill>
                  <a:schemeClr val="tx1"/>
                </a:solidFill>
                <a:latin typeface="Times New Roman" pitchFamily="18" charset="0"/>
                <a:cs typeface="Times New Roman" pitchFamily="18" charset="0"/>
              </a:rPr>
              <a:t>transmission</a:t>
            </a:r>
            <a:r>
              <a:rPr lang="it-IT" b="1" dirty="0">
                <a:solidFill>
                  <a:schemeClr val="tx1"/>
                </a:solidFill>
                <a:latin typeface="Times New Roman" pitchFamily="18" charset="0"/>
                <a:cs typeface="Times New Roman" pitchFamily="18" charset="0"/>
              </a:rPr>
              <a:t> </a:t>
            </a:r>
            <a:r>
              <a:rPr lang="it-IT" b="1" dirty="0" err="1">
                <a:solidFill>
                  <a:schemeClr val="tx1"/>
                </a:solidFill>
                <a:latin typeface="Times New Roman" pitchFamily="18" charset="0"/>
                <a:cs typeface="Times New Roman" pitchFamily="18" charset="0"/>
              </a:rPr>
              <a:t>errors</a:t>
            </a:r>
            <a:endParaRPr lang="it-IT"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46477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1483094"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TOOLS</a:t>
            </a:r>
          </a:p>
        </p:txBody>
      </p:sp>
      <p:sp>
        <p:nvSpPr>
          <p:cNvPr id="7" name="Titolo 1"/>
          <p:cNvSpPr txBox="1">
            <a:spLocks/>
          </p:cNvSpPr>
          <p:nvPr/>
        </p:nvSpPr>
        <p:spPr>
          <a:xfrm>
            <a:off x="2627784" y="382980"/>
            <a:ext cx="3888432"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The </a:t>
            </a:r>
            <a:r>
              <a:rPr lang="en-US" dirty="0" err="1"/>
              <a:t>imigastric</a:t>
            </a:r>
            <a:r>
              <a:rPr lang="en-US" dirty="0"/>
              <a:t> software</a:t>
            </a:r>
            <a:endParaRPr lang="it-IT" dirty="0"/>
          </a:p>
        </p:txBody>
      </p:sp>
      <p:sp>
        <p:nvSpPr>
          <p:cNvPr id="8" name="Rettangolo 7"/>
          <p:cNvSpPr/>
          <p:nvPr/>
        </p:nvSpPr>
        <p:spPr>
          <a:xfrm>
            <a:off x="107504" y="764704"/>
            <a:ext cx="8928992" cy="144016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IMIGASTRIC software is an ERP (Enterprise Resource Planning) advanced system structured with specific sections dedicated to clinical data management and implementing </a:t>
            </a:r>
            <a:r>
              <a:rPr lang="en-US" dirty="0" smtClean="0">
                <a:latin typeface="Times New Roman" pitchFamily="18" charset="0"/>
                <a:cs typeface="Times New Roman" pitchFamily="18" charset="0"/>
              </a:rPr>
              <a:t>processes</a:t>
            </a:r>
            <a:r>
              <a:rPr lang="it-IT" b="1" dirty="0">
                <a:solidFill>
                  <a:schemeClr val="tx1"/>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ttangolo 8"/>
          <p:cNvSpPr/>
          <p:nvPr/>
        </p:nvSpPr>
        <p:spPr>
          <a:xfrm>
            <a:off x="107505" y="2276872"/>
            <a:ext cx="3528392" cy="466281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Wingdings" pitchFamily="2" charset="2"/>
              <a:buChar char="Ø"/>
            </a:pPr>
            <a:r>
              <a:rPr lang="en-US" spc="-20" dirty="0">
                <a:latin typeface="Times New Roman" pitchFamily="18" charset="0"/>
                <a:cs typeface="Times New Roman" pitchFamily="18" charset="0"/>
              </a:rPr>
              <a:t>The platform was designed by balancing the exigency to implement the application according to "Good Clinical Practice" and the need it is user friendly and safe.</a:t>
            </a:r>
            <a:endParaRPr lang="it-IT" spc="-20" dirty="0">
              <a:latin typeface="Times New Roman" pitchFamily="18" charset="0"/>
              <a:cs typeface="Times New Roman" pitchFamily="18" charset="0"/>
            </a:endParaRPr>
          </a:p>
          <a:p>
            <a:pPr marL="285750" indent="-285750">
              <a:lnSpc>
                <a:spcPct val="150000"/>
              </a:lnSpc>
              <a:buFont typeface="Wingdings" pitchFamily="2" charset="2"/>
              <a:buChar char="Ø"/>
            </a:pPr>
            <a:r>
              <a:rPr lang="en-US" spc="-40" dirty="0">
                <a:latin typeface="Times New Roman" pitchFamily="18" charset="0"/>
                <a:cs typeface="Times New Roman" pitchFamily="18" charset="0"/>
              </a:rPr>
              <a:t>Various access profiles (user, administrator), each of which are authorized to display specific information for tailored management.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420888"/>
            <a:ext cx="4780750" cy="382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973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1483094"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TOOLS</a:t>
            </a:r>
          </a:p>
        </p:txBody>
      </p:sp>
      <p:sp>
        <p:nvSpPr>
          <p:cNvPr id="7" name="Titolo 1"/>
          <p:cNvSpPr txBox="1">
            <a:spLocks/>
          </p:cNvSpPr>
          <p:nvPr/>
        </p:nvSpPr>
        <p:spPr>
          <a:xfrm>
            <a:off x="2627784" y="332656"/>
            <a:ext cx="3888432"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The </a:t>
            </a:r>
            <a:r>
              <a:rPr lang="en-US" dirty="0" err="1"/>
              <a:t>imigastric</a:t>
            </a:r>
            <a:r>
              <a:rPr lang="en-US" dirty="0"/>
              <a:t> software</a:t>
            </a:r>
            <a:endParaRPr lang="it-IT" dirty="0"/>
          </a:p>
        </p:txBody>
      </p:sp>
      <p:sp>
        <p:nvSpPr>
          <p:cNvPr id="8" name="Rettangolo 7"/>
          <p:cNvSpPr/>
          <p:nvPr/>
        </p:nvSpPr>
        <p:spPr>
          <a:xfrm>
            <a:off x="107504" y="692696"/>
            <a:ext cx="8928992" cy="144016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pc="-10" dirty="0">
                <a:latin typeface="Times New Roman" pitchFamily="18" charset="0"/>
                <a:cs typeface="Times New Roman" pitchFamily="18" charset="0"/>
              </a:rPr>
              <a:t>Advanced software technology: complete management of the IMIGASTRIC registry in RDE (Remote Data Entry) mode, possible by exploiting broad band (ISDN, ADSL) Internet connection.</a:t>
            </a:r>
          </a:p>
        </p:txBody>
      </p:sp>
      <p:sp>
        <p:nvSpPr>
          <p:cNvPr id="9" name="Rettangolo 8"/>
          <p:cNvSpPr/>
          <p:nvPr/>
        </p:nvSpPr>
        <p:spPr>
          <a:xfrm>
            <a:off x="-36512" y="2056008"/>
            <a:ext cx="3672407" cy="4801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buFont typeface="Wingdings" pitchFamily="2" charset="2"/>
              <a:buChar char="Ø"/>
            </a:pPr>
            <a:r>
              <a:rPr lang="en-US" spc="-30" dirty="0">
                <a:latin typeface="Times New Roman" pitchFamily="18" charset="0"/>
                <a:cs typeface="Times New Roman" pitchFamily="18" charset="0"/>
              </a:rPr>
              <a:t>Any activity required by investigators can be performed through an application available online and accessible via a specific Internet address. </a:t>
            </a:r>
          </a:p>
          <a:p>
            <a:pPr marL="285750" indent="-285750">
              <a:lnSpc>
                <a:spcPct val="150000"/>
              </a:lnSpc>
              <a:buFont typeface="Wingdings" pitchFamily="2" charset="2"/>
              <a:buChar char="Ø"/>
            </a:pPr>
            <a:r>
              <a:rPr lang="en-US" spc="-30" dirty="0">
                <a:latin typeface="Times New Roman" pitchFamily="18" charset="0"/>
                <a:cs typeface="Times New Roman" pitchFamily="18" charset="0"/>
              </a:rPr>
              <a:t>Through the activation of particular analysis tools, it is possible to obtain data in real time. </a:t>
            </a:r>
          </a:p>
          <a:p>
            <a:pPr marL="285750" indent="-285750">
              <a:lnSpc>
                <a:spcPct val="150000"/>
              </a:lnSpc>
              <a:buFont typeface="Wingdings" pitchFamily="2" charset="2"/>
              <a:buChar char="Ø"/>
            </a:pPr>
            <a:r>
              <a:rPr lang="en-US" spc="-30" dirty="0">
                <a:latin typeface="Times New Roman" pitchFamily="18" charset="0"/>
                <a:cs typeface="Times New Roman" pitchFamily="18" charset="0"/>
              </a:rPr>
              <a:t>Assurance of data quality and safety. Monitoring of the quality of data written in electronic formats</a:t>
            </a:r>
            <a:r>
              <a:rPr lang="en-US" spc="-30" dirty="0" smtClean="0">
                <a:latin typeface="Times New Roman" pitchFamily="18" charset="0"/>
                <a:cs typeface="Times New Roman" pitchFamily="18" charset="0"/>
              </a:rPr>
              <a:t>.</a:t>
            </a:r>
            <a:endParaRPr lang="en-US" spc="-30" dirty="0">
              <a:latin typeface="Times New Roman" pitchFamily="18" charset="0"/>
              <a:cs typeface="Times New Roman" pitchFamily="18"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454225"/>
            <a:ext cx="4780750" cy="3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503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1483094"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TOOLS</a:t>
            </a:r>
          </a:p>
        </p:txBody>
      </p:sp>
      <p:sp>
        <p:nvSpPr>
          <p:cNvPr id="7" name="Titolo 1"/>
          <p:cNvSpPr txBox="1">
            <a:spLocks/>
          </p:cNvSpPr>
          <p:nvPr/>
        </p:nvSpPr>
        <p:spPr>
          <a:xfrm>
            <a:off x="2627784" y="332656"/>
            <a:ext cx="3888432"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The </a:t>
            </a:r>
            <a:r>
              <a:rPr lang="en-US" dirty="0" err="1"/>
              <a:t>imigastric</a:t>
            </a:r>
            <a:r>
              <a:rPr lang="en-US" dirty="0"/>
              <a:t> software</a:t>
            </a:r>
            <a:endParaRPr lang="it-IT"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474756">
            <a:off x="-85052" y="3265048"/>
            <a:ext cx="9073008" cy="1705907"/>
          </a:xfrm>
          <a:prstGeom prst="rect">
            <a:avLst/>
          </a:prstGeom>
          <a:noFill/>
          <a:ln>
            <a:noFill/>
          </a:ln>
          <a:effectLst>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1687" y="1118894"/>
            <a:ext cx="258042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5090" y="908720"/>
            <a:ext cx="3727941" cy="137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5090" y="2360580"/>
            <a:ext cx="3727941" cy="141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Jacopo\Desktop\accesso-sito-350x19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058" y="5360137"/>
            <a:ext cx="255803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copo\Desktop\Logix_new-300x14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10" y="3501009"/>
            <a:ext cx="1340838"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acopo\Desktop\Immagin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28" y="4228815"/>
            <a:ext cx="2590652" cy="18514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2 4"/>
          <p:cNvCxnSpPr/>
          <p:nvPr/>
        </p:nvCxnSpPr>
        <p:spPr>
          <a:xfrm flipH="1" flipV="1">
            <a:off x="3275857" y="1988840"/>
            <a:ext cx="576063" cy="1512169"/>
          </a:xfrm>
          <a:prstGeom prst="straightConnector1">
            <a:avLst/>
          </a:prstGeom>
          <a:ln>
            <a:solidFill>
              <a:srgbClr val="FF0505"/>
            </a:solidFill>
            <a:tailEnd type="arrow"/>
          </a:ln>
        </p:spPr>
        <p:style>
          <a:lnRef idx="3">
            <a:schemeClr val="accent2"/>
          </a:lnRef>
          <a:fillRef idx="0">
            <a:schemeClr val="accent2"/>
          </a:fillRef>
          <a:effectRef idx="2">
            <a:schemeClr val="accent2"/>
          </a:effectRef>
          <a:fontRef idx="minor">
            <a:schemeClr val="tx1"/>
          </a:fontRef>
        </p:style>
      </p:cxnSp>
      <p:cxnSp>
        <p:nvCxnSpPr>
          <p:cNvPr id="14" name="Connettore 2 13"/>
          <p:cNvCxnSpPr/>
          <p:nvPr/>
        </p:nvCxnSpPr>
        <p:spPr>
          <a:xfrm flipH="1">
            <a:off x="886510" y="3218017"/>
            <a:ext cx="589146" cy="354999"/>
          </a:xfrm>
          <a:prstGeom prst="straightConnector1">
            <a:avLst/>
          </a:prstGeom>
          <a:ln>
            <a:solidFill>
              <a:srgbClr val="FF0505"/>
            </a:solidFill>
            <a:tailEnd type="arrow"/>
          </a:ln>
        </p:spPr>
        <p:style>
          <a:lnRef idx="3">
            <a:schemeClr val="accent2"/>
          </a:lnRef>
          <a:fillRef idx="0">
            <a:schemeClr val="accent2"/>
          </a:fillRef>
          <a:effectRef idx="2">
            <a:schemeClr val="accent2"/>
          </a:effectRef>
          <a:fontRef idx="minor">
            <a:schemeClr val="tx1"/>
          </a:fontRef>
        </p:style>
      </p:cxnSp>
      <p:cxnSp>
        <p:nvCxnSpPr>
          <p:cNvPr id="21" name="Connettore 2 20"/>
          <p:cNvCxnSpPr/>
          <p:nvPr/>
        </p:nvCxnSpPr>
        <p:spPr>
          <a:xfrm flipH="1">
            <a:off x="4211960" y="4869160"/>
            <a:ext cx="1008112" cy="648072"/>
          </a:xfrm>
          <a:prstGeom prst="straightConnector1">
            <a:avLst/>
          </a:prstGeom>
          <a:ln>
            <a:solidFill>
              <a:srgbClr val="FF0505"/>
            </a:solidFill>
            <a:tailEnd type="arrow"/>
          </a:ln>
        </p:spPr>
        <p:style>
          <a:lnRef idx="3">
            <a:schemeClr val="accent2"/>
          </a:lnRef>
          <a:fillRef idx="0">
            <a:schemeClr val="accent2"/>
          </a:fillRef>
          <a:effectRef idx="2">
            <a:schemeClr val="accent2"/>
          </a:effectRef>
          <a:fontRef idx="minor">
            <a:schemeClr val="tx1"/>
          </a:fontRef>
        </p:style>
      </p:cxnSp>
      <p:cxnSp>
        <p:nvCxnSpPr>
          <p:cNvPr id="24" name="Connettore 2 23"/>
          <p:cNvCxnSpPr/>
          <p:nvPr/>
        </p:nvCxnSpPr>
        <p:spPr>
          <a:xfrm flipV="1">
            <a:off x="6516216" y="3573016"/>
            <a:ext cx="2160240" cy="895778"/>
          </a:xfrm>
          <a:prstGeom prst="straightConnector1">
            <a:avLst/>
          </a:prstGeom>
          <a:ln>
            <a:solidFill>
              <a:srgbClr val="FF0505"/>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38744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6" name="Rettangolo 5"/>
          <p:cNvSpPr/>
          <p:nvPr/>
        </p:nvSpPr>
        <p:spPr>
          <a:xfrm>
            <a:off x="611560" y="798080"/>
            <a:ext cx="7992888" cy="4524315"/>
          </a:xfrm>
          <a:prstGeom prst="rect">
            <a:avLst/>
          </a:prstGeom>
          <a:no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endParaRPr lang="en-US" b="1" dirty="0" smtClean="0"/>
          </a:p>
          <a:p>
            <a:pPr marL="285750" indent="-285750" algn="just">
              <a:lnSpc>
                <a:spcPct val="150000"/>
              </a:lnSpc>
              <a:buFont typeface="Wingdings" pitchFamily="2" charset="2"/>
              <a:buChar char="Ø"/>
            </a:pPr>
            <a:r>
              <a:rPr lang="en-US" spc="-10" dirty="0" smtClean="0">
                <a:latin typeface="Times New Roman" pitchFamily="18" charset="0"/>
                <a:cs typeface="Times New Roman" pitchFamily="18" charset="0"/>
              </a:rPr>
              <a:t>Data </a:t>
            </a:r>
            <a:r>
              <a:rPr lang="en-US" spc="-10" dirty="0">
                <a:latin typeface="Times New Roman" pitchFamily="18" charset="0"/>
                <a:cs typeface="Times New Roman" pitchFamily="18" charset="0"/>
              </a:rPr>
              <a:t>can be requested </a:t>
            </a:r>
            <a:r>
              <a:rPr lang="en-US" spc="-10" dirty="0" smtClean="0">
                <a:latin typeface="Times New Roman" pitchFamily="18" charset="0"/>
                <a:cs typeface="Times New Roman" pitchFamily="18" charset="0"/>
              </a:rPr>
              <a:t>by </a:t>
            </a:r>
            <a:r>
              <a:rPr lang="en-US" spc="-10" dirty="0">
                <a:latin typeface="Times New Roman" pitchFamily="18" charset="0"/>
                <a:cs typeface="Times New Roman" pitchFamily="18" charset="0"/>
              </a:rPr>
              <a:t>all investigators to evaluate not only outcomes from the specific aims of the overall project but also other outcomes for their further </a:t>
            </a:r>
            <a:r>
              <a:rPr lang="en-US" spc="-10" dirty="0" smtClean="0">
                <a:latin typeface="Times New Roman" pitchFamily="18" charset="0"/>
                <a:cs typeface="Times New Roman" pitchFamily="18" charset="0"/>
              </a:rPr>
              <a:t>studies.</a:t>
            </a:r>
          </a:p>
          <a:p>
            <a:pPr marL="285750" indent="-285750" algn="just">
              <a:lnSpc>
                <a:spcPct val="150000"/>
              </a:lnSpc>
              <a:buFont typeface="Wingdings" pitchFamily="2" charset="2"/>
              <a:buChar char="Ø"/>
            </a:pPr>
            <a:r>
              <a:rPr lang="en-US" spc="-10" dirty="0" smtClean="0">
                <a:latin typeface="Times New Roman" pitchFamily="18" charset="0"/>
                <a:cs typeface="Times New Roman" pitchFamily="18" charset="0"/>
              </a:rPr>
              <a:t>A </a:t>
            </a:r>
            <a:r>
              <a:rPr lang="en-US" spc="-10" dirty="0">
                <a:latin typeface="Times New Roman" pitchFamily="18" charset="0"/>
                <a:cs typeface="Times New Roman" pitchFamily="18" charset="0"/>
              </a:rPr>
              <a:t>basic analysis for monitoring the study will be </a:t>
            </a:r>
            <a:r>
              <a:rPr lang="en-US" spc="-10" dirty="0" smtClean="0">
                <a:latin typeface="Times New Roman" pitchFamily="18" charset="0"/>
                <a:cs typeface="Times New Roman" pitchFamily="18" charset="0"/>
              </a:rPr>
              <a:t>performed.</a:t>
            </a:r>
          </a:p>
          <a:p>
            <a:pPr marL="285750" indent="-285750" algn="just">
              <a:lnSpc>
                <a:spcPct val="150000"/>
              </a:lnSpc>
              <a:buFont typeface="Wingdings" pitchFamily="2" charset="2"/>
              <a:buChar char="Ø"/>
            </a:pPr>
            <a:r>
              <a:rPr lang="en-US" spc="-10" dirty="0" smtClean="0">
                <a:latin typeface="Times New Roman" pitchFamily="18" charset="0"/>
                <a:cs typeface="Times New Roman" pitchFamily="18" charset="0"/>
              </a:rPr>
              <a:t>Continual </a:t>
            </a:r>
            <a:r>
              <a:rPr lang="en-US" spc="-10" dirty="0">
                <a:latin typeface="Times New Roman" pitchFamily="18" charset="0"/>
                <a:cs typeface="Times New Roman" pitchFamily="18" charset="0"/>
              </a:rPr>
              <a:t>updates will </a:t>
            </a:r>
            <a:r>
              <a:rPr lang="en-US" spc="-10" dirty="0" smtClean="0">
                <a:latin typeface="Times New Roman" pitchFamily="18" charset="0"/>
                <a:cs typeface="Times New Roman" pitchFamily="18" charset="0"/>
              </a:rPr>
              <a:t>be </a:t>
            </a:r>
            <a:r>
              <a:rPr lang="en-US" spc="-10" dirty="0">
                <a:latin typeface="Times New Roman" pitchFamily="18" charset="0"/>
                <a:cs typeface="Times New Roman" pitchFamily="18" charset="0"/>
              </a:rPr>
              <a:t>available </a:t>
            </a:r>
            <a:r>
              <a:rPr lang="en-US" spc="-10" dirty="0" smtClean="0">
                <a:latin typeface="Times New Roman" pitchFamily="18" charset="0"/>
                <a:cs typeface="Times New Roman" pitchFamily="18" charset="0"/>
              </a:rPr>
              <a:t>and </a:t>
            </a:r>
            <a:r>
              <a:rPr lang="en-US" spc="-10" dirty="0">
                <a:latin typeface="Times New Roman" pitchFamily="18" charset="0"/>
                <a:cs typeface="Times New Roman" pitchFamily="18" charset="0"/>
              </a:rPr>
              <a:t>can be done according to the investigator’s </a:t>
            </a:r>
            <a:r>
              <a:rPr lang="en-US" spc="-10" dirty="0" smtClean="0">
                <a:latin typeface="Times New Roman" pitchFamily="18" charset="0"/>
                <a:cs typeface="Times New Roman" pitchFamily="18" charset="0"/>
              </a:rPr>
              <a:t>request.</a:t>
            </a:r>
          </a:p>
          <a:p>
            <a:pPr marL="285750" indent="-285750" algn="just">
              <a:lnSpc>
                <a:spcPct val="150000"/>
              </a:lnSpc>
              <a:buFont typeface="Wingdings" pitchFamily="2" charset="2"/>
              <a:buChar char="Ø"/>
            </a:pPr>
            <a:r>
              <a:rPr lang="en-US" spc="-10" dirty="0" smtClean="0">
                <a:latin typeface="Times New Roman" pitchFamily="18" charset="0"/>
                <a:cs typeface="Times New Roman" pitchFamily="18" charset="0"/>
              </a:rPr>
              <a:t>Interim </a:t>
            </a:r>
            <a:r>
              <a:rPr lang="en-US" spc="-10" dirty="0">
                <a:latin typeface="Times New Roman" pitchFamily="18" charset="0"/>
                <a:cs typeface="Times New Roman" pitchFamily="18" charset="0"/>
              </a:rPr>
              <a:t>data analyses are planned with five scheduled reports, during the study period, to evaluate the primary outcomes.</a:t>
            </a:r>
            <a:endParaRPr lang="it-IT" spc="-10" dirty="0">
              <a:latin typeface="Times New Roman" pitchFamily="18" charset="0"/>
              <a:cs typeface="Times New Roman" pitchFamily="18" charset="0"/>
            </a:endParaRPr>
          </a:p>
          <a:p>
            <a:endParaRPr lang="it-IT" spc="-10" dirty="0">
              <a:latin typeface="Times New Roman" pitchFamily="18" charset="0"/>
              <a:cs typeface="Times New Roman" pitchFamily="18" charset="0"/>
            </a:endParaRPr>
          </a:p>
          <a:p>
            <a:r>
              <a:rPr lang="en-US" b="1" spc="-10" dirty="0" smtClean="0">
                <a:latin typeface="Times New Roman" pitchFamily="18" charset="0"/>
                <a:cs typeface="Times New Roman" pitchFamily="18" charset="0"/>
              </a:rPr>
              <a:t>Expected Scheduled Reports</a:t>
            </a:r>
            <a:r>
              <a:rPr lang="en-US" b="1" spc="-10" dirty="0">
                <a:latin typeface="Times New Roman" pitchFamily="18" charset="0"/>
                <a:cs typeface="Times New Roman" pitchFamily="18" charset="0"/>
              </a:rPr>
              <a:t>:</a:t>
            </a:r>
          </a:p>
          <a:p>
            <a:endParaRPr lang="it-IT" b="1" spc="-10" dirty="0">
              <a:latin typeface="Times New Roman" pitchFamily="18" charset="0"/>
              <a:cs typeface="Times New Roman" pitchFamily="18" charset="0"/>
            </a:endParaRPr>
          </a:p>
          <a:p>
            <a:pPr algn="just">
              <a:lnSpc>
                <a:spcPct val="150000"/>
              </a:lnSpc>
            </a:pPr>
            <a:endParaRPr lang="en-US" spc="-10" dirty="0">
              <a:solidFill>
                <a:schemeClr val="dk1"/>
              </a:solidFill>
              <a:latin typeface="Times New Roman" pitchFamily="18" charset="0"/>
              <a:cs typeface="Times New Roman" pitchFamily="18" charset="0"/>
            </a:endParaRPr>
          </a:p>
        </p:txBody>
      </p:sp>
      <p:sp>
        <p:nvSpPr>
          <p:cNvPr id="4" name="Titolo 1"/>
          <p:cNvSpPr txBox="1">
            <a:spLocks/>
          </p:cNvSpPr>
          <p:nvPr/>
        </p:nvSpPr>
        <p:spPr>
          <a:xfrm>
            <a:off x="-7438" y="22940"/>
            <a:ext cx="3787350"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smtClean="0"/>
              <a:t>PLANNED ANALYSIS</a:t>
            </a:r>
            <a:endParaRPr lang="en-US" dirty="0"/>
          </a:p>
        </p:txBody>
      </p:sp>
      <p:graphicFrame>
        <p:nvGraphicFramePr>
          <p:cNvPr id="2" name="Tabella 1"/>
          <p:cNvGraphicFramePr>
            <a:graphicFrameLocks noGrp="1"/>
          </p:cNvGraphicFramePr>
          <p:nvPr>
            <p:extLst>
              <p:ext uri="{D42A27DB-BD31-4B8C-83A1-F6EECF244321}">
                <p14:modId xmlns:p14="http://schemas.microsoft.com/office/powerpoint/2010/main" val="2112166217"/>
              </p:ext>
            </p:extLst>
          </p:nvPr>
        </p:nvGraphicFramePr>
        <p:xfrm>
          <a:off x="755576" y="4869160"/>
          <a:ext cx="2664296" cy="1815991"/>
        </p:xfrm>
        <a:graphic>
          <a:graphicData uri="http://schemas.openxmlformats.org/drawingml/2006/table">
            <a:tbl>
              <a:tblPr firstRow="1" firstCol="1" bandRow="1">
                <a:tableStyleId>{9D7B26C5-4107-4FEC-AEDC-1716B250A1EF}</a:tableStyleId>
              </a:tblPr>
              <a:tblGrid>
                <a:gridCol w="582950"/>
                <a:gridCol w="2081346"/>
              </a:tblGrid>
              <a:tr h="364287">
                <a:tc>
                  <a:txBody>
                    <a:bodyPr/>
                    <a:lstStyle/>
                    <a:p>
                      <a:pPr>
                        <a:lnSpc>
                          <a:spcPct val="115000"/>
                        </a:lnSpc>
                        <a:spcAft>
                          <a:spcPts val="0"/>
                        </a:spcAft>
                      </a:pPr>
                      <a:r>
                        <a:rPr lang="en-US" sz="1800" dirty="0">
                          <a:effectLst/>
                          <a:latin typeface="Times New Roman" pitchFamily="18" charset="0"/>
                          <a:cs typeface="Times New Roman" pitchFamily="18" charset="0"/>
                        </a:rPr>
                        <a:t>1</a:t>
                      </a:r>
                      <a:r>
                        <a:rPr lang="en-US" sz="1800" baseline="30000" dirty="0">
                          <a:effectLst/>
                          <a:latin typeface="Times New Roman" pitchFamily="18" charset="0"/>
                          <a:cs typeface="Times New Roman" pitchFamily="18" charset="0"/>
                        </a:rPr>
                        <a:t>st</a:t>
                      </a:r>
                      <a:r>
                        <a:rPr lang="en-US" sz="1800" dirty="0">
                          <a:effectLst/>
                          <a:latin typeface="Times New Roman" pitchFamily="18" charset="0"/>
                          <a:cs typeface="Times New Roman" pitchFamily="18" charset="0"/>
                        </a:rPr>
                        <a:t>     </a:t>
                      </a:r>
                      <a:endParaRPr lang="it-IT" sz="18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800" b="0" dirty="0">
                          <a:effectLst/>
                          <a:latin typeface="Times New Roman" pitchFamily="18" charset="0"/>
                          <a:cs typeface="Times New Roman" pitchFamily="18" charset="0"/>
                        </a:rPr>
                        <a:t>15 December 2015</a:t>
                      </a:r>
                      <a:endParaRPr lang="it-IT" sz="1800" b="0" dirty="0">
                        <a:effectLst/>
                        <a:latin typeface="Times New Roman" pitchFamily="18" charset="0"/>
                        <a:ea typeface="Calibri"/>
                        <a:cs typeface="Times New Roman" pitchFamily="18" charset="0"/>
                      </a:endParaRPr>
                    </a:p>
                  </a:txBody>
                  <a:tcPr marL="68580" marR="68580" marT="0" marB="0"/>
                </a:tc>
              </a:tr>
              <a:tr h="323681">
                <a:tc>
                  <a:txBody>
                    <a:bodyPr/>
                    <a:lstStyle/>
                    <a:p>
                      <a:pPr algn="just">
                        <a:lnSpc>
                          <a:spcPct val="150000"/>
                        </a:lnSpc>
                        <a:spcAft>
                          <a:spcPts val="0"/>
                        </a:spcAft>
                      </a:pPr>
                      <a:r>
                        <a:rPr lang="en-US" sz="1800">
                          <a:effectLst/>
                          <a:latin typeface="Times New Roman" pitchFamily="18" charset="0"/>
                          <a:cs typeface="Times New Roman" pitchFamily="18" charset="0"/>
                        </a:rPr>
                        <a:t>2</a:t>
                      </a:r>
                      <a:r>
                        <a:rPr lang="en-US" sz="1800" baseline="30000">
                          <a:effectLst/>
                          <a:latin typeface="Times New Roman" pitchFamily="18" charset="0"/>
                          <a:cs typeface="Times New Roman" pitchFamily="18" charset="0"/>
                        </a:rPr>
                        <a:t>nd</a:t>
                      </a:r>
                      <a:endParaRPr lang="it-IT" sz="1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1800" dirty="0" smtClean="0">
                          <a:effectLst/>
                          <a:latin typeface="Times New Roman" pitchFamily="18" charset="0"/>
                          <a:cs typeface="Times New Roman" pitchFamily="18" charset="0"/>
                        </a:rPr>
                        <a:t>15 June 2016</a:t>
                      </a:r>
                      <a:endParaRPr lang="it-IT" sz="1800" dirty="0">
                        <a:effectLst/>
                        <a:latin typeface="Times New Roman" pitchFamily="18" charset="0"/>
                        <a:ea typeface="Calibri"/>
                        <a:cs typeface="Times New Roman" pitchFamily="18" charset="0"/>
                      </a:endParaRPr>
                    </a:p>
                  </a:txBody>
                  <a:tcPr marL="68580" marR="68580" marT="0" marB="0"/>
                </a:tc>
              </a:tr>
              <a:tr h="345906">
                <a:tc>
                  <a:txBody>
                    <a:bodyPr/>
                    <a:lstStyle/>
                    <a:p>
                      <a:pPr>
                        <a:lnSpc>
                          <a:spcPct val="115000"/>
                        </a:lnSpc>
                        <a:spcAft>
                          <a:spcPts val="0"/>
                        </a:spcAft>
                      </a:pPr>
                      <a:r>
                        <a:rPr lang="it-IT" sz="1800" dirty="0">
                          <a:effectLst/>
                          <a:latin typeface="Times New Roman" pitchFamily="18" charset="0"/>
                          <a:cs typeface="Times New Roman" pitchFamily="18" charset="0"/>
                        </a:rPr>
                        <a:t>3</a:t>
                      </a:r>
                      <a:r>
                        <a:rPr lang="it-IT" sz="1800" baseline="30000" dirty="0">
                          <a:effectLst/>
                          <a:latin typeface="Times New Roman" pitchFamily="18" charset="0"/>
                          <a:cs typeface="Times New Roman" pitchFamily="18" charset="0"/>
                        </a:rPr>
                        <a:t>rd</a:t>
                      </a:r>
                      <a:r>
                        <a:rPr lang="it-IT" sz="1800" dirty="0">
                          <a:effectLst/>
                          <a:latin typeface="Times New Roman" pitchFamily="18" charset="0"/>
                          <a:cs typeface="Times New Roman" pitchFamily="18" charset="0"/>
                        </a:rPr>
                        <a:t>    </a:t>
                      </a:r>
                      <a:endParaRPr lang="it-IT" sz="1800" dirty="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800" dirty="0" smtClean="0">
                          <a:effectLst/>
                          <a:latin typeface="Times New Roman" pitchFamily="18" charset="0"/>
                          <a:cs typeface="Times New Roman" pitchFamily="18" charset="0"/>
                        </a:rPr>
                        <a:t>15 </a:t>
                      </a:r>
                      <a:r>
                        <a:rPr lang="it-IT" sz="1800" dirty="0" err="1" smtClean="0">
                          <a:effectLst/>
                          <a:latin typeface="Times New Roman" pitchFamily="18" charset="0"/>
                          <a:cs typeface="Times New Roman" pitchFamily="18" charset="0"/>
                        </a:rPr>
                        <a:t>December</a:t>
                      </a:r>
                      <a:r>
                        <a:rPr lang="it-IT" sz="1800" dirty="0" smtClean="0">
                          <a:effectLst/>
                          <a:latin typeface="Times New Roman" pitchFamily="18" charset="0"/>
                          <a:cs typeface="Times New Roman" pitchFamily="18" charset="0"/>
                        </a:rPr>
                        <a:t> 2016</a:t>
                      </a:r>
                      <a:endParaRPr lang="it-IT" sz="1800" dirty="0">
                        <a:effectLst/>
                        <a:latin typeface="Times New Roman" pitchFamily="18" charset="0"/>
                        <a:ea typeface="Calibri"/>
                        <a:cs typeface="Times New Roman" pitchFamily="18" charset="0"/>
                      </a:endParaRPr>
                    </a:p>
                  </a:txBody>
                  <a:tcPr marL="68580" marR="68580" marT="0" marB="0"/>
                </a:tc>
              </a:tr>
              <a:tr h="338386">
                <a:tc>
                  <a:txBody>
                    <a:bodyPr/>
                    <a:lstStyle/>
                    <a:p>
                      <a:pPr>
                        <a:lnSpc>
                          <a:spcPct val="115000"/>
                        </a:lnSpc>
                        <a:spcAft>
                          <a:spcPts val="0"/>
                        </a:spcAft>
                      </a:pPr>
                      <a:r>
                        <a:rPr lang="it-IT" sz="1800">
                          <a:effectLst/>
                          <a:latin typeface="Times New Roman" pitchFamily="18" charset="0"/>
                          <a:cs typeface="Times New Roman" pitchFamily="18" charset="0"/>
                        </a:rPr>
                        <a:t>4</a:t>
                      </a:r>
                      <a:r>
                        <a:rPr lang="it-IT" sz="1800" baseline="30000">
                          <a:effectLst/>
                          <a:latin typeface="Times New Roman" pitchFamily="18" charset="0"/>
                          <a:cs typeface="Times New Roman" pitchFamily="18" charset="0"/>
                        </a:rPr>
                        <a:t>th</a:t>
                      </a:r>
                      <a:r>
                        <a:rPr lang="it-IT" sz="1800">
                          <a:effectLst/>
                          <a:latin typeface="Times New Roman" pitchFamily="18" charset="0"/>
                          <a:cs typeface="Times New Roman" pitchFamily="18" charset="0"/>
                        </a:rPr>
                        <a:t>    </a:t>
                      </a:r>
                      <a:endParaRPr lang="it-IT" sz="180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it-IT" sz="1800" dirty="0" smtClean="0">
                          <a:effectLst/>
                          <a:latin typeface="Times New Roman" pitchFamily="18" charset="0"/>
                          <a:cs typeface="Times New Roman" pitchFamily="18" charset="0"/>
                        </a:rPr>
                        <a:t>15 </a:t>
                      </a:r>
                      <a:r>
                        <a:rPr lang="it-IT" sz="1800" dirty="0" err="1" smtClean="0">
                          <a:effectLst/>
                          <a:latin typeface="Times New Roman" pitchFamily="18" charset="0"/>
                          <a:cs typeface="Times New Roman" pitchFamily="18" charset="0"/>
                        </a:rPr>
                        <a:t>June</a:t>
                      </a:r>
                      <a:r>
                        <a:rPr lang="it-IT" sz="1800" dirty="0" smtClean="0">
                          <a:effectLst/>
                          <a:latin typeface="Times New Roman" pitchFamily="18" charset="0"/>
                          <a:cs typeface="Times New Roman" pitchFamily="18" charset="0"/>
                        </a:rPr>
                        <a:t> 2017 </a:t>
                      </a:r>
                      <a:endParaRPr lang="it-IT" sz="1800" dirty="0">
                        <a:effectLst/>
                        <a:latin typeface="Times New Roman" pitchFamily="18" charset="0"/>
                        <a:ea typeface="Calibri"/>
                        <a:cs typeface="Times New Roman" pitchFamily="18" charset="0"/>
                      </a:endParaRPr>
                    </a:p>
                  </a:txBody>
                  <a:tcPr marL="68580" marR="68580" marT="0" marB="0"/>
                </a:tc>
              </a:tr>
              <a:tr h="355932">
                <a:tc>
                  <a:txBody>
                    <a:bodyPr/>
                    <a:lstStyle/>
                    <a:p>
                      <a:pPr>
                        <a:lnSpc>
                          <a:spcPct val="115000"/>
                        </a:lnSpc>
                        <a:spcAft>
                          <a:spcPts val="0"/>
                        </a:spcAft>
                      </a:pPr>
                      <a:r>
                        <a:rPr lang="en-US" sz="1800">
                          <a:effectLst/>
                          <a:latin typeface="Times New Roman" pitchFamily="18" charset="0"/>
                          <a:cs typeface="Times New Roman" pitchFamily="18" charset="0"/>
                        </a:rPr>
                        <a:t>5</a:t>
                      </a:r>
                      <a:r>
                        <a:rPr lang="en-US" sz="1800" baseline="30000">
                          <a:effectLst/>
                          <a:latin typeface="Times New Roman" pitchFamily="18" charset="0"/>
                          <a:cs typeface="Times New Roman" pitchFamily="18" charset="0"/>
                        </a:rPr>
                        <a:t>th</a:t>
                      </a:r>
                      <a:r>
                        <a:rPr lang="en-US" sz="1800">
                          <a:effectLst/>
                          <a:latin typeface="Times New Roman" pitchFamily="18" charset="0"/>
                          <a:cs typeface="Times New Roman" pitchFamily="18" charset="0"/>
                        </a:rPr>
                        <a:t>    </a:t>
                      </a:r>
                      <a:endParaRPr lang="it-IT" sz="1800">
                        <a:effectLst/>
                        <a:latin typeface="Times New Roman" pitchFamily="18" charset="0"/>
                        <a:ea typeface="Calibri"/>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Times New Roman" pitchFamily="18" charset="0"/>
                          <a:cs typeface="Times New Roman" pitchFamily="18" charset="0"/>
                        </a:rPr>
                        <a:t>31 January 2018</a:t>
                      </a:r>
                      <a:endParaRPr lang="it-IT" sz="1800" dirty="0" smtClean="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933492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4435422"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smtClean="0"/>
              <a:t>FUTURE PERSPECTIVES </a:t>
            </a:r>
            <a:endParaRPr lang="en-US" dirty="0"/>
          </a:p>
        </p:txBody>
      </p:sp>
      <p:pic>
        <p:nvPicPr>
          <p:cNvPr id="5" name="Picture 2" descr="Asia"/>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797" y="813365"/>
            <a:ext cx="2253715" cy="225371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descr="Europa"/>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595" y="800708"/>
            <a:ext cx="2257633" cy="2257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4" descr="Nord America"/>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4168" y="800708"/>
            <a:ext cx="2266372" cy="22663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383231" y="4692842"/>
            <a:ext cx="5834123" cy="1270773"/>
          </a:xfrm>
          <a:prstGeom prst="ellipse">
            <a:avLst/>
          </a:prstGeom>
          <a:solidFill>
            <a:srgbClr val="FEA394"/>
          </a:solidFill>
          <a:ln>
            <a:solidFill>
              <a:schemeClr val="bg1"/>
            </a:solidFill>
          </a:ln>
          <a:effectLst>
            <a:outerShdw blurRad="76200" dir="18900000" sy="23000" kx="-1200000" algn="bl" rotWithShape="0">
              <a:prstClr val="black">
                <a:alpha val="20000"/>
              </a:prstClr>
            </a:outerShdw>
          </a:effectLst>
          <a:scene3d>
            <a:camera prst="perspectiveHeroicExtremeLef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defPPr>
              <a:defRPr lang="it-IT"/>
            </a:defPPr>
            <a:lvl1pPr algn="ctr">
              <a:lnSpc>
                <a:spcPct val="150000"/>
              </a:lnSpc>
              <a:defRPr b="1">
                <a:solidFill>
                  <a:srgbClr val="C00000"/>
                </a:solidFill>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21 CENTERS</a:t>
            </a:r>
          </a:p>
          <a:p>
            <a:r>
              <a:rPr lang="it-IT" dirty="0"/>
              <a:t>44 INVESTIGATORS</a:t>
            </a:r>
          </a:p>
        </p:txBody>
      </p:sp>
      <p:sp>
        <p:nvSpPr>
          <p:cNvPr id="2" name="Freccia circolare a destra 1"/>
          <p:cNvSpPr/>
          <p:nvPr/>
        </p:nvSpPr>
        <p:spPr>
          <a:xfrm rot="19961940">
            <a:off x="749475" y="2644767"/>
            <a:ext cx="1520021" cy="3352967"/>
          </a:xfrm>
          <a:prstGeom prst="curvedRightArrow">
            <a:avLst/>
          </a:prstGeom>
          <a:solidFill>
            <a:srgbClr val="C00000"/>
          </a:solidFill>
          <a:ln>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destra 8"/>
          <p:cNvSpPr/>
          <p:nvPr/>
        </p:nvSpPr>
        <p:spPr>
          <a:xfrm rot="939991" flipH="1">
            <a:off x="7344898" y="2681895"/>
            <a:ext cx="1317840" cy="3280895"/>
          </a:xfrm>
          <a:prstGeom prst="curvedRightArrow">
            <a:avLst/>
          </a:prstGeom>
          <a:solidFill>
            <a:srgbClr val="C00000"/>
          </a:solidFill>
          <a:ln>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in giù 9"/>
          <p:cNvSpPr/>
          <p:nvPr/>
        </p:nvSpPr>
        <p:spPr>
          <a:xfrm rot="4483939">
            <a:off x="4072902" y="3087765"/>
            <a:ext cx="2706304" cy="1391561"/>
          </a:xfrm>
          <a:prstGeom prst="curvedDownArrow">
            <a:avLst/>
          </a:prstGeom>
          <a:solidFill>
            <a:srgbClr val="C00000"/>
          </a:solidFill>
          <a:ln>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asellaDiTesto 10"/>
          <p:cNvSpPr txBox="1"/>
          <p:nvPr/>
        </p:nvSpPr>
        <p:spPr>
          <a:xfrm>
            <a:off x="1054343" y="3891580"/>
            <a:ext cx="2886493" cy="524685"/>
          </a:xfrm>
          <a:prstGeom prst="rect">
            <a:avLst/>
          </a:prstGeom>
          <a:noFill/>
        </p:spPr>
        <p:txBody>
          <a:bodyPr wrap="square" rtlCol="0">
            <a:spAutoFit/>
          </a:bodyPr>
          <a:lstStyle/>
          <a:p>
            <a:r>
              <a:rPr lang="it-IT"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CENTERS</a:t>
            </a:r>
            <a:endPar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3304992" y="3383414"/>
            <a:ext cx="2376265" cy="523220"/>
          </a:xfrm>
          <a:prstGeom prst="rect">
            <a:avLst/>
          </a:prstGeom>
          <a:noFill/>
        </p:spPr>
        <p:txBody>
          <a:bodyPr wrap="square" rtlCol="0">
            <a:spAutoFit/>
          </a:bodyPr>
          <a:lstStyle/>
          <a:p>
            <a:r>
              <a:rPr lang="it-IT"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CENTERS</a:t>
            </a:r>
            <a:endPar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6444208" y="4128511"/>
            <a:ext cx="2376265" cy="523220"/>
          </a:xfrm>
          <a:prstGeom prst="rect">
            <a:avLst/>
          </a:prstGeom>
          <a:noFill/>
        </p:spPr>
        <p:txBody>
          <a:bodyPr wrap="square" rtlCol="0">
            <a:spAutoFit/>
          </a:bodyPr>
          <a:lstStyle/>
          <a:p>
            <a:r>
              <a:rPr lang="it-IT"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CENTERS</a:t>
            </a:r>
            <a:endPar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310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alpha val="70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4435422"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smtClean="0"/>
              <a:t>FUTURE PERSPECTIVES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39691"/>
            <a:ext cx="4405952" cy="284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044" r="5059" b="3468"/>
          <a:stretch/>
        </p:blipFill>
        <p:spPr bwMode="auto">
          <a:xfrm>
            <a:off x="4925911" y="969579"/>
            <a:ext cx="4015159" cy="281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874" y="4437112"/>
            <a:ext cx="4229235" cy="19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79512" y="4437112"/>
            <a:ext cx="4405952" cy="1569660"/>
          </a:xfrm>
          <a:prstGeom prst="rect">
            <a:avLst/>
          </a:prstGeom>
          <a:solidFill>
            <a:schemeClr val="bg1">
              <a:alpha val="57000"/>
            </a:schemeClr>
          </a:solidFill>
          <a:effectLst>
            <a:softEdge rad="127000"/>
          </a:effectLst>
        </p:spPr>
        <p:txBody>
          <a:bodyPr wrap="square" rtlCol="0">
            <a:spAutoFit/>
          </a:bodyPr>
          <a:lstStyle/>
          <a:p>
            <a:r>
              <a:rPr lang="it-IT"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FIND THE </a:t>
            </a:r>
            <a:r>
              <a:rPr lang="it-IT" sz="32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CONTACT</a:t>
            </a:r>
            <a:r>
              <a:rPr lang="it-IT"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FORM AT THE STUDY’S WEBSITE</a:t>
            </a:r>
            <a:endParaRPr lang="it-IT"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Freccia in giù 4"/>
          <p:cNvSpPr/>
          <p:nvPr/>
        </p:nvSpPr>
        <p:spPr>
          <a:xfrm>
            <a:off x="1979712" y="2852936"/>
            <a:ext cx="402776" cy="1728192"/>
          </a:xfrm>
          <a:prstGeom prst="downArrow">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5363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alpha val="70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4435422"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smtClean="0"/>
              <a:t>DISSEMINATION</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48" y="5024519"/>
            <a:ext cx="3944096" cy="171265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Jacopo\Desktop\Nanjing Parisi\fi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784960"/>
            <a:ext cx="4464496" cy="23560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acopo\Desktop\Nanjing Parisi\BMJ op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178521"/>
            <a:ext cx="3877835" cy="183465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3968" y="5417062"/>
            <a:ext cx="4719440" cy="1324306"/>
          </a:xfrm>
          <a:prstGeom prst="rect">
            <a:avLst/>
          </a:prstGeom>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0572" y="144397"/>
            <a:ext cx="2312836" cy="314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C:\Users\Jacopo\Desktop\nanchino-1200x5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3968" y="3351476"/>
            <a:ext cx="4719439" cy="202174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906707" y="730439"/>
            <a:ext cx="385373" cy="2554545"/>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ARTICALS</a:t>
            </a:r>
          </a:p>
        </p:txBody>
      </p:sp>
      <p:sp>
        <p:nvSpPr>
          <p:cNvPr id="11" name="CasellaDiTesto 10"/>
          <p:cNvSpPr txBox="1"/>
          <p:nvPr/>
        </p:nvSpPr>
        <p:spPr>
          <a:xfrm>
            <a:off x="6084168" y="116632"/>
            <a:ext cx="385373" cy="3170099"/>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CONGRESSES</a:t>
            </a:r>
          </a:p>
        </p:txBody>
      </p:sp>
    </p:spTree>
    <p:extLst>
      <p:ext uri="{BB962C8B-B14F-4D97-AF65-F5344CB8AC3E}">
        <p14:creationId xmlns:p14="http://schemas.microsoft.com/office/powerpoint/2010/main" val="610558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4939478"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FINANCING OF THE STUDY</a:t>
            </a:r>
            <a:endParaRPr lang="it-IT" dirty="0"/>
          </a:p>
        </p:txBody>
      </p:sp>
      <p:sp>
        <p:nvSpPr>
          <p:cNvPr id="8" name="Rettangolo 7"/>
          <p:cNvSpPr/>
          <p:nvPr/>
        </p:nvSpPr>
        <p:spPr>
          <a:xfrm>
            <a:off x="107504" y="1268760"/>
            <a:ext cx="8928992" cy="1656184"/>
          </a:xfrm>
          <a:prstGeom prst="rect">
            <a:avLst/>
          </a:prstGeom>
          <a:gradFill flip="none" rotWithShape="1">
            <a:gsLst>
              <a:gs pos="64000">
                <a:schemeClr val="accent3">
                  <a:lumMod val="20000"/>
                  <a:lumOff val="80000"/>
                </a:schemeClr>
              </a:gs>
              <a:gs pos="100000">
                <a:schemeClr val="accent3">
                  <a:lumMod val="60000"/>
                  <a:lumOff val="40000"/>
                </a:schemeClr>
              </a:gs>
            </a:gsLst>
            <a:path path="rect">
              <a:fillToRect l="50000" t="50000" r="50000" b="50000"/>
            </a:path>
            <a:tileRect/>
          </a:gradFill>
          <a:ln w="38100">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GB" dirty="0">
                <a:latin typeface="Times New Roman" pitchFamily="18" charset="0"/>
                <a:cs typeface="Times New Roman" pitchFamily="18" charset="0"/>
              </a:rPr>
              <a:t>The IMIGASTRIC project is supported by CARIT Foundation (</a:t>
            </a:r>
            <a:r>
              <a:rPr lang="en-GB" dirty="0" err="1">
                <a:latin typeface="Times New Roman" pitchFamily="18" charset="0"/>
                <a:cs typeface="Times New Roman" pitchFamily="18" charset="0"/>
              </a:rPr>
              <a:t>Fondazione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Cassa</a:t>
            </a:r>
            <a:r>
              <a:rPr lang="en-GB" dirty="0">
                <a:latin typeface="Times New Roman" pitchFamily="18" charset="0"/>
                <a:cs typeface="Times New Roman" pitchFamily="18" charset="0"/>
              </a:rPr>
              <a:t> di </a:t>
            </a:r>
            <a:r>
              <a:rPr lang="en-GB" dirty="0" err="1">
                <a:latin typeface="Times New Roman" pitchFamily="18" charset="0"/>
                <a:cs typeface="Times New Roman" pitchFamily="18" charset="0"/>
              </a:rPr>
              <a:t>Risparmio</a:t>
            </a:r>
            <a:r>
              <a:rPr lang="en-GB" dirty="0">
                <a:latin typeface="Times New Roman" pitchFamily="18" charset="0"/>
                <a:cs typeface="Times New Roman" pitchFamily="18" charset="0"/>
              </a:rPr>
              <a:t> di Terni e </a:t>
            </a:r>
            <a:r>
              <a:rPr lang="en-GB" dirty="0" err="1">
                <a:latin typeface="Times New Roman" pitchFamily="18" charset="0"/>
                <a:cs typeface="Times New Roman" pitchFamily="18" charset="0"/>
              </a:rPr>
              <a:t>Narni</a:t>
            </a:r>
            <a:r>
              <a:rPr lang="en-GB" dirty="0">
                <a:latin typeface="Times New Roman" pitchFamily="18" charset="0"/>
                <a:cs typeface="Times New Roman" pitchFamily="18" charset="0"/>
              </a:rPr>
              <a:t>), an organization that supports </a:t>
            </a:r>
            <a:r>
              <a:rPr lang="en-GB" dirty="0" err="1">
                <a:latin typeface="Times New Roman" pitchFamily="18" charset="0"/>
                <a:cs typeface="Times New Roman" pitchFamily="18" charset="0"/>
              </a:rPr>
              <a:t>nonprofit</a:t>
            </a:r>
            <a:r>
              <a:rPr lang="en-GB" dirty="0">
                <a:latin typeface="Times New Roman" pitchFamily="18" charset="0"/>
                <a:cs typeface="Times New Roman" pitchFamily="18" charset="0"/>
              </a:rPr>
              <a:t> research for the St. Mary’s Hospital of Terni and University of Perugia. Grant number: 0024137, approved 12/11/2014.</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949987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Titolo 1"/>
          <p:cNvSpPr txBox="1">
            <a:spLocks/>
          </p:cNvSpPr>
          <p:nvPr/>
        </p:nvSpPr>
        <p:spPr>
          <a:xfrm>
            <a:off x="-7438" y="22940"/>
            <a:ext cx="4003374" cy="453732"/>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defPPr>
              <a:defRPr lang="it-IT"/>
            </a:defPPr>
            <a:lvl1pPr>
              <a:spcBef>
                <a:spcPct val="0"/>
              </a:spcBef>
              <a:buNone/>
              <a:defRPr sz="2800" b="1">
                <a:solidFill>
                  <a:srgbClr val="C00000"/>
                </a:solidFill>
                <a:effectLst>
                  <a:outerShdw blurRad="127000" dist="38100" algn="l" rotWithShape="0">
                    <a:schemeClr val="bg1"/>
                  </a:outerShdw>
                </a:effectLst>
                <a:latin typeface="Times New Roman" pitchFamily="18" charset="0"/>
                <a:cs typeface="Times New Roman" pitchFamily="18" charset="0"/>
              </a:defRPr>
            </a:lvl1pPr>
          </a:lstStyle>
          <a:p>
            <a:r>
              <a:rPr lang="en-US" dirty="0"/>
              <a:t>MORE INFORMATION</a:t>
            </a:r>
            <a:endParaRPr lang="it-IT" dirty="0"/>
          </a:p>
        </p:txBody>
      </p:sp>
      <p:sp>
        <p:nvSpPr>
          <p:cNvPr id="5" name="Rettangolo 4"/>
          <p:cNvSpPr/>
          <p:nvPr/>
        </p:nvSpPr>
        <p:spPr>
          <a:xfrm>
            <a:off x="107504" y="1412776"/>
            <a:ext cx="8928992" cy="1440160"/>
          </a:xfrm>
          <a:prstGeom prst="rect">
            <a:avLst/>
          </a:prstGeom>
          <a:solidFill>
            <a:srgbClr val="C00000"/>
          </a:solidFill>
          <a:ln w="38100">
            <a:noFill/>
          </a:ln>
          <a:effectLst>
            <a:outerShdw blurRad="444500" dist="38100" dir="2700000" sx="101000" sy="101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4800" b="1" dirty="0" smtClean="0">
                <a:solidFill>
                  <a:schemeClr val="bg1"/>
                </a:solidFill>
                <a:latin typeface="Times New Roman" pitchFamily="18" charset="0"/>
                <a:cs typeface="Times New Roman" pitchFamily="18" charset="0"/>
              </a:rPr>
              <a:t>www.imigastric.com</a:t>
            </a:r>
            <a:endParaRPr lang="it-IT" sz="4800" b="1" dirty="0">
              <a:solidFill>
                <a:schemeClr val="bg1"/>
              </a:solidFill>
              <a:latin typeface="Times New Roman" pitchFamily="18" charset="0"/>
              <a:cs typeface="Times New Roman" pitchFamily="18"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412776"/>
            <a:ext cx="1440160" cy="1440160"/>
          </a:xfrm>
          <a:prstGeom prst="rect">
            <a:avLst/>
          </a:prstGeom>
        </p:spPr>
      </p:pic>
    </p:spTree>
    <p:extLst>
      <p:ext uri="{BB962C8B-B14F-4D97-AF65-F5344CB8AC3E}">
        <p14:creationId xmlns:p14="http://schemas.microsoft.com/office/powerpoint/2010/main" val="3149834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pic>
        <p:nvPicPr>
          <p:cNvPr id="6" name="Picture 2" descr="Europa"/>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945" y="548680"/>
            <a:ext cx="2257633" cy="22576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Rettangolo 6"/>
          <p:cNvSpPr/>
          <p:nvPr/>
        </p:nvSpPr>
        <p:spPr>
          <a:xfrm>
            <a:off x="1331640" y="548680"/>
            <a:ext cx="7956376" cy="6370975"/>
          </a:xfrm>
          <a:prstGeom prst="rect">
            <a:avLst/>
          </a:prstGeom>
        </p:spPr>
        <p:txBody>
          <a:bodyPr wrap="square">
            <a:spAutoFit/>
          </a:bodyPr>
          <a:lstStyle/>
          <a:p>
            <a:r>
              <a:rPr lang="en-US" sz="1200" b="1" dirty="0" smtClean="0">
                <a:latin typeface="Times New Roman" pitchFamily="18" charset="0"/>
                <a:cs typeface="Times New Roman" pitchFamily="18" charset="0"/>
              </a:rPr>
              <a:t>Department </a:t>
            </a:r>
            <a:r>
              <a:rPr lang="en-US" sz="1200" b="1" dirty="0">
                <a:latin typeface="Times New Roman" pitchFamily="18" charset="0"/>
                <a:cs typeface="Times New Roman" pitchFamily="18" charset="0"/>
              </a:rPr>
              <a:t>of Digestive Surgery, St. Mary’s Hospital, University of Perugia. </a:t>
            </a:r>
            <a:r>
              <a:rPr lang="it-IT" sz="1200" b="1" dirty="0">
                <a:latin typeface="Times New Roman" pitchFamily="18" charset="0"/>
                <a:cs typeface="Times New Roman" pitchFamily="18" charset="0"/>
              </a:rPr>
              <a:t>Terni, </a:t>
            </a:r>
            <a:r>
              <a:rPr lang="it-IT" sz="1200" b="1" dirty="0" err="1">
                <a:latin typeface="Times New Roman" pitchFamily="18" charset="0"/>
                <a:cs typeface="Times New Roman" pitchFamily="18" charset="0"/>
              </a:rPr>
              <a:t>Italy</a:t>
            </a:r>
            <a:r>
              <a:rPr lang="it-IT" sz="1200" b="1" dirty="0">
                <a:latin typeface="Times New Roman" pitchFamily="18" charset="0"/>
                <a:cs typeface="Times New Roman" pitchFamily="18" charset="0"/>
              </a:rPr>
              <a:t>.</a:t>
            </a:r>
          </a:p>
          <a:p>
            <a:r>
              <a:rPr lang="it-IT" sz="1200" dirty="0">
                <a:latin typeface="Times New Roman" pitchFamily="18" charset="0"/>
                <a:cs typeface="Times New Roman" pitchFamily="18" charset="0"/>
              </a:rPr>
              <a:t>PI: Amilcare Parisi</a:t>
            </a:r>
          </a:p>
          <a:p>
            <a:r>
              <a:rPr lang="it-IT" sz="1200" dirty="0">
                <a:latin typeface="Times New Roman" pitchFamily="18" charset="0"/>
                <a:cs typeface="Times New Roman" pitchFamily="18" charset="0"/>
              </a:rPr>
              <a:t>Co-</a:t>
            </a:r>
            <a:r>
              <a:rPr lang="it-IT" sz="1200" dirty="0" err="1">
                <a:latin typeface="Times New Roman" pitchFamily="18" charset="0"/>
                <a:cs typeface="Times New Roman" pitchFamily="18" charset="0"/>
              </a:rPr>
              <a:t>Investigators</a:t>
            </a:r>
            <a:r>
              <a:rPr lang="it-IT" sz="1200" dirty="0">
                <a:latin typeface="Times New Roman" pitchFamily="18" charset="0"/>
                <a:cs typeface="Times New Roman" pitchFamily="18" charset="0"/>
              </a:rPr>
              <a:t>: Jacopo Desiderio, Stefano Trastulli, Roberto </a:t>
            </a:r>
            <a:r>
              <a:rPr lang="it-IT" sz="1200" dirty="0" err="1">
                <a:latin typeface="Times New Roman" pitchFamily="18" charset="0"/>
                <a:cs typeface="Times New Roman" pitchFamily="18" charset="0"/>
              </a:rPr>
              <a:t>Cirocchi</a:t>
            </a:r>
            <a:endParaRPr lang="it-IT" sz="1200" dirty="0">
              <a:latin typeface="Times New Roman" pitchFamily="18" charset="0"/>
              <a:cs typeface="Times New Roman" pitchFamily="18" charset="0"/>
            </a:endParaRPr>
          </a:p>
          <a:p>
            <a:r>
              <a:rPr lang="en-US" sz="1200" b="1" dirty="0" err="1">
                <a:latin typeface="Times New Roman" pitchFamily="18" charset="0"/>
                <a:cs typeface="Times New Roman" pitchFamily="18" charset="0"/>
              </a:rPr>
              <a:t>Chirurgische</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Klinik</a:t>
            </a:r>
            <a:r>
              <a:rPr lang="en-US" sz="1200" b="1" dirty="0">
                <a:latin typeface="Times New Roman" pitchFamily="18" charset="0"/>
                <a:cs typeface="Times New Roman" pitchFamily="18" charset="0"/>
              </a:rPr>
              <a:t> und </a:t>
            </a:r>
            <a:r>
              <a:rPr lang="en-US" sz="1200" b="1" dirty="0" err="1">
                <a:latin typeface="Times New Roman" pitchFamily="18" charset="0"/>
                <a:cs typeface="Times New Roman" pitchFamily="18" charset="0"/>
              </a:rPr>
              <a:t>Poliklinik</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Klinikum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Rechts</a:t>
            </a:r>
            <a:r>
              <a:rPr lang="en-US" sz="1200" b="1" dirty="0">
                <a:latin typeface="Times New Roman" pitchFamily="18" charset="0"/>
                <a:cs typeface="Times New Roman" pitchFamily="18" charset="0"/>
              </a:rPr>
              <a:t> der </a:t>
            </a:r>
            <a:r>
              <a:rPr lang="en-US" sz="1200" b="1" dirty="0" err="1">
                <a:latin typeface="Times New Roman" pitchFamily="18" charset="0"/>
                <a:cs typeface="Times New Roman" pitchFamily="18" charset="0"/>
              </a:rPr>
              <a:t>Isar</a:t>
            </a:r>
            <a:r>
              <a:rPr lang="en-US" sz="1200" b="1" dirty="0">
                <a:latin typeface="Times New Roman" pitchFamily="18" charset="0"/>
                <a:cs typeface="Times New Roman" pitchFamily="18" charset="0"/>
              </a:rPr>
              <a:t> der </a:t>
            </a:r>
            <a:r>
              <a:rPr lang="en-US" sz="1200" b="1" dirty="0" err="1">
                <a:latin typeface="Times New Roman" pitchFamily="18" charset="0"/>
                <a:cs typeface="Times New Roman" pitchFamily="18" charset="0"/>
              </a:rPr>
              <a:t>Technischen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Universität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München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München</a:t>
            </a:r>
            <a:r>
              <a:rPr lang="en-US" sz="1200" b="1" dirty="0">
                <a:latin typeface="Times New Roman" pitchFamily="18" charset="0"/>
                <a:cs typeface="Times New Roman" pitchFamily="18" charset="0"/>
              </a:rPr>
              <a:t>, Germany.</a:t>
            </a:r>
            <a:endParaRPr lang="it-IT"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PI: Daniel </a:t>
            </a:r>
            <a:r>
              <a:rPr lang="en-US" sz="1200" dirty="0" err="1">
                <a:latin typeface="Times New Roman" pitchFamily="18" charset="0"/>
                <a:cs typeface="Times New Roman" pitchFamily="18" charset="0"/>
              </a:rPr>
              <a:t>Reim</a:t>
            </a:r>
            <a:endParaRPr lang="it-IT"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Co-Investigators: Alexander Novotny</a:t>
            </a:r>
            <a:endParaRPr lang="it-IT" sz="1200" dirty="0">
              <a:latin typeface="Times New Roman" pitchFamily="18" charset="0"/>
              <a:cs typeface="Times New Roman" pitchFamily="18" charset="0"/>
            </a:endParaRPr>
          </a:p>
          <a:p>
            <a:r>
              <a:rPr lang="en-US" sz="1200" b="1" dirty="0">
                <a:latin typeface="Times New Roman" pitchFamily="18" charset="0"/>
                <a:cs typeface="Times New Roman" pitchFamily="18" charset="0"/>
              </a:rPr>
              <a:t>Division of Oncological and Robotic Surgery, Department of Oncology, </a:t>
            </a:r>
            <a:r>
              <a:rPr lang="en-US" sz="1200" b="1" dirty="0" err="1">
                <a:latin typeface="Times New Roman" pitchFamily="18" charset="0"/>
                <a:cs typeface="Times New Roman" pitchFamily="18" charset="0"/>
              </a:rPr>
              <a:t>Careggi</a:t>
            </a:r>
            <a:r>
              <a:rPr lang="en-US" sz="1200" b="1" dirty="0">
                <a:latin typeface="Times New Roman" pitchFamily="18" charset="0"/>
                <a:cs typeface="Times New Roman" pitchFamily="18" charset="0"/>
              </a:rPr>
              <a:t> University Hospital. </a:t>
            </a:r>
            <a:r>
              <a:rPr lang="it-IT" sz="1200" b="1" dirty="0">
                <a:latin typeface="Times New Roman" pitchFamily="18" charset="0"/>
                <a:cs typeface="Times New Roman" pitchFamily="18" charset="0"/>
              </a:rPr>
              <a:t>Florence, </a:t>
            </a:r>
            <a:r>
              <a:rPr lang="it-IT" sz="1200" b="1" dirty="0" err="1">
                <a:latin typeface="Times New Roman" pitchFamily="18" charset="0"/>
                <a:cs typeface="Times New Roman" pitchFamily="18" charset="0"/>
              </a:rPr>
              <a:t>Italy</a:t>
            </a:r>
            <a:r>
              <a:rPr lang="it-IT" sz="1200" b="1" dirty="0">
                <a:latin typeface="Times New Roman" pitchFamily="18" charset="0"/>
                <a:cs typeface="Times New Roman" pitchFamily="18" charset="0"/>
              </a:rPr>
              <a:t>.</a:t>
            </a:r>
          </a:p>
          <a:p>
            <a:r>
              <a:rPr lang="it-IT" sz="1200" dirty="0">
                <a:latin typeface="Times New Roman" pitchFamily="18" charset="0"/>
                <a:cs typeface="Times New Roman" pitchFamily="18" charset="0"/>
              </a:rPr>
              <a:t>PI: Andrea </a:t>
            </a:r>
            <a:r>
              <a:rPr lang="it-IT" sz="1200" dirty="0" err="1">
                <a:latin typeface="Times New Roman" pitchFamily="18" charset="0"/>
                <a:cs typeface="Times New Roman" pitchFamily="18" charset="0"/>
              </a:rPr>
              <a:t>Coratti</a:t>
            </a:r>
            <a:endParaRPr lang="it-IT" sz="1200" dirty="0">
              <a:latin typeface="Times New Roman" pitchFamily="18" charset="0"/>
              <a:cs typeface="Times New Roman" pitchFamily="18" charset="0"/>
            </a:endParaRPr>
          </a:p>
          <a:p>
            <a:r>
              <a:rPr lang="it-IT" sz="1200" dirty="0">
                <a:latin typeface="Times New Roman" pitchFamily="18" charset="0"/>
                <a:cs typeface="Times New Roman" pitchFamily="18" charset="0"/>
              </a:rPr>
              <a:t>Co-</a:t>
            </a:r>
            <a:r>
              <a:rPr lang="it-IT" sz="1200" dirty="0" err="1">
                <a:latin typeface="Times New Roman" pitchFamily="18" charset="0"/>
                <a:cs typeface="Times New Roman" pitchFamily="18" charset="0"/>
              </a:rPr>
              <a:t>Investigators</a:t>
            </a:r>
            <a:r>
              <a:rPr lang="it-IT" sz="1200" dirty="0">
                <a:latin typeface="Times New Roman" pitchFamily="18" charset="0"/>
                <a:cs typeface="Times New Roman" pitchFamily="18" charset="0"/>
              </a:rPr>
              <a:t>: Mario </a:t>
            </a:r>
            <a:r>
              <a:rPr lang="it-IT" sz="1200" dirty="0" err="1">
                <a:latin typeface="Times New Roman" pitchFamily="18" charset="0"/>
                <a:cs typeface="Times New Roman" pitchFamily="18" charset="0"/>
              </a:rPr>
              <a:t>Annecchiarico</a:t>
            </a:r>
            <a:endParaRPr lang="it-IT" sz="1200" dirty="0">
              <a:latin typeface="Times New Roman" pitchFamily="18" charset="0"/>
              <a:cs typeface="Times New Roman" pitchFamily="18" charset="0"/>
            </a:endParaRPr>
          </a:p>
          <a:p>
            <a:r>
              <a:rPr lang="it-IT" sz="1200" b="1" dirty="0" err="1">
                <a:latin typeface="Times New Roman" pitchFamily="18" charset="0"/>
                <a:cs typeface="Times New Roman" pitchFamily="18" charset="0"/>
              </a:rPr>
              <a:t>Unité</a:t>
            </a:r>
            <a:r>
              <a:rPr lang="it-IT" sz="1200" b="1" dirty="0">
                <a:latin typeface="Times New Roman" pitchFamily="18" charset="0"/>
                <a:cs typeface="Times New Roman" pitchFamily="18" charset="0"/>
              </a:rPr>
              <a:t> </a:t>
            </a:r>
            <a:r>
              <a:rPr lang="it-IT" sz="1200" b="1" dirty="0" err="1">
                <a:latin typeface="Times New Roman" pitchFamily="18" charset="0"/>
                <a:cs typeface="Times New Roman" pitchFamily="18" charset="0"/>
              </a:rPr>
              <a:t>des</a:t>
            </a:r>
            <a:r>
              <a:rPr lang="it-IT" sz="1200" b="1" dirty="0">
                <a:latin typeface="Times New Roman" pitchFamily="18" charset="0"/>
                <a:cs typeface="Times New Roman" pitchFamily="18" charset="0"/>
              </a:rPr>
              <a:t> </a:t>
            </a:r>
            <a:r>
              <a:rPr lang="it-IT" sz="1200" b="1" dirty="0" err="1">
                <a:latin typeface="Times New Roman" pitchFamily="18" charset="0"/>
                <a:cs typeface="Times New Roman" pitchFamily="18" charset="0"/>
              </a:rPr>
              <a:t>Maladies</a:t>
            </a:r>
            <a:r>
              <a:rPr lang="it-IT" sz="1200" b="1" dirty="0">
                <a:latin typeface="Times New Roman" pitchFamily="18" charset="0"/>
                <a:cs typeface="Times New Roman" pitchFamily="18" charset="0"/>
              </a:rPr>
              <a:t> de l’</a:t>
            </a:r>
            <a:r>
              <a:rPr lang="it-IT" sz="1200" b="1" dirty="0" err="1">
                <a:latin typeface="Times New Roman" pitchFamily="18" charset="0"/>
                <a:cs typeface="Times New Roman" pitchFamily="18" charset="0"/>
              </a:rPr>
              <a:t>Appareil</a:t>
            </a:r>
            <a:r>
              <a:rPr lang="it-IT" sz="1200" b="1" dirty="0">
                <a:latin typeface="Times New Roman" pitchFamily="18" charset="0"/>
                <a:cs typeface="Times New Roman" pitchFamily="18" charset="0"/>
              </a:rPr>
              <a:t> </a:t>
            </a:r>
            <a:r>
              <a:rPr lang="it-IT" sz="1200" b="1" dirty="0" err="1">
                <a:latin typeface="Times New Roman" pitchFamily="18" charset="0"/>
                <a:cs typeface="Times New Roman" pitchFamily="18" charset="0"/>
              </a:rPr>
              <a:t>Digestif</a:t>
            </a:r>
            <a:r>
              <a:rPr lang="it-IT" sz="1200" b="1" dirty="0">
                <a:latin typeface="Times New Roman" pitchFamily="18" charset="0"/>
                <a:cs typeface="Times New Roman" pitchFamily="18" charset="0"/>
              </a:rPr>
              <a:t> et Endocrine (UMADE), Centre </a:t>
            </a:r>
            <a:r>
              <a:rPr lang="it-IT" sz="1200" b="1" dirty="0" err="1">
                <a:latin typeface="Times New Roman" pitchFamily="18" charset="0"/>
                <a:cs typeface="Times New Roman" pitchFamily="18" charset="0"/>
              </a:rPr>
              <a:t>Hospitalier</a:t>
            </a:r>
            <a:r>
              <a:rPr lang="it-IT" sz="1200" b="1" dirty="0">
                <a:latin typeface="Times New Roman" pitchFamily="18" charset="0"/>
                <a:cs typeface="Times New Roman" pitchFamily="18" charset="0"/>
              </a:rPr>
              <a:t> de </a:t>
            </a:r>
            <a:r>
              <a:rPr lang="it-IT" sz="1200" b="1" dirty="0" err="1">
                <a:latin typeface="Times New Roman" pitchFamily="18" charset="0"/>
                <a:cs typeface="Times New Roman" pitchFamily="18" charset="0"/>
              </a:rPr>
              <a:t>Luxembourg</a:t>
            </a:r>
            <a:r>
              <a:rPr lang="it-IT" sz="1200" b="1" dirty="0">
                <a:latin typeface="Times New Roman" pitchFamily="18" charset="0"/>
                <a:cs typeface="Times New Roman" pitchFamily="18" charset="0"/>
              </a:rPr>
              <a:t>. </a:t>
            </a:r>
            <a:r>
              <a:rPr lang="it-IT" sz="1200" b="1" dirty="0" err="1">
                <a:latin typeface="Times New Roman" pitchFamily="18" charset="0"/>
                <a:cs typeface="Times New Roman" pitchFamily="18" charset="0"/>
              </a:rPr>
              <a:t>Luxembourg</a:t>
            </a:r>
            <a:r>
              <a:rPr lang="it-IT" sz="1200" b="1" dirty="0">
                <a:latin typeface="Times New Roman" pitchFamily="18" charset="0"/>
                <a:cs typeface="Times New Roman" pitchFamily="18" charset="0"/>
              </a:rPr>
              <a:t>.</a:t>
            </a:r>
          </a:p>
          <a:p>
            <a:r>
              <a:rPr lang="it-IT" sz="1200" dirty="0">
                <a:latin typeface="Times New Roman" pitchFamily="18" charset="0"/>
                <a:cs typeface="Times New Roman" pitchFamily="18" charset="0"/>
              </a:rPr>
              <a:t>PI: Juan-Santiago </a:t>
            </a:r>
            <a:r>
              <a:rPr lang="it-IT" sz="1200" dirty="0" err="1">
                <a:latin typeface="Times New Roman" pitchFamily="18" charset="0"/>
                <a:cs typeface="Times New Roman" pitchFamily="18" charset="0"/>
              </a:rPr>
              <a:t>Azagra</a:t>
            </a:r>
            <a:endParaRPr lang="it-IT" sz="1200" dirty="0">
              <a:latin typeface="Times New Roman" pitchFamily="18" charset="0"/>
              <a:cs typeface="Times New Roman" pitchFamily="18" charset="0"/>
            </a:endParaRPr>
          </a:p>
          <a:p>
            <a:r>
              <a:rPr lang="it-IT" sz="1200" dirty="0">
                <a:latin typeface="Times New Roman" pitchFamily="18" charset="0"/>
                <a:cs typeface="Times New Roman" pitchFamily="18" charset="0"/>
              </a:rPr>
              <a:t>Co-</a:t>
            </a:r>
            <a:r>
              <a:rPr lang="it-IT" sz="1200" dirty="0" err="1">
                <a:latin typeface="Times New Roman" pitchFamily="18" charset="0"/>
                <a:cs typeface="Times New Roman" pitchFamily="18" charset="0"/>
              </a:rPr>
              <a:t>Investigators</a:t>
            </a:r>
            <a:r>
              <a:rPr lang="it-IT" sz="1200" dirty="0">
                <a:latin typeface="Times New Roman" pitchFamily="18" charset="0"/>
                <a:cs typeface="Times New Roman" pitchFamily="18" charset="0"/>
              </a:rPr>
              <a:t>: Martine </a:t>
            </a:r>
            <a:r>
              <a:rPr lang="it-IT" sz="1200" dirty="0" err="1">
                <a:latin typeface="Times New Roman" pitchFamily="18" charset="0"/>
                <a:cs typeface="Times New Roman" pitchFamily="18" charset="0"/>
              </a:rPr>
              <a:t>Goergen</a:t>
            </a:r>
            <a:endParaRPr lang="it-IT" sz="1200" dirty="0">
              <a:latin typeface="Times New Roman" pitchFamily="18" charset="0"/>
              <a:cs typeface="Times New Roman" pitchFamily="18" charset="0"/>
            </a:endParaRPr>
          </a:p>
          <a:p>
            <a:r>
              <a:rPr lang="it-IT" sz="1200" b="1" dirty="0">
                <a:latin typeface="Times New Roman" pitchFamily="18" charset="0"/>
                <a:cs typeface="Times New Roman" pitchFamily="18" charset="0"/>
              </a:rPr>
              <a:t>Service de chirurgie digestive et </a:t>
            </a:r>
            <a:r>
              <a:rPr lang="it-IT" sz="1200" b="1" dirty="0" err="1">
                <a:latin typeface="Times New Roman" pitchFamily="18" charset="0"/>
                <a:cs typeface="Times New Roman" pitchFamily="18" charset="0"/>
              </a:rPr>
              <a:t>cancérologique</a:t>
            </a:r>
            <a:r>
              <a:rPr lang="it-IT" sz="1200" b="1" dirty="0">
                <a:latin typeface="Times New Roman" pitchFamily="18" charset="0"/>
                <a:cs typeface="Times New Roman" pitchFamily="18" charset="0"/>
              </a:rPr>
              <a:t> CHU </a:t>
            </a:r>
            <a:r>
              <a:rPr lang="it-IT" sz="1200" b="1" dirty="0" err="1">
                <a:latin typeface="Times New Roman" pitchFamily="18" charset="0"/>
                <a:cs typeface="Times New Roman" pitchFamily="18" charset="0"/>
              </a:rPr>
              <a:t>Bocage</a:t>
            </a:r>
            <a:r>
              <a:rPr lang="it-IT" sz="1200" b="1" dirty="0">
                <a:latin typeface="Times New Roman" pitchFamily="18" charset="0"/>
                <a:cs typeface="Times New Roman" pitchFamily="18" charset="0"/>
              </a:rPr>
              <a:t>. </a:t>
            </a:r>
            <a:r>
              <a:rPr lang="it-IT" sz="1200" b="1" dirty="0" err="1">
                <a:latin typeface="Times New Roman" pitchFamily="18" charset="0"/>
                <a:cs typeface="Times New Roman" pitchFamily="18" charset="0"/>
              </a:rPr>
              <a:t>Dijon</a:t>
            </a:r>
            <a:r>
              <a:rPr lang="it-IT" sz="1200" b="1" dirty="0">
                <a:latin typeface="Times New Roman" pitchFamily="18" charset="0"/>
                <a:cs typeface="Times New Roman" pitchFamily="18" charset="0"/>
              </a:rPr>
              <a:t>, France.</a:t>
            </a:r>
          </a:p>
          <a:p>
            <a:r>
              <a:rPr lang="it-IT" sz="1200" dirty="0">
                <a:latin typeface="Times New Roman" pitchFamily="18" charset="0"/>
                <a:cs typeface="Times New Roman" pitchFamily="18" charset="0"/>
              </a:rPr>
              <a:t>PI: Olivier </a:t>
            </a:r>
            <a:r>
              <a:rPr lang="it-IT" sz="1200" dirty="0" err="1">
                <a:latin typeface="Times New Roman" pitchFamily="18" charset="0"/>
                <a:cs typeface="Times New Roman" pitchFamily="18" charset="0"/>
              </a:rPr>
              <a:t>Facy</a:t>
            </a:r>
            <a:endParaRPr lang="it-IT" sz="1200" dirty="0">
              <a:latin typeface="Times New Roman" pitchFamily="18" charset="0"/>
              <a:cs typeface="Times New Roman" pitchFamily="18" charset="0"/>
            </a:endParaRPr>
          </a:p>
          <a:p>
            <a:r>
              <a:rPr lang="it-IT" sz="1200" dirty="0">
                <a:latin typeface="Times New Roman" pitchFamily="18" charset="0"/>
                <a:cs typeface="Times New Roman" pitchFamily="18" charset="0"/>
              </a:rPr>
              <a:t>Co-</a:t>
            </a:r>
            <a:r>
              <a:rPr lang="it-IT" sz="1200" dirty="0" err="1">
                <a:latin typeface="Times New Roman" pitchFamily="18" charset="0"/>
                <a:cs typeface="Times New Roman" pitchFamily="18" charset="0"/>
              </a:rPr>
              <a:t>Investigators</a:t>
            </a:r>
            <a:r>
              <a:rPr lang="it-IT" sz="1200" dirty="0">
                <a:latin typeface="Times New Roman" pitchFamily="18" charset="0"/>
                <a:cs typeface="Times New Roman" pitchFamily="18" charset="0"/>
              </a:rPr>
              <a:t>: Jean-</a:t>
            </a:r>
            <a:r>
              <a:rPr lang="it-IT" sz="1200" dirty="0" err="1">
                <a:latin typeface="Times New Roman" pitchFamily="18" charset="0"/>
                <a:cs typeface="Times New Roman" pitchFamily="18" charset="0"/>
              </a:rPr>
              <a:t>Baptiste</a:t>
            </a:r>
            <a:r>
              <a:rPr lang="it-IT" sz="1200" dirty="0">
                <a:latin typeface="Times New Roman" pitchFamily="18" charset="0"/>
                <a:cs typeface="Times New Roman" pitchFamily="18" charset="0"/>
              </a:rPr>
              <a:t> </a:t>
            </a:r>
            <a:r>
              <a:rPr lang="it-IT" sz="1200" dirty="0" err="1">
                <a:latin typeface="Times New Roman" pitchFamily="18" charset="0"/>
                <a:cs typeface="Times New Roman" pitchFamily="18" charset="0"/>
              </a:rPr>
              <a:t>Lequeu</a:t>
            </a:r>
            <a:endParaRPr lang="it-IT" sz="1200" dirty="0">
              <a:latin typeface="Times New Roman" pitchFamily="18" charset="0"/>
              <a:cs typeface="Times New Roman" pitchFamily="18" charset="0"/>
            </a:endParaRPr>
          </a:p>
          <a:p>
            <a:r>
              <a:rPr lang="en-US" sz="1200" b="1" dirty="0">
                <a:latin typeface="Times New Roman" pitchFamily="18" charset="0"/>
                <a:cs typeface="Times New Roman" pitchFamily="18" charset="0"/>
              </a:rPr>
              <a:t>Department of General Surgery, Division of General, </a:t>
            </a:r>
            <a:r>
              <a:rPr lang="en-US" sz="1200" b="1" dirty="0" err="1">
                <a:latin typeface="Times New Roman" pitchFamily="18" charset="0"/>
                <a:cs typeface="Times New Roman" pitchFamily="18" charset="0"/>
              </a:rPr>
              <a:t>Gastroenterologic</a:t>
            </a:r>
            <a:r>
              <a:rPr lang="en-US" sz="1200" b="1" dirty="0">
                <a:latin typeface="Times New Roman" pitchFamily="18" charset="0"/>
                <a:cs typeface="Times New Roman" pitchFamily="18" charset="0"/>
              </a:rPr>
              <a:t> and Minimally Invasive Surgery, </a:t>
            </a:r>
            <a:r>
              <a:rPr lang="en-US" sz="1200" b="1" dirty="0" err="1">
                <a:latin typeface="Times New Roman" pitchFamily="18" charset="0"/>
                <a:cs typeface="Times New Roman" pitchFamily="18" charset="0"/>
              </a:rPr>
              <a:t>G.B.Morgagni</a:t>
            </a:r>
            <a:r>
              <a:rPr lang="en-US" sz="1200" b="1" dirty="0">
                <a:latin typeface="Times New Roman" pitchFamily="18" charset="0"/>
                <a:cs typeface="Times New Roman" pitchFamily="18" charset="0"/>
              </a:rPr>
              <a:t> Hospital. </a:t>
            </a:r>
            <a:r>
              <a:rPr lang="it-IT" sz="1200" b="1" dirty="0">
                <a:latin typeface="Times New Roman" pitchFamily="18" charset="0"/>
                <a:cs typeface="Times New Roman" pitchFamily="18" charset="0"/>
              </a:rPr>
              <a:t>Forlì. </a:t>
            </a:r>
            <a:r>
              <a:rPr lang="it-IT" sz="1200" b="1" dirty="0" err="1">
                <a:latin typeface="Times New Roman" pitchFamily="18" charset="0"/>
                <a:cs typeface="Times New Roman" pitchFamily="18" charset="0"/>
              </a:rPr>
              <a:t>Italy</a:t>
            </a:r>
            <a:r>
              <a:rPr lang="it-IT" sz="1200" b="1" dirty="0">
                <a:latin typeface="Times New Roman" pitchFamily="18" charset="0"/>
                <a:cs typeface="Times New Roman" pitchFamily="18" charset="0"/>
              </a:rPr>
              <a:t>.</a:t>
            </a:r>
          </a:p>
          <a:p>
            <a:r>
              <a:rPr lang="it-IT" sz="1200" dirty="0">
                <a:latin typeface="Times New Roman" pitchFamily="18" charset="0"/>
                <a:cs typeface="Times New Roman" pitchFamily="18" charset="0"/>
              </a:rPr>
              <a:t>PI: Francesca </a:t>
            </a:r>
            <a:r>
              <a:rPr lang="it-IT" sz="1200" dirty="0" err="1">
                <a:latin typeface="Times New Roman" pitchFamily="18" charset="0"/>
                <a:cs typeface="Times New Roman" pitchFamily="18" charset="0"/>
              </a:rPr>
              <a:t>Bazzocchi</a:t>
            </a:r>
            <a:endParaRPr lang="it-IT" sz="1200" dirty="0">
              <a:latin typeface="Times New Roman" pitchFamily="18" charset="0"/>
              <a:cs typeface="Times New Roman" pitchFamily="18" charset="0"/>
            </a:endParaRPr>
          </a:p>
          <a:p>
            <a:r>
              <a:rPr lang="it-IT" sz="1200" dirty="0">
                <a:latin typeface="Times New Roman" pitchFamily="18" charset="0"/>
                <a:cs typeface="Times New Roman" pitchFamily="18" charset="0"/>
              </a:rPr>
              <a:t>Co-Investigator: Andrea </a:t>
            </a:r>
            <a:r>
              <a:rPr lang="it-IT" sz="1200" dirty="0" err="1">
                <a:latin typeface="Times New Roman" pitchFamily="18" charset="0"/>
                <a:cs typeface="Times New Roman" pitchFamily="18" charset="0"/>
              </a:rPr>
              <a:t>Avanzolini</a:t>
            </a:r>
            <a:endParaRPr lang="it-IT" sz="1200" dirty="0">
              <a:latin typeface="Times New Roman" pitchFamily="18" charset="0"/>
              <a:cs typeface="Times New Roman" pitchFamily="18" charset="0"/>
            </a:endParaRPr>
          </a:p>
          <a:p>
            <a:r>
              <a:rPr lang="en-US" sz="1200" b="1" dirty="0">
                <a:latin typeface="Times New Roman" pitchFamily="18" charset="0"/>
                <a:cs typeface="Times New Roman" pitchFamily="18" charset="0"/>
              </a:rPr>
              <a:t>Digestive and </a:t>
            </a:r>
            <a:r>
              <a:rPr lang="en-US" sz="1200" b="1" dirty="0" err="1">
                <a:latin typeface="Times New Roman" pitchFamily="18" charset="0"/>
                <a:cs typeface="Times New Roman" pitchFamily="18" charset="0"/>
              </a:rPr>
              <a:t>Hepatobiliary</a:t>
            </a:r>
            <a:r>
              <a:rPr lang="en-US" sz="1200" b="1" dirty="0">
                <a:latin typeface="Times New Roman" pitchFamily="18" charset="0"/>
                <a:cs typeface="Times New Roman" pitchFamily="18" charset="0"/>
              </a:rPr>
              <a:t> Surgery Department. University of Auvergne, University Hospital Estaing. Clermont-Ferrand, France.</a:t>
            </a:r>
            <a:endParaRPr lang="it-IT"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PI: Johan </a:t>
            </a:r>
            <a:r>
              <a:rPr lang="en-US" sz="1200" dirty="0" err="1">
                <a:latin typeface="Times New Roman" pitchFamily="18" charset="0"/>
                <a:cs typeface="Times New Roman" pitchFamily="18" charset="0"/>
              </a:rPr>
              <a:t>Gagniere</a:t>
            </a:r>
            <a:endParaRPr lang="it-IT"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Co-investigators: Denis </a:t>
            </a:r>
            <a:r>
              <a:rPr lang="en-US" sz="1200" dirty="0" err="1">
                <a:latin typeface="Times New Roman" pitchFamily="18" charset="0"/>
                <a:cs typeface="Times New Roman" pitchFamily="18" charset="0"/>
              </a:rPr>
              <a:t>Pezet</a:t>
            </a:r>
            <a:r>
              <a:rPr lang="en-US" sz="1200" dirty="0">
                <a:latin typeface="Times New Roman" pitchFamily="18" charset="0"/>
                <a:cs typeface="Times New Roman" pitchFamily="18" charset="0"/>
              </a:rPr>
              <a:t>, Olivier </a:t>
            </a:r>
            <a:r>
              <a:rPr lang="en-US" sz="1200" dirty="0" err="1">
                <a:latin typeface="Times New Roman" pitchFamily="18" charset="0"/>
                <a:cs typeface="Times New Roman" pitchFamily="18" charset="0"/>
              </a:rPr>
              <a:t>Antomarchi</a:t>
            </a:r>
            <a:endParaRPr lang="it-IT" sz="1200" dirty="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Unit </a:t>
            </a:r>
            <a:r>
              <a:rPr lang="en-US" sz="1200" b="1" dirty="0">
                <a:latin typeface="Times New Roman" pitchFamily="18" charset="0"/>
                <a:cs typeface="Times New Roman" pitchFamily="18" charset="0"/>
              </a:rPr>
              <a:t>of minimally invasive and endocrine surgery, Center of oncologic minimally invasive surgery (COMIS),  </a:t>
            </a:r>
            <a:r>
              <a:rPr lang="en-US" sz="1200" b="1" dirty="0" err="1">
                <a:latin typeface="Times New Roman" pitchFamily="18" charset="0"/>
                <a:cs typeface="Times New Roman" pitchFamily="18" charset="0"/>
              </a:rPr>
              <a:t>Careggi</a:t>
            </a:r>
            <a:r>
              <a:rPr lang="en-US" sz="1200" b="1" dirty="0">
                <a:latin typeface="Times New Roman" pitchFamily="18" charset="0"/>
                <a:cs typeface="Times New Roman" pitchFamily="18" charset="0"/>
              </a:rPr>
              <a:t> University hospital. Florence, Italy.</a:t>
            </a:r>
            <a:endParaRPr lang="it-IT" sz="1200" dirty="0">
              <a:latin typeface="Times New Roman" pitchFamily="18" charset="0"/>
              <a:cs typeface="Times New Roman" pitchFamily="18" charset="0"/>
            </a:endParaRPr>
          </a:p>
          <a:p>
            <a:pPr fontAlgn="base"/>
            <a:r>
              <a:rPr lang="it-IT" sz="1200" dirty="0">
                <a:latin typeface="Times New Roman" pitchFamily="18" charset="0"/>
                <a:cs typeface="Times New Roman" pitchFamily="18" charset="0"/>
              </a:rPr>
              <a:t>PI: Fabio </a:t>
            </a:r>
            <a:r>
              <a:rPr lang="it-IT" sz="1200" dirty="0" err="1">
                <a:latin typeface="Times New Roman" pitchFamily="18" charset="0"/>
                <a:cs typeface="Times New Roman" pitchFamily="18" charset="0"/>
              </a:rPr>
              <a:t>Cianchi</a:t>
            </a:r>
            <a:endParaRPr lang="it-IT"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Co-Investigators: </a:t>
            </a:r>
            <a:r>
              <a:rPr lang="en-US" sz="1200" dirty="0" err="1" smtClean="0">
                <a:latin typeface="Times New Roman" pitchFamily="18" charset="0"/>
                <a:cs typeface="Times New Roman" pitchFamily="18" charset="0"/>
              </a:rPr>
              <a:t>Benedetta</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Badii</a:t>
            </a:r>
            <a:endParaRPr lang="it-IT" sz="1200" dirty="0">
              <a:latin typeface="Times New Roman" pitchFamily="18" charset="0"/>
              <a:cs typeface="Times New Roman" pitchFamily="18" charset="0"/>
            </a:endParaRPr>
          </a:p>
          <a:p>
            <a:r>
              <a:rPr lang="en-US" sz="1200" b="1" dirty="0">
                <a:latin typeface="Times New Roman" pitchFamily="18" charset="0"/>
                <a:cs typeface="Times New Roman" pitchFamily="18" charset="0"/>
              </a:rPr>
              <a:t>Esophageal Surgery Unit, Tuscany Regional Referral Center for the Diagnosis and Treatment of Esophageal Disease, Medical University of Pisa. Pisa, </a:t>
            </a:r>
            <a:r>
              <a:rPr lang="en-US" sz="1200" b="1" dirty="0" smtClean="0">
                <a:latin typeface="Times New Roman" pitchFamily="18" charset="0"/>
                <a:cs typeface="Times New Roman" pitchFamily="18" charset="0"/>
              </a:rPr>
              <a:t> Italy</a:t>
            </a:r>
            <a:r>
              <a:rPr lang="en-US" sz="1200" b="1" dirty="0">
                <a:latin typeface="Times New Roman" pitchFamily="18" charset="0"/>
                <a:cs typeface="Times New Roman" pitchFamily="18" charset="0"/>
              </a:rPr>
              <a:t>.</a:t>
            </a:r>
            <a:endParaRPr lang="it-IT"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PI:</a:t>
            </a: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Simone </a:t>
            </a:r>
            <a:r>
              <a:rPr lang="en-US" sz="1200" dirty="0" err="1" smtClean="0">
                <a:latin typeface="Times New Roman" pitchFamily="18" charset="0"/>
                <a:cs typeface="Times New Roman" pitchFamily="18" charset="0"/>
              </a:rPr>
              <a:t>D’Imporzano</a:t>
            </a:r>
            <a:endParaRPr lang="it-IT" sz="1200" dirty="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Department </a:t>
            </a:r>
            <a:r>
              <a:rPr lang="en-US" sz="1200" b="1" dirty="0">
                <a:latin typeface="Times New Roman" pitchFamily="18" charset="0"/>
                <a:cs typeface="Times New Roman" pitchFamily="18" charset="0"/>
              </a:rPr>
              <a:t>of General Surgery, A.S.O. Santa Croce e </a:t>
            </a:r>
            <a:r>
              <a:rPr lang="en-US" sz="1200" b="1" dirty="0" smtClean="0">
                <a:latin typeface="Times New Roman" pitchFamily="18" charset="0"/>
                <a:cs typeface="Times New Roman" pitchFamily="18" charset="0"/>
              </a:rPr>
              <a:t>Carle. Cuneo,  Italy.</a:t>
            </a:r>
          </a:p>
          <a:p>
            <a:r>
              <a:rPr lang="en-US" sz="1200" dirty="0">
                <a:latin typeface="Times New Roman" pitchFamily="18" charset="0"/>
                <a:cs typeface="Times New Roman" pitchFamily="18" charset="0"/>
              </a:rPr>
              <a:t>PI: </a:t>
            </a:r>
            <a:r>
              <a:rPr lang="en-US" sz="1200" dirty="0" err="1">
                <a:latin typeface="Times New Roman" pitchFamily="18" charset="0"/>
                <a:cs typeface="Times New Roman" pitchFamily="18" charset="0"/>
              </a:rPr>
              <a:t>Felice</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Borghi</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Co-investigators: Alessandra </a:t>
            </a:r>
            <a:r>
              <a:rPr lang="en-US" sz="1200" dirty="0" err="1" smtClean="0">
                <a:latin typeface="Times New Roman" pitchFamily="18" charset="0"/>
                <a:cs typeface="Times New Roman" pitchFamily="18" charset="0"/>
              </a:rPr>
              <a:t>Marano</a:t>
            </a:r>
            <a:endParaRPr lang="en-US"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1592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pic>
        <p:nvPicPr>
          <p:cNvPr id="2052" name="Picture 4" descr="Nord America"/>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552" y="476672"/>
            <a:ext cx="2088232" cy="20882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Rettangolo 6"/>
          <p:cNvSpPr/>
          <p:nvPr/>
        </p:nvSpPr>
        <p:spPr>
          <a:xfrm>
            <a:off x="1259632" y="-27384"/>
            <a:ext cx="7956376" cy="2677656"/>
          </a:xfrm>
          <a:prstGeom prst="rect">
            <a:avLst/>
          </a:prstGeom>
        </p:spPr>
        <p:txBody>
          <a:bodyPr wrap="square">
            <a:spAutoFit/>
          </a:bodyPr>
          <a:lstStyle/>
          <a:p>
            <a:pPr fontAlgn="base"/>
            <a:endParaRPr lang="en-US" sz="1200" b="1" dirty="0" smtClean="0">
              <a:latin typeface="Times New Roman" pitchFamily="18" charset="0"/>
              <a:cs typeface="Times New Roman" pitchFamily="18" charset="0"/>
            </a:endParaRPr>
          </a:p>
          <a:p>
            <a:pPr fontAlgn="base"/>
            <a:endParaRPr lang="en-US" sz="1200" b="1" dirty="0">
              <a:latin typeface="Times New Roman" pitchFamily="18" charset="0"/>
              <a:cs typeface="Times New Roman" pitchFamily="18" charset="0"/>
            </a:endParaRPr>
          </a:p>
          <a:p>
            <a:pPr fontAlgn="base"/>
            <a:endParaRPr lang="en-US" sz="1200" b="1" dirty="0">
              <a:latin typeface="Times New Roman" pitchFamily="18" charset="0"/>
              <a:cs typeface="Times New Roman" pitchFamily="18" charset="0"/>
            </a:endParaRPr>
          </a:p>
          <a:p>
            <a:pPr fontAlgn="base"/>
            <a:r>
              <a:rPr lang="en-US" sz="1200" b="1" dirty="0" smtClean="0">
                <a:latin typeface="Times New Roman" pitchFamily="18" charset="0"/>
                <a:cs typeface="Times New Roman" pitchFamily="18" charset="0"/>
              </a:rPr>
              <a:t>Division </a:t>
            </a:r>
            <a:r>
              <a:rPr lang="en-US" sz="1200" b="1" dirty="0">
                <a:latin typeface="Times New Roman" pitchFamily="18" charset="0"/>
                <a:cs typeface="Times New Roman" pitchFamily="18" charset="0"/>
              </a:rPr>
              <a:t>of General Surgery, Sunnybrook Health Sciences Centre. </a:t>
            </a:r>
            <a:r>
              <a:rPr lang="it-IT" sz="1200" b="1" dirty="0">
                <a:latin typeface="Times New Roman" pitchFamily="18" charset="0"/>
                <a:cs typeface="Times New Roman" pitchFamily="18" charset="0"/>
              </a:rPr>
              <a:t>Toronto, Canada.</a:t>
            </a:r>
            <a:endParaRPr lang="it-IT" sz="1200" dirty="0">
              <a:latin typeface="Times New Roman" pitchFamily="18" charset="0"/>
              <a:cs typeface="Times New Roman" pitchFamily="18" charset="0"/>
            </a:endParaRPr>
          </a:p>
          <a:p>
            <a:pPr fontAlgn="base"/>
            <a:r>
              <a:rPr lang="it-IT" sz="1200" dirty="0">
                <a:latin typeface="Times New Roman" pitchFamily="18" charset="0"/>
                <a:cs typeface="Times New Roman" pitchFamily="18" charset="0"/>
              </a:rPr>
              <a:t>PI: Natalie G. </a:t>
            </a:r>
            <a:r>
              <a:rPr lang="it-IT" sz="1200" dirty="0" err="1">
                <a:latin typeface="Times New Roman" pitchFamily="18" charset="0"/>
                <a:cs typeface="Times New Roman" pitchFamily="18" charset="0"/>
              </a:rPr>
              <a:t>Coburn</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Department of Surgery, Division of Gastrointestinal Surgery, University of California, Irvine Medical Center. Orange CA, USA.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a:t>
            </a:r>
            <a:r>
              <a:rPr lang="en-US" sz="1200" dirty="0" err="1">
                <a:latin typeface="Times New Roman" pitchFamily="18" charset="0"/>
                <a:cs typeface="Times New Roman" pitchFamily="18" charset="0"/>
              </a:rPr>
              <a:t>Ninh</a:t>
            </a:r>
            <a:r>
              <a:rPr lang="en-US" sz="1200" dirty="0">
                <a:latin typeface="Times New Roman" pitchFamily="18" charset="0"/>
                <a:cs typeface="Times New Roman" pitchFamily="18" charset="0"/>
              </a:rPr>
              <a:t> T Nguyen</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Division of General Surgery, Division of Surgical Oncology, </a:t>
            </a:r>
            <a:r>
              <a:rPr lang="en-US" sz="1200" b="1" dirty="0" err="1">
                <a:latin typeface="Times New Roman" pitchFamily="18" charset="0"/>
                <a:cs typeface="Times New Roman" pitchFamily="18" charset="0"/>
              </a:rPr>
              <a:t>Medstar</a:t>
            </a:r>
            <a:r>
              <a:rPr lang="en-US" sz="1200" b="1" dirty="0">
                <a:latin typeface="Times New Roman" pitchFamily="18" charset="0"/>
                <a:cs typeface="Times New Roman" pitchFamily="18" charset="0"/>
              </a:rPr>
              <a:t> Georgetown University Hospital. Washington DC, USA.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Patrick G. Jackson</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Co-Investigator: </a:t>
            </a:r>
            <a:r>
              <a:rPr lang="en-US" sz="1200" dirty="0" err="1">
                <a:latin typeface="Times New Roman" pitchFamily="18" charset="0"/>
                <a:cs typeface="Times New Roman" pitchFamily="18" charset="0"/>
              </a:rPr>
              <a:t>Waddah</a:t>
            </a:r>
            <a:r>
              <a:rPr lang="en-US" sz="1200" dirty="0">
                <a:latin typeface="Times New Roman" pitchFamily="18" charset="0"/>
                <a:cs typeface="Times New Roman" pitchFamily="18" charset="0"/>
              </a:rPr>
              <a:t> Al-</a:t>
            </a:r>
            <a:r>
              <a:rPr lang="en-US" sz="1200" dirty="0" err="1">
                <a:latin typeface="Times New Roman" pitchFamily="18" charset="0"/>
                <a:cs typeface="Times New Roman" pitchFamily="18" charset="0"/>
              </a:rPr>
              <a:t>Refaie</a:t>
            </a:r>
            <a:endParaRPr lang="it-IT" sz="1200" dirty="0">
              <a:latin typeface="Times New Roman" pitchFamily="18" charset="0"/>
              <a:cs typeface="Times New Roman" pitchFamily="18" charset="0"/>
            </a:endParaRPr>
          </a:p>
          <a:p>
            <a:pPr fontAlgn="base"/>
            <a:r>
              <a:rPr lang="en-US" sz="1200" b="1" dirty="0">
                <a:latin typeface="Times New Roman" pitchFamily="18" charset="0"/>
                <a:cs typeface="Times New Roman" pitchFamily="18" charset="0"/>
              </a:rPr>
              <a:t>Department of Surgery, Mount Sinai Beth Israel Medical Center. New York NY, USA.</a:t>
            </a:r>
            <a:endParaRPr lang="it-IT" sz="1200" dirty="0">
              <a:latin typeface="Times New Roman" pitchFamily="18" charset="0"/>
              <a:cs typeface="Times New Roman" pitchFamily="18" charset="0"/>
            </a:endParaRPr>
          </a:p>
          <a:p>
            <a:pPr fontAlgn="base"/>
            <a:r>
              <a:rPr lang="en-US" sz="1200" dirty="0">
                <a:latin typeface="Times New Roman" pitchFamily="18" charset="0"/>
                <a:cs typeface="Times New Roman" pitchFamily="18" charset="0"/>
              </a:rPr>
              <a:t>PI: Steven T. </a:t>
            </a:r>
            <a:r>
              <a:rPr lang="en-US" sz="1200" dirty="0" smtClean="0">
                <a:latin typeface="Times New Roman" pitchFamily="18" charset="0"/>
                <a:cs typeface="Times New Roman" pitchFamily="18" charset="0"/>
              </a:rPr>
              <a:t>Brower</a:t>
            </a:r>
            <a:endParaRPr lang="it-IT" sz="1200" dirty="0">
              <a:latin typeface="Times New Roman" pitchFamily="18" charset="0"/>
              <a:cs typeface="Times New Roman" pitchFamily="18" charset="0"/>
            </a:endParaRPr>
          </a:p>
        </p:txBody>
      </p:sp>
    </p:spTree>
    <p:extLst>
      <p:ext uri="{BB962C8B-B14F-4D97-AF65-F5344CB8AC3E}">
        <p14:creationId xmlns:p14="http://schemas.microsoft.com/office/powerpoint/2010/main" val="4131143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918" y="3122744"/>
            <a:ext cx="5390386" cy="2898544"/>
          </a:xfrm>
          <a:prstGeom prst="rect">
            <a:avLst/>
          </a:prstGeom>
          <a:noFill/>
          <a:ln w="12700">
            <a:no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
        <p:nvSpPr>
          <p:cNvPr id="4"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threePt" dir="t"/>
            </a:scene3d>
            <a:sp3d extrusionH="57150">
              <a:bevelT w="38100" h="38100"/>
            </a:sp3d>
          </a:bodyPr>
          <a:lstStyle/>
          <a:p>
            <a:pPr algn="l"/>
            <a:r>
              <a:rPr lang="en-US" sz="2800" b="1" dirty="0" smtClean="0">
                <a:solidFill>
                  <a:srgbClr val="C00000"/>
                </a:solidFill>
                <a:effectLst>
                  <a:outerShdw blurRad="127000" dist="38100" algn="l" rotWithShape="0">
                    <a:schemeClr val="bg1"/>
                  </a:outerShdw>
                </a:effectLst>
                <a:latin typeface="Times New Roman" pitchFamily="18" charset="0"/>
                <a:cs typeface="Times New Roman" pitchFamily="18" charset="0"/>
              </a:rPr>
              <a:t>RATIONALE</a:t>
            </a:r>
            <a:endParaRPr lang="it-IT" sz="2800"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5" name="Rettangolo arrotondato 4"/>
          <p:cNvSpPr/>
          <p:nvPr/>
        </p:nvSpPr>
        <p:spPr>
          <a:xfrm>
            <a:off x="2483768" y="404664"/>
            <a:ext cx="4176464" cy="792088"/>
          </a:xfrm>
          <a:prstGeom prst="round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sz="2400" b="1" dirty="0">
                <a:ln w="11430">
                  <a:noFill/>
                </a:ln>
                <a:solidFill>
                  <a:srgbClr val="C00000"/>
                </a:solidFill>
                <a:latin typeface="Times New Roman" pitchFamily="18" charset="0"/>
                <a:cs typeface="Times New Roman" pitchFamily="18" charset="0"/>
              </a:rPr>
              <a:t>Minimally Invasive Surgery</a:t>
            </a:r>
          </a:p>
          <a:p>
            <a:pPr algn="ctr">
              <a:spcBef>
                <a:spcPct val="0"/>
              </a:spcBef>
            </a:pPr>
            <a:r>
              <a:rPr lang="en-US" sz="2400" b="1" dirty="0">
                <a:ln w="11430">
                  <a:noFill/>
                </a:ln>
                <a:solidFill>
                  <a:srgbClr val="C00000"/>
                </a:solidFill>
                <a:latin typeface="Times New Roman" pitchFamily="18" charset="0"/>
                <a:cs typeface="Times New Roman" pitchFamily="18" charset="0"/>
              </a:rPr>
              <a:t>In Gastric Cancer</a:t>
            </a:r>
          </a:p>
        </p:txBody>
      </p:sp>
      <p:sp>
        <p:nvSpPr>
          <p:cNvPr id="6" name="Rettangolo 5"/>
          <p:cNvSpPr/>
          <p:nvPr/>
        </p:nvSpPr>
        <p:spPr>
          <a:xfrm>
            <a:off x="1403648" y="6084004"/>
            <a:ext cx="2520280" cy="369332"/>
          </a:xfrm>
          <a:prstGeom prst="rect">
            <a:avLst/>
          </a:prstGeom>
          <a:gradFill flip="none" rotWithShape="1">
            <a:gsLst>
              <a:gs pos="64000">
                <a:schemeClr val="bg1">
                  <a:lumMod val="85000"/>
                </a:schemeClr>
              </a:gs>
              <a:gs pos="100000">
                <a:schemeClr val="bg1">
                  <a:lumMod val="50000"/>
                </a:schemeClr>
              </a:gs>
            </a:gsLst>
            <a:path path="rect">
              <a:fillToRect l="50000" t="50000" r="50000" b="50000"/>
            </a:path>
            <a:tileRect/>
          </a:gra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Growing attention</a:t>
            </a:r>
          </a:p>
        </p:txBody>
      </p:sp>
      <p:sp>
        <p:nvSpPr>
          <p:cNvPr id="7" name="Rettangolo arrotondato 6"/>
          <p:cNvSpPr/>
          <p:nvPr/>
        </p:nvSpPr>
        <p:spPr>
          <a:xfrm>
            <a:off x="123998" y="1195325"/>
            <a:ext cx="2359770" cy="914908"/>
          </a:xfrm>
          <a:prstGeom prst="roundRect">
            <a:avLst/>
          </a:prstGeom>
          <a:solidFill>
            <a:srgbClr val="FEA394"/>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b="1" dirty="0">
                <a:solidFill>
                  <a:srgbClr val="C00000"/>
                </a:solidFill>
                <a:latin typeface="Times New Roman" pitchFamily="18" charset="0"/>
                <a:cs typeface="Times New Roman" pitchFamily="18" charset="0"/>
              </a:rPr>
              <a:t>LAPAROSCOPIC SURGERY</a:t>
            </a:r>
            <a:endParaRPr lang="it-IT" b="1" dirty="0">
              <a:solidFill>
                <a:srgbClr val="C00000"/>
              </a:solidFill>
              <a:latin typeface="Times New Roman" pitchFamily="18" charset="0"/>
              <a:cs typeface="Times New Roman" pitchFamily="18" charset="0"/>
            </a:endParaRPr>
          </a:p>
        </p:txBody>
      </p:sp>
      <p:sp>
        <p:nvSpPr>
          <p:cNvPr id="8" name="Rettangolo arrotondato 7"/>
          <p:cNvSpPr/>
          <p:nvPr/>
        </p:nvSpPr>
        <p:spPr>
          <a:xfrm>
            <a:off x="6660232" y="1195325"/>
            <a:ext cx="2376265" cy="914908"/>
          </a:xfrm>
          <a:prstGeom prst="roundRect">
            <a:avLst/>
          </a:prstGeom>
          <a:solidFill>
            <a:srgbClr val="FEA394"/>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50000"/>
              </a:lnSpc>
            </a:pPr>
            <a:r>
              <a:rPr lang="en-US" b="1" dirty="0">
                <a:solidFill>
                  <a:srgbClr val="C00000"/>
                </a:solidFill>
                <a:latin typeface="Times New Roman" pitchFamily="18" charset="0"/>
                <a:cs typeface="Times New Roman" pitchFamily="18" charset="0"/>
              </a:rPr>
              <a:t>ROBOTIC SURGERY</a:t>
            </a:r>
            <a:endParaRPr lang="it-IT" b="1" dirty="0">
              <a:solidFill>
                <a:srgbClr val="C00000"/>
              </a:solidFill>
              <a:latin typeface="Times New Roman" pitchFamily="18" charset="0"/>
              <a:cs typeface="Times New Roman" pitchFamily="18" charset="0"/>
            </a:endParaRPr>
          </a:p>
        </p:txBody>
      </p:sp>
      <p:sp>
        <p:nvSpPr>
          <p:cNvPr id="9" name="Rettangolo arrotondato 8"/>
          <p:cNvSpPr/>
          <p:nvPr/>
        </p:nvSpPr>
        <p:spPr>
          <a:xfrm>
            <a:off x="5292080" y="6084004"/>
            <a:ext cx="2520280" cy="369332"/>
          </a:xfrm>
          <a:prstGeom prst="roundRect">
            <a:avLst/>
          </a:prstGeom>
          <a:gradFill>
            <a:gsLst>
              <a:gs pos="64000">
                <a:schemeClr val="accent2">
                  <a:lumMod val="20000"/>
                  <a:lumOff val="80000"/>
                </a:schemeClr>
              </a:gs>
              <a:gs pos="100000">
                <a:schemeClr val="accent2">
                  <a:lumMod val="75000"/>
                </a:schemeClr>
              </a:gs>
            </a:gsLst>
            <a:path path="rect">
              <a:fillToRect l="50000" t="50000" r="50000" b="50000"/>
            </a:path>
          </a:gra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Low Level of evidence</a:t>
            </a:r>
            <a:endParaRPr lang="it-IT" b="1" dirty="0">
              <a:solidFill>
                <a:schemeClr val="tx1"/>
              </a:solidFill>
              <a:latin typeface="Times New Roman" pitchFamily="18" charset="0"/>
              <a:cs typeface="Times New Roman" pitchFamily="18" charset="0"/>
            </a:endParaRPr>
          </a:p>
        </p:txBody>
      </p:sp>
      <p:sp>
        <p:nvSpPr>
          <p:cNvPr id="10" name="Freccia bidirezionale orizzontale 9"/>
          <p:cNvSpPr/>
          <p:nvPr/>
        </p:nvSpPr>
        <p:spPr>
          <a:xfrm>
            <a:off x="4067944" y="6187370"/>
            <a:ext cx="1008112" cy="184666"/>
          </a:xfrm>
          <a:prstGeom prst="lef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1" name="Rettangolo arrotondato 10"/>
          <p:cNvSpPr/>
          <p:nvPr/>
        </p:nvSpPr>
        <p:spPr>
          <a:xfrm>
            <a:off x="35496" y="2234480"/>
            <a:ext cx="3168352" cy="834480"/>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Safety demonstrated for </a:t>
            </a:r>
            <a:r>
              <a:rPr lang="en-US" dirty="0" smtClean="0">
                <a:solidFill>
                  <a:schemeClr val="tx1"/>
                </a:solidFill>
                <a:latin typeface="Times New Roman" pitchFamily="18" charset="0"/>
                <a:cs typeface="Times New Roman" pitchFamily="18" charset="0"/>
              </a:rPr>
              <a:t>EGC at </a:t>
            </a:r>
            <a:r>
              <a:rPr lang="en-US" dirty="0">
                <a:solidFill>
                  <a:schemeClr val="tx1"/>
                </a:solidFill>
                <a:latin typeface="Times New Roman" pitchFamily="18" charset="0"/>
                <a:cs typeface="Times New Roman" pitchFamily="18" charset="0"/>
              </a:rPr>
              <a:t>referral centers</a:t>
            </a:r>
          </a:p>
        </p:txBody>
      </p:sp>
      <p:sp>
        <p:nvSpPr>
          <p:cNvPr id="12" name="Rettangolo arrotondato 11"/>
          <p:cNvSpPr/>
          <p:nvPr/>
        </p:nvSpPr>
        <p:spPr>
          <a:xfrm>
            <a:off x="5940152" y="2234480"/>
            <a:ext cx="3120369" cy="834480"/>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20" dirty="0">
                <a:solidFill>
                  <a:schemeClr val="tx1"/>
                </a:solidFill>
                <a:latin typeface="Times New Roman" pitchFamily="18" charset="0"/>
                <a:cs typeface="Times New Roman" pitchFamily="18" charset="0"/>
              </a:rPr>
              <a:t>Technological advantages due to new articulated tools and 3D vision</a:t>
            </a:r>
          </a:p>
        </p:txBody>
      </p:sp>
    </p:spTree>
    <p:extLst>
      <p:ext uri="{BB962C8B-B14F-4D97-AF65-F5344CB8AC3E}">
        <p14:creationId xmlns:p14="http://schemas.microsoft.com/office/powerpoint/2010/main" val="1133840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alpha val="70000"/>
              </a:schemeClr>
            </a:gs>
            <a:gs pos="30000">
              <a:srgbClr val="C00000">
                <a:alpha val="70000"/>
              </a:srgbClr>
            </a:gs>
            <a:gs pos="100000">
              <a:schemeClr val="tx1">
                <a:lumMod val="50000"/>
                <a:lumOff val="50000"/>
                <a:alpha val="70000"/>
              </a:schemeClr>
            </a:gs>
          </a:gsLst>
          <a:lin ang="13500000" scaled="1"/>
        </a:gradFill>
        <a:effectLst/>
      </p:bgPr>
    </p:bg>
    <p:spTree>
      <p:nvGrpSpPr>
        <p:cNvPr id="1" name=""/>
        <p:cNvGrpSpPr/>
        <p:nvPr/>
      </p:nvGrpSpPr>
      <p:grpSpPr>
        <a:xfrm>
          <a:off x="0" y="0"/>
          <a:ext cx="0" cy="0"/>
          <a:chOff x="0" y="0"/>
          <a:chExt cx="0" cy="0"/>
        </a:xfrm>
      </p:grpSpPr>
      <p:sp>
        <p:nvSpPr>
          <p:cNvPr id="5" name="Rettangolo arrotondato 4"/>
          <p:cNvSpPr/>
          <p:nvPr/>
        </p:nvSpPr>
        <p:spPr>
          <a:xfrm>
            <a:off x="2483768" y="476672"/>
            <a:ext cx="4176464" cy="868606"/>
          </a:xfrm>
          <a:prstGeom prst="round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sz="2400" b="1" dirty="0" smtClean="0">
                <a:ln w="11430">
                  <a:noFill/>
                </a:ln>
                <a:solidFill>
                  <a:srgbClr val="C00000"/>
                </a:solidFill>
                <a:latin typeface="Times New Roman" pitchFamily="18" charset="0"/>
                <a:cs typeface="Times New Roman" pitchFamily="18" charset="0"/>
              </a:rPr>
              <a:t>Main limits found in </a:t>
            </a:r>
          </a:p>
          <a:p>
            <a:pPr algn="ctr">
              <a:spcBef>
                <a:spcPct val="0"/>
              </a:spcBef>
            </a:pPr>
            <a:r>
              <a:rPr lang="en-US" sz="2400" b="1" dirty="0" smtClean="0">
                <a:ln w="11430">
                  <a:noFill/>
                </a:ln>
                <a:solidFill>
                  <a:srgbClr val="C00000"/>
                </a:solidFill>
                <a:latin typeface="Times New Roman" pitchFamily="18" charset="0"/>
                <a:cs typeface="Times New Roman" pitchFamily="18" charset="0"/>
              </a:rPr>
              <a:t>current clinical studies</a:t>
            </a:r>
            <a:endParaRPr lang="en-US" sz="2400" b="1" dirty="0">
              <a:ln w="11430">
                <a:noFill/>
              </a:ln>
              <a:solidFill>
                <a:srgbClr val="C00000"/>
              </a:solidFill>
              <a:latin typeface="Times New Roman" pitchFamily="18" charset="0"/>
              <a:cs typeface="Times New Roman" pitchFamily="18" charset="0"/>
            </a:endParaRPr>
          </a:p>
        </p:txBody>
      </p:sp>
      <p:sp>
        <p:nvSpPr>
          <p:cNvPr id="13" name="Rettangolo 12"/>
          <p:cNvSpPr/>
          <p:nvPr/>
        </p:nvSpPr>
        <p:spPr>
          <a:xfrm>
            <a:off x="683568" y="1700808"/>
            <a:ext cx="7848872" cy="4896544"/>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marL="285750" indent="-285750" algn="just">
              <a:lnSpc>
                <a:spcPct val="150000"/>
              </a:lnSpc>
              <a:buFont typeface="Wingdings" pitchFamily="2" charset="2"/>
              <a:buChar char="Ø"/>
            </a:pPr>
            <a:r>
              <a:rPr lang="en-US" dirty="0">
                <a:solidFill>
                  <a:schemeClr val="tx1"/>
                </a:solidFill>
                <a:latin typeface="Times New Roman" pitchFamily="18" charset="0"/>
                <a:cs typeface="Times New Roman" pitchFamily="18" charset="0"/>
              </a:rPr>
              <a:t>Small samples of patients, few </a:t>
            </a:r>
            <a:r>
              <a:rPr lang="it-IT" dirty="0">
                <a:solidFill>
                  <a:schemeClr val="tx1"/>
                </a:solidFill>
                <a:latin typeface="Times New Roman" pitchFamily="18" charset="0"/>
                <a:cs typeface="Times New Roman" pitchFamily="18" charset="0"/>
              </a:rPr>
              <a:t>high-</a:t>
            </a:r>
            <a:r>
              <a:rPr lang="it-IT" dirty="0" err="1">
                <a:solidFill>
                  <a:schemeClr val="tx1"/>
                </a:solidFill>
                <a:latin typeface="Times New Roman" pitchFamily="18" charset="0"/>
                <a:cs typeface="Times New Roman" pitchFamily="18" charset="0"/>
              </a:rPr>
              <a:t>quality</a:t>
            </a:r>
            <a:r>
              <a:rPr lang="it-IT" dirty="0">
                <a:solidFill>
                  <a:schemeClr val="tx1"/>
                </a:solidFill>
                <a:latin typeface="Times New Roman" pitchFamily="18" charset="0"/>
                <a:cs typeface="Times New Roman" pitchFamily="18" charset="0"/>
              </a:rPr>
              <a:t> comparative </a:t>
            </a:r>
            <a:r>
              <a:rPr lang="it-IT" dirty="0" err="1">
                <a:solidFill>
                  <a:schemeClr val="tx1"/>
                </a:solidFill>
                <a:latin typeface="Times New Roman" pitchFamily="18" charset="0"/>
                <a:cs typeface="Times New Roman" pitchFamily="18" charset="0"/>
              </a:rPr>
              <a:t>studies</a:t>
            </a:r>
            <a:r>
              <a:rPr lang="en-US" dirty="0">
                <a:solidFill>
                  <a:schemeClr val="tx1"/>
                </a:solidFill>
                <a:latin typeface="Times New Roman" pitchFamily="18" charset="0"/>
                <a:cs typeface="Times New Roman" pitchFamily="18" charset="0"/>
              </a:rPr>
              <a:t>.</a:t>
            </a:r>
          </a:p>
          <a:p>
            <a:pPr marL="285750" indent="-285750"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Selection </a:t>
            </a:r>
            <a:r>
              <a:rPr lang="en-US" dirty="0">
                <a:solidFill>
                  <a:schemeClr val="tx1"/>
                </a:solidFill>
                <a:latin typeface="Times New Roman" pitchFamily="18" charset="0"/>
                <a:cs typeface="Times New Roman" pitchFamily="18" charset="0"/>
              </a:rPr>
              <a:t>bias in generating the comparative groups: stage of the disease, different extensive surgeries.</a:t>
            </a:r>
          </a:p>
          <a:p>
            <a:pPr marL="285750" indent="-285750"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Lack </a:t>
            </a:r>
            <a:r>
              <a:rPr lang="en-US" dirty="0">
                <a:solidFill>
                  <a:schemeClr val="tx1"/>
                </a:solidFill>
                <a:latin typeface="Times New Roman" pitchFamily="18" charset="0"/>
                <a:cs typeface="Times New Roman" pitchFamily="18" charset="0"/>
              </a:rPr>
              <a:t>of clarity in the description of anastomotic techniques</a:t>
            </a:r>
          </a:p>
          <a:p>
            <a:pPr marL="285750" indent="-285750"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Results </a:t>
            </a:r>
            <a:r>
              <a:rPr lang="en-US" dirty="0">
                <a:solidFill>
                  <a:schemeClr val="tx1"/>
                </a:solidFill>
                <a:latin typeface="Times New Roman" pitchFamily="18" charset="0"/>
                <a:cs typeface="Times New Roman" pitchFamily="18" charset="0"/>
              </a:rPr>
              <a:t>of </a:t>
            </a:r>
            <a:r>
              <a:rPr lang="en-US" dirty="0" err="1">
                <a:solidFill>
                  <a:schemeClr val="tx1"/>
                </a:solidFill>
                <a:latin typeface="Times New Roman" pitchFamily="18" charset="0"/>
                <a:cs typeface="Times New Roman" pitchFamily="18" charset="0"/>
              </a:rPr>
              <a:t>intracorporeal</a:t>
            </a:r>
            <a:r>
              <a:rPr lang="en-US" dirty="0">
                <a:solidFill>
                  <a:schemeClr val="tx1"/>
                </a:solidFill>
                <a:latin typeface="Times New Roman" pitchFamily="18" charset="0"/>
                <a:cs typeface="Times New Roman" pitchFamily="18" charset="0"/>
              </a:rPr>
              <a:t> anastomosis are often mixed with those of extracorporeal </a:t>
            </a:r>
            <a:r>
              <a:rPr lang="en-US" dirty="0" smtClean="0">
                <a:solidFill>
                  <a:schemeClr val="tx1"/>
                </a:solidFill>
                <a:latin typeface="Times New Roman" pitchFamily="18" charset="0"/>
                <a:cs typeface="Times New Roman" pitchFamily="18" charset="0"/>
              </a:rPr>
              <a:t>anastomosis.</a:t>
            </a:r>
            <a:endParaRPr lang="en-US" dirty="0">
              <a:solidFill>
                <a:schemeClr val="tx1"/>
              </a:solidFill>
              <a:latin typeface="Times New Roman" pitchFamily="18" charset="0"/>
              <a:cs typeface="Times New Roman" pitchFamily="18" charset="0"/>
            </a:endParaRPr>
          </a:p>
          <a:p>
            <a:pPr marL="285750" indent="-285750"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Anastomotic </a:t>
            </a:r>
            <a:r>
              <a:rPr lang="en-US" dirty="0">
                <a:solidFill>
                  <a:schemeClr val="tx1"/>
                </a:solidFill>
                <a:latin typeface="Times New Roman" pitchFamily="18" charset="0"/>
                <a:cs typeface="Times New Roman" pitchFamily="18" charset="0"/>
              </a:rPr>
              <a:t>leak rate, in some studies, was twice as high after MIS procedures than OG, but there is a lack of information on the method of reconstruction.</a:t>
            </a:r>
          </a:p>
          <a:p>
            <a:pPr marL="285750" indent="-285750"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There </a:t>
            </a:r>
            <a:r>
              <a:rPr lang="en-US" dirty="0">
                <a:solidFill>
                  <a:schemeClr val="tx1"/>
                </a:solidFill>
                <a:latin typeface="Times New Roman" pitchFamily="18" charset="0"/>
                <a:cs typeface="Times New Roman" pitchFamily="18" charset="0"/>
              </a:rPr>
              <a:t>are significant discrepancies between studies concerning the length of hospital stay and postoperative management of patients</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
        <p:nvSpPr>
          <p:cNvPr id="18"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RATIONALE</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2982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10" name="Freccia circolare a destra 9"/>
          <p:cNvSpPr/>
          <p:nvPr/>
        </p:nvSpPr>
        <p:spPr>
          <a:xfrm>
            <a:off x="179512" y="5589240"/>
            <a:ext cx="504056" cy="936104"/>
          </a:xfrm>
          <a:prstGeom prst="curved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chemeClr val="accent1">
                <a:lumMod val="40000"/>
                <a:lumOff val="60000"/>
              </a:schemeClr>
            </a:solidFill>
          </a:ln>
          <a:effectLst>
            <a:outerShdw blurRad="114300" dist="63500" dir="2700000" sx="118000" sy="11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it-IT">
              <a:solidFill>
                <a:schemeClr val="tx1"/>
              </a:solidFill>
            </a:endParaRPr>
          </a:p>
        </p:txBody>
      </p:sp>
      <p:sp>
        <p:nvSpPr>
          <p:cNvPr id="11" name="CasellaDiTesto 10"/>
          <p:cNvSpPr txBox="1"/>
          <p:nvPr/>
        </p:nvSpPr>
        <p:spPr>
          <a:xfrm>
            <a:off x="1115616" y="5733256"/>
            <a:ext cx="6855467" cy="873572"/>
          </a:xfrm>
          <a:prstGeom prst="rect">
            <a:avLst/>
          </a:prstGeom>
          <a:solidFill>
            <a:srgbClr val="C00000">
              <a:alpha val="31000"/>
            </a:srgbClr>
          </a:solidFill>
          <a:ln w="28575">
            <a:noFill/>
          </a:ln>
          <a:effectLst>
            <a:outerShdw blurRad="228600" dist="63500" dir="2700000" sx="103000" sy="103000" algn="tl"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lnSpc>
                <a:spcPct val="150000"/>
              </a:lnSpc>
            </a:pPr>
            <a:r>
              <a:rPr lang="en-US" b="1" dirty="0" smtClean="0">
                <a:latin typeface="Times New Roman" pitchFamily="18" charset="0"/>
                <a:cs typeface="Times New Roman" pitchFamily="18" charset="0"/>
              </a:rPr>
              <a:t>A </a:t>
            </a:r>
            <a:r>
              <a:rPr lang="en-US" b="1" dirty="0">
                <a:latin typeface="Times New Roman" pitchFamily="18" charset="0"/>
                <a:cs typeface="Times New Roman" pitchFamily="18" charset="0"/>
              </a:rPr>
              <a:t>multicenter registry may represent the best research method </a:t>
            </a:r>
            <a:endParaRPr lang="en-US" b="1" dirty="0" smtClean="0">
              <a:latin typeface="Times New Roman" pitchFamily="18" charset="0"/>
              <a:cs typeface="Times New Roman" pitchFamily="18" charset="0"/>
            </a:endParaRPr>
          </a:p>
          <a:p>
            <a:pPr algn="ctr">
              <a:lnSpc>
                <a:spcPct val="150000"/>
              </a:lnSpc>
            </a:pPr>
            <a:r>
              <a:rPr lang="en-US" b="1" dirty="0" smtClean="0">
                <a:latin typeface="Times New Roman" pitchFamily="18" charset="0"/>
                <a:cs typeface="Times New Roman" pitchFamily="18" charset="0"/>
              </a:rPr>
              <a:t>to </a:t>
            </a:r>
            <a:r>
              <a:rPr lang="en-US" b="1" dirty="0">
                <a:latin typeface="Times New Roman" pitchFamily="18" charset="0"/>
                <a:cs typeface="Times New Roman" pitchFamily="18" charset="0"/>
              </a:rPr>
              <a:t>assess the role of minimally invasive approaches in gastric cancer</a:t>
            </a:r>
            <a:endParaRPr lang="it-IT" b="1" dirty="0">
              <a:latin typeface="Times New Roman" pitchFamily="18" charset="0"/>
              <a:cs typeface="Times New Roman" pitchFamily="18" charset="0"/>
            </a:endParaRPr>
          </a:p>
        </p:txBody>
      </p:sp>
      <p:sp>
        <p:nvSpPr>
          <p:cNvPr id="6"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RATIONALE</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2" name="Rettangolo 1"/>
          <p:cNvSpPr/>
          <p:nvPr/>
        </p:nvSpPr>
        <p:spPr>
          <a:xfrm>
            <a:off x="395536" y="1916832"/>
            <a:ext cx="34563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a:latin typeface="Times New Roman" pitchFamily="18" charset="0"/>
                <a:cs typeface="Times New Roman" pitchFamily="18" charset="0"/>
              </a:rPr>
              <a:t>Large sample of patients</a:t>
            </a:r>
            <a:endParaRPr lang="it-IT" dirty="0">
              <a:latin typeface="Times New Roman" pitchFamily="18" charset="0"/>
              <a:cs typeface="Times New Roman" pitchFamily="18" charset="0"/>
            </a:endParaRPr>
          </a:p>
        </p:txBody>
      </p:sp>
      <p:sp>
        <p:nvSpPr>
          <p:cNvPr id="9" name="Rettangolo 8"/>
          <p:cNvSpPr/>
          <p:nvPr/>
        </p:nvSpPr>
        <p:spPr>
          <a:xfrm>
            <a:off x="395536" y="2710661"/>
            <a:ext cx="345638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latin typeface="Times New Roman" pitchFamily="18" charset="0"/>
                <a:cs typeface="Times New Roman" pitchFamily="18" charset="0"/>
              </a:rPr>
              <a:t>Detection of numerous surgical, clinical and oncological variables</a:t>
            </a:r>
            <a:endParaRPr lang="it-IT" dirty="0">
              <a:latin typeface="Times New Roman" pitchFamily="18" charset="0"/>
              <a:cs typeface="Times New Roman" pitchFamily="18" charset="0"/>
            </a:endParaRPr>
          </a:p>
        </p:txBody>
      </p:sp>
      <p:sp>
        <p:nvSpPr>
          <p:cNvPr id="12" name="Rettangolo 11"/>
          <p:cNvSpPr/>
          <p:nvPr/>
        </p:nvSpPr>
        <p:spPr>
          <a:xfrm>
            <a:off x="395536" y="3718773"/>
            <a:ext cx="345638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latin typeface="Times New Roman" pitchFamily="18" charset="0"/>
                <a:cs typeface="Times New Roman" pitchFamily="18" charset="0"/>
              </a:rPr>
              <a:t>Predetermined and standardized </a:t>
            </a:r>
            <a:r>
              <a:rPr lang="en-US" spc="-60" dirty="0">
                <a:latin typeface="Times New Roman" pitchFamily="18" charset="0"/>
                <a:cs typeface="Times New Roman" pitchFamily="18" charset="0"/>
              </a:rPr>
              <a:t>method of data collection and </a:t>
            </a:r>
            <a:r>
              <a:rPr lang="en-US" spc="-60" dirty="0" smtClean="0">
                <a:latin typeface="Times New Roman" pitchFamily="18" charset="0"/>
                <a:cs typeface="Times New Roman" pitchFamily="18" charset="0"/>
              </a:rPr>
              <a:t>analysis</a:t>
            </a:r>
            <a:r>
              <a:rPr lang="en-US" spc="-80" dirty="0" smtClean="0">
                <a:latin typeface="Times New Roman" pitchFamily="18" charset="0"/>
                <a:cs typeface="Times New Roman" pitchFamily="18" charset="0"/>
              </a:rPr>
              <a:t>.</a:t>
            </a:r>
            <a:endParaRPr lang="it-IT" spc="-80" dirty="0">
              <a:latin typeface="Times New Roman" pitchFamily="18" charset="0"/>
              <a:cs typeface="Times New Roman" pitchFamily="18" charset="0"/>
            </a:endParaRPr>
          </a:p>
        </p:txBody>
      </p:sp>
      <p:sp>
        <p:nvSpPr>
          <p:cNvPr id="3" name="Rettangolo 2"/>
          <p:cNvSpPr/>
          <p:nvPr/>
        </p:nvSpPr>
        <p:spPr>
          <a:xfrm>
            <a:off x="413431" y="4725144"/>
            <a:ext cx="343848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a:solidFill>
                  <a:schemeClr val="dk1"/>
                </a:solidFill>
                <a:latin typeface="Times New Roman" pitchFamily="18" charset="0"/>
                <a:cs typeface="Times New Roman" pitchFamily="18" charset="0"/>
              </a:rPr>
              <a:t>Bringing together the experience of the East and West</a:t>
            </a:r>
            <a:endParaRPr lang="it-IT" dirty="0">
              <a:solidFill>
                <a:schemeClr val="dk1"/>
              </a:solidFill>
              <a:latin typeface="Times New Roman" pitchFamily="18" charset="0"/>
              <a:cs typeface="Times New Roman" pitchFamily="18" charset="0"/>
            </a:endParaRPr>
          </a:p>
        </p:txBody>
      </p:sp>
      <p:sp>
        <p:nvSpPr>
          <p:cNvPr id="4" name="Rettangolo 3"/>
          <p:cNvSpPr/>
          <p:nvPr/>
        </p:nvSpPr>
        <p:spPr>
          <a:xfrm>
            <a:off x="5364088" y="1907540"/>
            <a:ext cx="174919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dirty="0" smtClean="0">
                <a:latin typeface="Times New Roman" pitchFamily="18" charset="0"/>
                <a:cs typeface="Times New Roman" pitchFamily="18" charset="0"/>
              </a:rPr>
              <a:t>CONSISTENCE</a:t>
            </a:r>
            <a:endParaRPr lang="it-IT" dirty="0">
              <a:latin typeface="Times New Roman" pitchFamily="18" charset="0"/>
              <a:cs typeface="Times New Roman" pitchFamily="18" charset="0"/>
            </a:endParaRPr>
          </a:p>
        </p:txBody>
      </p:sp>
      <p:sp>
        <p:nvSpPr>
          <p:cNvPr id="13" name="Rettangolo 12"/>
          <p:cNvSpPr/>
          <p:nvPr/>
        </p:nvSpPr>
        <p:spPr>
          <a:xfrm>
            <a:off x="5383177" y="2708920"/>
            <a:ext cx="293323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latin typeface="Times New Roman" pitchFamily="18" charset="0"/>
                <a:cs typeface="Times New Roman" pitchFamily="18" charset="0"/>
              </a:rPr>
              <a:t>CLARIFYING KEY </a:t>
            </a:r>
            <a:r>
              <a:rPr lang="en-US" dirty="0">
                <a:latin typeface="Times New Roman" pitchFamily="18" charset="0"/>
                <a:cs typeface="Times New Roman" pitchFamily="18" charset="0"/>
              </a:rPr>
              <a:t>ISSUES</a:t>
            </a:r>
            <a:endParaRPr lang="it-IT" dirty="0">
              <a:latin typeface="Times New Roman" pitchFamily="18" charset="0"/>
              <a:cs typeface="Times New Roman" pitchFamily="18" charset="0"/>
            </a:endParaRPr>
          </a:p>
        </p:txBody>
      </p:sp>
      <p:sp>
        <p:nvSpPr>
          <p:cNvPr id="14" name="Rettangolo 13"/>
          <p:cNvSpPr/>
          <p:nvPr/>
        </p:nvSpPr>
        <p:spPr>
          <a:xfrm>
            <a:off x="5364088" y="3717032"/>
            <a:ext cx="267900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latin typeface="Times New Roman" pitchFamily="18" charset="0"/>
                <a:cs typeface="Times New Roman" pitchFamily="18" charset="0"/>
              </a:rPr>
              <a:t>ENSURING ACCURACY</a:t>
            </a:r>
            <a:endParaRPr lang="it-IT" dirty="0">
              <a:latin typeface="Times New Roman" pitchFamily="18" charset="0"/>
              <a:cs typeface="Times New Roman" pitchFamily="18" charset="0"/>
            </a:endParaRPr>
          </a:p>
        </p:txBody>
      </p:sp>
      <p:sp>
        <p:nvSpPr>
          <p:cNvPr id="15" name="Rettangolo 14"/>
          <p:cNvSpPr/>
          <p:nvPr/>
        </p:nvSpPr>
        <p:spPr>
          <a:xfrm>
            <a:off x="5364088" y="4715852"/>
            <a:ext cx="370011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latin typeface="Times New Roman" pitchFamily="18" charset="0"/>
                <a:cs typeface="Times New Roman" pitchFamily="18" charset="0"/>
              </a:rPr>
              <a:t>REPRESENTATIVENESS OF DATA</a:t>
            </a:r>
            <a:endParaRPr lang="it-IT" dirty="0">
              <a:latin typeface="Times New Roman" pitchFamily="18" charset="0"/>
              <a:cs typeface="Times New Roman" pitchFamily="18" charset="0"/>
            </a:endParaRPr>
          </a:p>
        </p:txBody>
      </p:sp>
      <p:sp>
        <p:nvSpPr>
          <p:cNvPr id="17" name="Freccia a destra 16"/>
          <p:cNvSpPr/>
          <p:nvPr/>
        </p:nvSpPr>
        <p:spPr>
          <a:xfrm>
            <a:off x="3995936" y="3356992"/>
            <a:ext cx="1080120" cy="288032"/>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chemeClr val="accent1">
                <a:lumMod val="40000"/>
                <a:lumOff val="60000"/>
              </a:schemeClr>
            </a:solidFill>
          </a:ln>
          <a:effectLst>
            <a:outerShdw blurRad="114300" dist="63500" dir="2700000" sx="118000" sy="11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it-IT">
              <a:solidFill>
                <a:schemeClr val="tx1"/>
              </a:solidFill>
            </a:endParaRPr>
          </a:p>
        </p:txBody>
      </p:sp>
      <p:sp>
        <p:nvSpPr>
          <p:cNvPr id="16" name="CasellaDiTesto 15"/>
          <p:cNvSpPr txBox="1"/>
          <p:nvPr/>
        </p:nvSpPr>
        <p:spPr>
          <a:xfrm>
            <a:off x="2699792" y="796642"/>
            <a:ext cx="3744416" cy="760150"/>
          </a:xfrm>
          <a:prstGeom prst="rect">
            <a:avLst/>
          </a:prstGeom>
          <a:solidFill>
            <a:srgbClr val="FEA394"/>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it-IT"/>
            </a:defPPr>
            <a:lvl1pPr algn="ctr">
              <a:lnSpc>
                <a:spcPct val="150000"/>
              </a:lnSpc>
              <a:defRPr b="1">
                <a:solidFill>
                  <a:schemeClr val="tx1"/>
                </a:solidFill>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rgbClr val="C00000"/>
                </a:solidFill>
              </a:rPr>
              <a:t>WHAT </a:t>
            </a:r>
            <a:r>
              <a:rPr lang="en-US" dirty="0">
                <a:solidFill>
                  <a:srgbClr val="C00000"/>
                </a:solidFill>
              </a:rPr>
              <a:t>KIND OF STUDY</a:t>
            </a:r>
            <a:r>
              <a:rPr lang="en-US" dirty="0" smtClean="0">
                <a:solidFill>
                  <a:srgbClr val="C00000"/>
                </a:solidFill>
              </a:rPr>
              <a:t>?</a:t>
            </a:r>
            <a:endParaRPr lang="it-IT" dirty="0">
              <a:solidFill>
                <a:srgbClr val="C00000"/>
              </a:solidFill>
            </a:endParaRPr>
          </a:p>
        </p:txBody>
      </p:sp>
    </p:spTree>
    <p:extLst>
      <p:ext uri="{BB962C8B-B14F-4D97-AF65-F5344CB8AC3E}">
        <p14:creationId xmlns:p14="http://schemas.microsoft.com/office/powerpoint/2010/main" val="408509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18" name="Freccia a destra 17"/>
          <p:cNvSpPr/>
          <p:nvPr/>
        </p:nvSpPr>
        <p:spPr>
          <a:xfrm rot="5400000">
            <a:off x="223290" y="2284634"/>
            <a:ext cx="3254666" cy="258178"/>
          </a:xfrm>
          <a:prstGeom prs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 name="Rettangolo 1"/>
          <p:cNvSpPr/>
          <p:nvPr/>
        </p:nvSpPr>
        <p:spPr>
          <a:xfrm>
            <a:off x="1547664" y="5301208"/>
            <a:ext cx="6120680" cy="1338828"/>
          </a:xfrm>
          <a:prstGeom prst="rect">
            <a:avLst/>
          </a:prstGeom>
          <a:solidFill>
            <a:schemeClr val="bg1">
              <a:lumMod val="85000"/>
            </a:schemeClr>
          </a:solidFill>
          <a:ln w="28575">
            <a:noFill/>
          </a:ln>
          <a:effectLst>
            <a:outerShdw blurRad="317500" dist="101600" dir="2700000" sx="104000" sy="104000" algn="tl" rotWithShape="0">
              <a:prstClr val="black">
                <a:alpha val="40000"/>
              </a:prstClr>
            </a:outerShdw>
          </a:effectLst>
          <a:scene3d>
            <a:camera prst="orthographicFront"/>
            <a:lightRig rig="threePt" dir="t"/>
          </a:scene3d>
          <a:sp3d>
            <a:bevelT w="152400" h="50800" prst="softRound"/>
          </a:sp3d>
        </p:spPr>
        <p:txBody>
          <a:bodyPr wrap="square" rtlCol="0">
            <a:spAutoFit/>
          </a:bodyPr>
          <a:lstStyle/>
          <a:p>
            <a:pPr algn="ctr">
              <a:lnSpc>
                <a:spcPct val="150000"/>
              </a:lnSpc>
            </a:pPr>
            <a:r>
              <a:rPr lang="en-US" b="1" dirty="0">
                <a:solidFill>
                  <a:schemeClr val="tx1"/>
                </a:solidFill>
                <a:latin typeface="Times New Roman" pitchFamily="18" charset="0"/>
                <a:cs typeface="Times New Roman" pitchFamily="18" charset="0"/>
              </a:rPr>
              <a:t>At the end of the search, 18 centers in </a:t>
            </a:r>
            <a:r>
              <a:rPr lang="en-US" b="1" dirty="0" smtClean="0">
                <a:solidFill>
                  <a:schemeClr val="tx1"/>
                </a:solidFill>
                <a:latin typeface="Times New Roman" pitchFamily="18" charset="0"/>
                <a:cs typeface="Times New Roman" pitchFamily="18" charset="0"/>
              </a:rPr>
              <a:t>10 </a:t>
            </a:r>
            <a:r>
              <a:rPr lang="en-US" b="1" dirty="0">
                <a:solidFill>
                  <a:schemeClr val="tx1"/>
                </a:solidFill>
                <a:latin typeface="Times New Roman" pitchFamily="18" charset="0"/>
                <a:cs typeface="Times New Roman" pitchFamily="18" charset="0"/>
              </a:rPr>
              <a:t>different countries worldwide provided positive feedback and agreed in taking part in the creation of a Multi-institutional database.</a:t>
            </a:r>
            <a:endParaRPr lang="it-IT" b="1" dirty="0">
              <a:solidFill>
                <a:schemeClr val="tx1"/>
              </a:solidFill>
              <a:latin typeface="Times New Roman" pitchFamily="18" charset="0"/>
              <a:cs typeface="Times New Roman" pitchFamily="18" charset="0"/>
            </a:endParaRPr>
          </a:p>
        </p:txBody>
      </p:sp>
      <p:sp>
        <p:nvSpPr>
          <p:cNvPr id="5" name="Rettangolo 4"/>
          <p:cNvSpPr/>
          <p:nvPr/>
        </p:nvSpPr>
        <p:spPr>
          <a:xfrm>
            <a:off x="2339752" y="4221088"/>
            <a:ext cx="2082113" cy="936104"/>
          </a:xfrm>
          <a:prstGeom prst="rect">
            <a:avLst/>
          </a:prstGeom>
          <a:solidFill>
            <a:srgbClr val="FEA394"/>
          </a:solidFill>
          <a:ln>
            <a:noFill/>
          </a:ln>
          <a:effectLst>
            <a:outerShdw blurRad="254000" dist="38100" dir="2700000" sx="102000" sy="102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50" dirty="0">
                <a:solidFill>
                  <a:schemeClr val="tx1"/>
                </a:solidFill>
                <a:latin typeface="Times New Roman" pitchFamily="18" charset="0"/>
                <a:cs typeface="Times New Roman" pitchFamily="18" charset="0"/>
              </a:rPr>
              <a:t>No response received: </a:t>
            </a:r>
            <a:r>
              <a:rPr lang="en-US" spc="-50" dirty="0" smtClean="0">
                <a:solidFill>
                  <a:schemeClr val="tx1"/>
                </a:solidFill>
                <a:latin typeface="Times New Roman" pitchFamily="18" charset="0"/>
                <a:cs typeface="Times New Roman" pitchFamily="18" charset="0"/>
              </a:rPr>
              <a:t>second </a:t>
            </a:r>
            <a:r>
              <a:rPr lang="en-US" spc="-50" dirty="0">
                <a:solidFill>
                  <a:schemeClr val="tx1"/>
                </a:solidFill>
                <a:latin typeface="Times New Roman" pitchFamily="18" charset="0"/>
                <a:cs typeface="Times New Roman" pitchFamily="18" charset="0"/>
              </a:rPr>
              <a:t>e-mail sent one week later</a:t>
            </a:r>
          </a:p>
        </p:txBody>
      </p:sp>
      <p:sp>
        <p:nvSpPr>
          <p:cNvPr id="6" name="Rettangolo 5"/>
          <p:cNvSpPr/>
          <p:nvPr/>
        </p:nvSpPr>
        <p:spPr>
          <a:xfrm>
            <a:off x="1763688" y="980728"/>
            <a:ext cx="5544616" cy="646331"/>
          </a:xfrm>
          <a:prstGeom prst="rect">
            <a:avLst/>
          </a:prstGeom>
          <a:solidFill>
            <a:schemeClr val="bg1">
              <a:lumMod val="95000"/>
            </a:schemeClr>
          </a:solidFill>
          <a:ln>
            <a:noFill/>
          </a:ln>
          <a:effectLst>
            <a:outerShdw blurRad="254000" dist="38100" dir="2700000" sx="102000" sy="102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Times New Roman" pitchFamily="18" charset="0"/>
                <a:cs typeface="Times New Roman" pitchFamily="18" charset="0"/>
              </a:rPr>
              <a:t>254 potential investigators were identified from the literature review</a:t>
            </a:r>
          </a:p>
        </p:txBody>
      </p:sp>
      <p:sp>
        <p:nvSpPr>
          <p:cNvPr id="7" name="Rettangolo 6"/>
          <p:cNvSpPr/>
          <p:nvPr/>
        </p:nvSpPr>
        <p:spPr>
          <a:xfrm>
            <a:off x="1763688" y="2062589"/>
            <a:ext cx="5544616" cy="646331"/>
          </a:xfrm>
          <a:prstGeom prst="rect">
            <a:avLst/>
          </a:prstGeom>
          <a:solidFill>
            <a:schemeClr val="bg1">
              <a:lumMod val="95000"/>
            </a:schemeClr>
          </a:solidFill>
          <a:ln>
            <a:noFill/>
          </a:ln>
          <a:effectLst>
            <a:outerShdw blurRad="254000" dist="38100" dir="2700000" sx="102000" sy="102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Times New Roman" pitchFamily="18" charset="0"/>
                <a:cs typeface="Times New Roman" pitchFamily="18" charset="0"/>
              </a:rPr>
              <a:t>Invitation letter by the Department of Digestive Surgery “Dt. Mary’s Hospital” of Terni</a:t>
            </a:r>
          </a:p>
        </p:txBody>
      </p:sp>
      <p:sp>
        <p:nvSpPr>
          <p:cNvPr id="8" name="Rettangolo 7"/>
          <p:cNvSpPr/>
          <p:nvPr/>
        </p:nvSpPr>
        <p:spPr>
          <a:xfrm>
            <a:off x="1763688" y="3140968"/>
            <a:ext cx="5544616" cy="646331"/>
          </a:xfrm>
          <a:prstGeom prst="rect">
            <a:avLst/>
          </a:prstGeom>
          <a:solidFill>
            <a:schemeClr val="bg1">
              <a:lumMod val="95000"/>
            </a:schemeClr>
          </a:solidFill>
          <a:ln>
            <a:noFill/>
          </a:ln>
          <a:effectLst>
            <a:outerShdw blurRad="254000" dist="38100" dir="2700000" sx="102000" sy="102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Times New Roman" pitchFamily="18" charset="0"/>
                <a:cs typeface="Times New Roman" pitchFamily="18" charset="0"/>
              </a:rPr>
              <a:t>All of the corresponding authors of the selected articles were contacted via e-mail</a:t>
            </a:r>
          </a:p>
        </p:txBody>
      </p:sp>
      <p:sp>
        <p:nvSpPr>
          <p:cNvPr id="9" name="Rettangolo 8"/>
          <p:cNvSpPr/>
          <p:nvPr/>
        </p:nvSpPr>
        <p:spPr>
          <a:xfrm>
            <a:off x="35496" y="4221088"/>
            <a:ext cx="2078646" cy="908409"/>
          </a:xfrm>
          <a:prstGeom prst="rect">
            <a:avLst/>
          </a:prstGeom>
          <a:solidFill>
            <a:srgbClr val="FEA394"/>
          </a:solidFill>
          <a:ln>
            <a:noFill/>
          </a:ln>
          <a:effectLst>
            <a:outerShdw blurRad="254000" dist="38100" dir="2700000" sx="102000" sy="102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50" dirty="0" smtClean="0">
                <a:solidFill>
                  <a:schemeClr val="tx1"/>
                </a:solidFill>
                <a:latin typeface="Times New Roman" pitchFamily="18" charset="0"/>
                <a:cs typeface="Times New Roman" pitchFamily="18" charset="0"/>
              </a:rPr>
              <a:t>No valid E-mail address: </a:t>
            </a:r>
            <a:r>
              <a:rPr lang="en-US" spc="-50" dirty="0">
                <a:solidFill>
                  <a:schemeClr val="tx1"/>
                </a:solidFill>
                <a:latin typeface="Times New Roman" pitchFamily="18" charset="0"/>
                <a:cs typeface="Times New Roman" pitchFamily="18" charset="0"/>
              </a:rPr>
              <a:t>senior investigator contacted</a:t>
            </a:r>
          </a:p>
        </p:txBody>
      </p:sp>
      <p:sp>
        <p:nvSpPr>
          <p:cNvPr id="10" name="Rettangolo 9"/>
          <p:cNvSpPr/>
          <p:nvPr/>
        </p:nvSpPr>
        <p:spPr>
          <a:xfrm>
            <a:off x="7042326" y="4221088"/>
            <a:ext cx="2066178" cy="936103"/>
          </a:xfrm>
          <a:prstGeom prst="rect">
            <a:avLst/>
          </a:prstGeom>
          <a:solidFill>
            <a:srgbClr val="FEA394"/>
          </a:solidFill>
          <a:ln>
            <a:noFill/>
          </a:ln>
          <a:effectLst>
            <a:outerShdw blurRad="254000" dist="38100" dir="2700000" sx="102000" sy="102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50" dirty="0">
                <a:solidFill>
                  <a:schemeClr val="tx1"/>
                </a:solidFill>
                <a:latin typeface="Times New Roman" pitchFamily="18" charset="0"/>
                <a:cs typeface="Times New Roman" pitchFamily="18" charset="0"/>
              </a:rPr>
              <a:t>No response after 3 weeks: </a:t>
            </a:r>
            <a:r>
              <a:rPr lang="en-US" spc="-50" dirty="0" smtClean="0">
                <a:solidFill>
                  <a:schemeClr val="tx1"/>
                </a:solidFill>
                <a:latin typeface="Times New Roman" pitchFamily="18" charset="0"/>
                <a:cs typeface="Times New Roman" pitchFamily="18" charset="0"/>
              </a:rPr>
              <a:t>other listed </a:t>
            </a:r>
            <a:r>
              <a:rPr lang="en-US" spc="-50" dirty="0">
                <a:solidFill>
                  <a:schemeClr val="tx1"/>
                </a:solidFill>
                <a:latin typeface="Times New Roman" pitchFamily="18" charset="0"/>
                <a:cs typeface="Times New Roman" pitchFamily="18" charset="0"/>
              </a:rPr>
              <a:t>investigator </a:t>
            </a:r>
            <a:r>
              <a:rPr lang="en-US" spc="-50" dirty="0" smtClean="0">
                <a:solidFill>
                  <a:schemeClr val="tx1"/>
                </a:solidFill>
                <a:latin typeface="Times New Roman" pitchFamily="18" charset="0"/>
                <a:cs typeface="Times New Roman" pitchFamily="18" charset="0"/>
              </a:rPr>
              <a:t>contacted</a:t>
            </a:r>
            <a:endParaRPr lang="en-US" spc="-50" dirty="0">
              <a:solidFill>
                <a:schemeClr val="tx1"/>
              </a:solidFill>
              <a:latin typeface="Times New Roman" pitchFamily="18" charset="0"/>
              <a:cs typeface="Times New Roman" pitchFamily="18" charset="0"/>
            </a:endParaRPr>
          </a:p>
        </p:txBody>
      </p:sp>
      <p:sp>
        <p:nvSpPr>
          <p:cNvPr id="11" name="Rettangolo 10"/>
          <p:cNvSpPr/>
          <p:nvPr/>
        </p:nvSpPr>
        <p:spPr>
          <a:xfrm>
            <a:off x="4716016" y="4221088"/>
            <a:ext cx="2082113" cy="936103"/>
          </a:xfrm>
          <a:prstGeom prst="rect">
            <a:avLst/>
          </a:prstGeom>
          <a:solidFill>
            <a:srgbClr val="FEA394"/>
          </a:solidFill>
          <a:ln>
            <a:noFill/>
          </a:ln>
          <a:effectLst>
            <a:outerShdw blurRad="254000" dist="38100" dir="2700000" sx="102000" sy="102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50" dirty="0">
                <a:solidFill>
                  <a:schemeClr val="tx1"/>
                </a:solidFill>
                <a:latin typeface="Times New Roman" pitchFamily="18" charset="0"/>
                <a:cs typeface="Times New Roman" pitchFamily="18" charset="0"/>
              </a:rPr>
              <a:t>No response, no other addresses: fax sent to the Institution</a:t>
            </a:r>
          </a:p>
        </p:txBody>
      </p:sp>
      <p:sp>
        <p:nvSpPr>
          <p:cNvPr id="12"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13" name="Titolo 1"/>
          <p:cNvSpPr txBox="1">
            <a:spLocks/>
          </p:cNvSpPr>
          <p:nvPr/>
        </p:nvSpPr>
        <p:spPr>
          <a:xfrm>
            <a:off x="2411760" y="332656"/>
            <a:ext cx="3495447" cy="453732"/>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a:t>Recruitment Strategy</a:t>
            </a:r>
          </a:p>
        </p:txBody>
      </p:sp>
      <p:sp>
        <p:nvSpPr>
          <p:cNvPr id="15" name="Freccia a destra 14"/>
          <p:cNvSpPr/>
          <p:nvPr/>
        </p:nvSpPr>
        <p:spPr>
          <a:xfrm>
            <a:off x="2015776" y="4005088"/>
            <a:ext cx="540000" cy="216000"/>
          </a:xfrm>
          <a:prstGeom prs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6" name="Freccia a destra 15"/>
          <p:cNvSpPr/>
          <p:nvPr/>
        </p:nvSpPr>
        <p:spPr>
          <a:xfrm>
            <a:off x="4355976" y="4005088"/>
            <a:ext cx="540000" cy="216000"/>
          </a:xfrm>
          <a:prstGeom prs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7" name="Freccia a destra 16"/>
          <p:cNvSpPr/>
          <p:nvPr/>
        </p:nvSpPr>
        <p:spPr>
          <a:xfrm>
            <a:off x="6696296" y="4005088"/>
            <a:ext cx="540000" cy="216000"/>
          </a:xfrm>
          <a:prstGeom prs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3013774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78000">
              <a:schemeClr val="bg1">
                <a:lumMod val="95000"/>
              </a:schemeClr>
            </a:gs>
            <a:gs pos="30000">
              <a:srgbClr val="C00000"/>
            </a:gs>
            <a:gs pos="100000">
              <a:schemeClr val="tx1">
                <a:lumMod val="50000"/>
                <a:lumOff val="50000"/>
              </a:schemeClr>
            </a:gs>
          </a:gsLst>
          <a:lin ang="13500000" scaled="1"/>
        </a:gradFill>
        <a:effectLst/>
      </p:bgPr>
    </p:bg>
    <p:spTree>
      <p:nvGrpSpPr>
        <p:cNvPr id="1" name=""/>
        <p:cNvGrpSpPr/>
        <p:nvPr/>
      </p:nvGrpSpPr>
      <p:grpSpPr>
        <a:xfrm>
          <a:off x="0" y="0"/>
          <a:ext cx="0" cy="0"/>
          <a:chOff x="0" y="0"/>
          <a:chExt cx="0" cy="0"/>
        </a:xfrm>
      </p:grpSpPr>
      <p:sp>
        <p:nvSpPr>
          <p:cNvPr id="4" name="Rettangolo 3"/>
          <p:cNvSpPr/>
          <p:nvPr/>
        </p:nvSpPr>
        <p:spPr>
          <a:xfrm>
            <a:off x="197768" y="1150278"/>
            <a:ext cx="2862064" cy="213470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lnSpc>
                <a:spcPct val="150000"/>
              </a:lnSpc>
              <a:buFont typeface="Wingdings" pitchFamily="2" charset="2"/>
              <a:buChar char="Ø"/>
            </a:pPr>
            <a:r>
              <a:rPr lang="en-US" b="1" dirty="0" smtClean="0">
                <a:solidFill>
                  <a:schemeClr val="tx1"/>
                </a:solidFill>
                <a:latin typeface="Times New Roman" pitchFamily="18" charset="0"/>
                <a:cs typeface="Times New Roman" pitchFamily="18" charset="0"/>
              </a:rPr>
              <a:t>Principles </a:t>
            </a:r>
            <a:r>
              <a:rPr lang="en-US" b="1" dirty="0">
                <a:solidFill>
                  <a:schemeClr val="tx1"/>
                </a:solidFill>
                <a:latin typeface="Times New Roman" pitchFamily="18" charset="0"/>
                <a:cs typeface="Times New Roman" pitchFamily="18" charset="0"/>
              </a:rPr>
              <a:t>of the </a:t>
            </a:r>
            <a:r>
              <a:rPr lang="en-US" b="1" dirty="0" smtClean="0">
                <a:solidFill>
                  <a:schemeClr val="tx1"/>
                </a:solidFill>
                <a:latin typeface="Times New Roman" pitchFamily="18" charset="0"/>
                <a:cs typeface="Times New Roman" pitchFamily="18" charset="0"/>
              </a:rPr>
              <a:t>study</a:t>
            </a:r>
          </a:p>
          <a:p>
            <a:pPr marL="285750" indent="-285750" algn="just">
              <a:lnSpc>
                <a:spcPct val="150000"/>
              </a:lnSpc>
              <a:buFont typeface="Wingdings" pitchFamily="2" charset="2"/>
              <a:buChar char="Ø"/>
            </a:pPr>
            <a:r>
              <a:rPr lang="en-US" b="1" dirty="0" smtClean="0">
                <a:solidFill>
                  <a:schemeClr val="tx1"/>
                </a:solidFill>
                <a:latin typeface="Times New Roman" pitchFamily="18" charset="0"/>
                <a:cs typeface="Times New Roman" pitchFamily="18" charset="0"/>
              </a:rPr>
              <a:t>Objectives</a:t>
            </a:r>
          </a:p>
          <a:p>
            <a:pPr marL="285750" indent="-285750" algn="just">
              <a:lnSpc>
                <a:spcPct val="150000"/>
              </a:lnSpc>
              <a:buFont typeface="Wingdings" pitchFamily="2" charset="2"/>
              <a:buChar char="Ø"/>
            </a:pPr>
            <a:r>
              <a:rPr lang="en-US" b="1" dirty="0">
                <a:solidFill>
                  <a:schemeClr val="tx1"/>
                </a:solidFill>
                <a:latin typeface="Times New Roman" pitchFamily="18" charset="0"/>
                <a:cs typeface="Times New Roman" pitchFamily="18" charset="0"/>
              </a:rPr>
              <a:t>D</a:t>
            </a:r>
            <a:r>
              <a:rPr lang="en-US" b="1" dirty="0" smtClean="0">
                <a:solidFill>
                  <a:schemeClr val="tx1"/>
                </a:solidFill>
                <a:latin typeface="Times New Roman" pitchFamily="18" charset="0"/>
                <a:cs typeface="Times New Roman" pitchFamily="18" charset="0"/>
              </a:rPr>
              <a:t>ata </a:t>
            </a:r>
            <a:r>
              <a:rPr lang="en-US" b="1" dirty="0">
                <a:solidFill>
                  <a:schemeClr val="tx1"/>
                </a:solidFill>
                <a:latin typeface="Times New Roman" pitchFamily="18" charset="0"/>
                <a:cs typeface="Times New Roman" pitchFamily="18" charset="0"/>
              </a:rPr>
              <a:t>to be </a:t>
            </a:r>
            <a:r>
              <a:rPr lang="en-US" b="1" dirty="0" smtClean="0">
                <a:solidFill>
                  <a:schemeClr val="tx1"/>
                </a:solidFill>
                <a:latin typeface="Times New Roman" pitchFamily="18" charset="0"/>
                <a:cs typeface="Times New Roman" pitchFamily="18" charset="0"/>
              </a:rPr>
              <a:t>collected</a:t>
            </a:r>
          </a:p>
          <a:p>
            <a:pPr marL="285750" indent="-285750" algn="just">
              <a:lnSpc>
                <a:spcPct val="150000"/>
              </a:lnSpc>
              <a:buFont typeface="Wingdings" pitchFamily="2" charset="2"/>
              <a:buChar char="Ø"/>
            </a:pPr>
            <a:r>
              <a:rPr lang="en-US" b="1" dirty="0">
                <a:solidFill>
                  <a:schemeClr val="tx1"/>
                </a:solidFill>
                <a:latin typeface="Times New Roman" pitchFamily="18" charset="0"/>
                <a:cs typeface="Times New Roman" pitchFamily="18" charset="0"/>
              </a:rPr>
              <a:t>S</a:t>
            </a:r>
            <a:r>
              <a:rPr lang="en-US" b="1" dirty="0" smtClean="0">
                <a:solidFill>
                  <a:schemeClr val="tx1"/>
                </a:solidFill>
                <a:latin typeface="Times New Roman" pitchFamily="18" charset="0"/>
                <a:cs typeface="Times New Roman" pitchFamily="18" charset="0"/>
              </a:rPr>
              <a:t>oftware tools</a:t>
            </a:r>
            <a:endParaRPr lang="it-IT" b="1" dirty="0">
              <a:solidFill>
                <a:schemeClr val="tx1"/>
              </a:solidFill>
              <a:latin typeface="Times New Roman" pitchFamily="18" charset="0"/>
              <a:cs typeface="Times New Roman" pitchFamily="18" charset="0"/>
            </a:endParaRPr>
          </a:p>
        </p:txBody>
      </p:sp>
      <p:sp>
        <p:nvSpPr>
          <p:cNvPr id="6" name="Rettangolo arrotondato 5"/>
          <p:cNvSpPr/>
          <p:nvPr/>
        </p:nvSpPr>
        <p:spPr>
          <a:xfrm>
            <a:off x="332656" y="4581128"/>
            <a:ext cx="2727176" cy="715089"/>
          </a:xfrm>
          <a:prstGeom prst="roundRect">
            <a:avLst/>
          </a:prstGeom>
          <a:solidFill>
            <a:schemeClr val="bg1">
              <a:lumMod val="95000"/>
            </a:schemeClr>
          </a:solidFill>
          <a:ln>
            <a:noFill/>
          </a:ln>
          <a:effectLst>
            <a:outerShdw blurRad="76200" dist="38100" dir="2700000" sx="103000" sy="103000" algn="tl" rotWithShape="0">
              <a:prstClr val="black">
                <a:alpha val="40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n-GB" dirty="0">
                <a:latin typeface="Times New Roman" pitchFamily="18" charset="0"/>
                <a:cs typeface="Times New Roman" pitchFamily="18" charset="0"/>
              </a:rPr>
              <a:t>Compare all the current surgical approaches </a:t>
            </a:r>
            <a:endParaRPr lang="it-IT" dirty="0">
              <a:latin typeface="Times New Roman" pitchFamily="18" charset="0"/>
              <a:cs typeface="Times New Roman" pitchFamily="18" charset="0"/>
            </a:endParaRPr>
          </a:p>
        </p:txBody>
      </p:sp>
      <p:sp>
        <p:nvSpPr>
          <p:cNvPr id="7" name="Rettangolo arrotondato 6"/>
          <p:cNvSpPr/>
          <p:nvPr/>
        </p:nvSpPr>
        <p:spPr>
          <a:xfrm>
            <a:off x="6084168" y="4581128"/>
            <a:ext cx="2727176" cy="715089"/>
          </a:xfrm>
          <a:prstGeom prst="roundRect">
            <a:avLst/>
          </a:prstGeom>
          <a:solidFill>
            <a:schemeClr val="bg1">
              <a:lumMod val="95000"/>
            </a:schemeClr>
          </a:solidFill>
          <a:ln>
            <a:noFill/>
          </a:ln>
          <a:effectLst>
            <a:outerShdw blurRad="76200" dist="38100" dir="2700000" sx="103000" sy="103000" algn="tl" rotWithShape="0">
              <a:prstClr val="black">
                <a:alpha val="40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n-GB" dirty="0">
                <a:latin typeface="Times New Roman" pitchFamily="18" charset="0"/>
                <a:cs typeface="Times New Roman" pitchFamily="18" charset="0"/>
              </a:rPr>
              <a:t>Contribution on gastric cancer research</a:t>
            </a:r>
            <a:endParaRPr lang="it-IT" dirty="0">
              <a:latin typeface="Times New Roman" pitchFamily="18" charset="0"/>
              <a:cs typeface="Times New Roman" pitchFamily="18" charset="0"/>
            </a:endParaRPr>
          </a:p>
        </p:txBody>
      </p:sp>
      <p:sp>
        <p:nvSpPr>
          <p:cNvPr id="8" name="Rettangolo arrotondato 7"/>
          <p:cNvSpPr/>
          <p:nvPr/>
        </p:nvSpPr>
        <p:spPr>
          <a:xfrm>
            <a:off x="3725270" y="4028489"/>
            <a:ext cx="1693459" cy="408623"/>
          </a:xfrm>
          <a:prstGeom prst="roundRect">
            <a:avLst/>
          </a:prstGeom>
          <a:solidFill>
            <a:schemeClr val="bg1">
              <a:lumMod val="95000"/>
            </a:schemeClr>
          </a:solidFill>
          <a:ln>
            <a:noFill/>
          </a:ln>
          <a:effectLst>
            <a:outerShdw blurRad="76200" dist="38100" dir="2700000" sx="103000" sy="103000" algn="tl" rotWithShape="0">
              <a:prstClr val="black">
                <a:alpha val="40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n-GB" dirty="0">
                <a:latin typeface="Times New Roman" pitchFamily="18" charset="0"/>
                <a:cs typeface="Times New Roman" pitchFamily="18" charset="0"/>
              </a:rPr>
              <a:t>Join databases </a:t>
            </a:r>
          </a:p>
        </p:txBody>
      </p:sp>
      <p:sp>
        <p:nvSpPr>
          <p:cNvPr id="10" name="CasellaDiTesto 9"/>
          <p:cNvSpPr txBox="1"/>
          <p:nvPr/>
        </p:nvSpPr>
        <p:spPr>
          <a:xfrm>
            <a:off x="2699792" y="5805264"/>
            <a:ext cx="3744416" cy="760150"/>
          </a:xfrm>
          <a:prstGeom prst="rect">
            <a:avLst/>
          </a:prstGeom>
          <a:solidFill>
            <a:srgbClr val="FEA394"/>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it-IT"/>
            </a:defPPr>
            <a:lvl1pPr algn="ctr">
              <a:lnSpc>
                <a:spcPct val="150000"/>
              </a:lnSpc>
              <a:defRPr b="1">
                <a:solidFill>
                  <a:srgbClr val="C00000"/>
                </a:solidFill>
                <a:latin typeface="Times New Roman" pitchFamily="18" charset="0"/>
                <a:cs typeface="Times New Roman" pitchFamily="18" charset="0"/>
              </a:defRPr>
            </a:lvl1pPr>
          </a:lstStyle>
          <a:p>
            <a:r>
              <a:rPr lang="it-IT" dirty="0"/>
              <a:t>DEVELOPMENT AND SHARING A STUDY PROTOCOL</a:t>
            </a:r>
          </a:p>
        </p:txBody>
      </p:sp>
      <p:sp>
        <p:nvSpPr>
          <p:cNvPr id="9" name="Titolo 1"/>
          <p:cNvSpPr>
            <a:spLocks noGrp="1"/>
          </p:cNvSpPr>
          <p:nvPr>
            <p:ph type="title"/>
          </p:nvPr>
        </p:nvSpPr>
        <p:spPr>
          <a:xfrm>
            <a:off x="-21651" y="22940"/>
            <a:ext cx="2347191" cy="453732"/>
          </a:xfr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lgn="l"/>
            <a:r>
              <a:rPr lang="en-US" sz="2800" b="1" dirty="0">
                <a:solidFill>
                  <a:srgbClr val="C00000"/>
                </a:solidFill>
                <a:effectLst>
                  <a:outerShdw blurRad="127000" dist="38100" algn="l" rotWithShape="0">
                    <a:schemeClr val="bg1"/>
                  </a:outerShdw>
                </a:effectLst>
                <a:latin typeface="Times New Roman" pitchFamily="18" charset="0"/>
                <a:cs typeface="Times New Roman" pitchFamily="18" charset="0"/>
              </a:rPr>
              <a:t>METHODS</a:t>
            </a:r>
            <a:endParaRPr lang="it-IT" sz="2800" b="1" dirty="0">
              <a:solidFill>
                <a:srgbClr val="C00000"/>
              </a:solidFill>
              <a:effectLst>
                <a:outerShdw blurRad="127000" dist="38100" algn="l" rotWithShape="0">
                  <a:schemeClr val="bg1"/>
                </a:outerShdw>
              </a:effectLst>
              <a:latin typeface="Times New Roman" pitchFamily="18" charset="0"/>
              <a:cs typeface="Times New Roman" pitchFamily="18" charset="0"/>
            </a:endParaRPr>
          </a:p>
        </p:txBody>
      </p:sp>
      <p:sp>
        <p:nvSpPr>
          <p:cNvPr id="17" name="Freccia a destra 16"/>
          <p:cNvSpPr/>
          <p:nvPr/>
        </p:nvSpPr>
        <p:spPr>
          <a:xfrm rot="5400000">
            <a:off x="4140028" y="5013252"/>
            <a:ext cx="863976" cy="288000"/>
          </a:xfrm>
          <a:prstGeom prst="rightArrow">
            <a:avLst/>
          </a:prstGeom>
          <a:solidFill>
            <a:schemeClr val="bg1">
              <a:lumMod val="95000"/>
            </a:schemeClr>
          </a:solidFill>
          <a:ln>
            <a:solidFill>
              <a:schemeClr val="bg1">
                <a:lumMod val="65000"/>
              </a:schemeClr>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457750"/>
            <a:ext cx="5866259" cy="254731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olo 1"/>
          <p:cNvSpPr txBox="1">
            <a:spLocks/>
          </p:cNvSpPr>
          <p:nvPr/>
        </p:nvSpPr>
        <p:spPr>
          <a:xfrm>
            <a:off x="2804745" y="332656"/>
            <a:ext cx="3495447" cy="936104"/>
          </a:xfrm>
          <a:prstGeom prst="rect">
            <a:avLst/>
          </a:prstGeom>
          <a:solidFill>
            <a:schemeClr val="bg1">
              <a:alpha val="40000"/>
            </a:schemeClr>
          </a:solidFill>
          <a:ln>
            <a:noFill/>
          </a:ln>
          <a:effectLst>
            <a:outerShdw blurRad="114300" dist="38100" dir="5400000" sx="106000" sy="106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it-IT"/>
            </a:defPPr>
            <a:lvl1pPr algn="ctr">
              <a:spcBef>
                <a:spcPct val="0"/>
              </a:spcBef>
              <a:defRPr sz="2400" b="1">
                <a:ln w="11430">
                  <a:noFill/>
                </a:ln>
                <a:solidFill>
                  <a:srgbClr val="C00000"/>
                </a:solidFill>
                <a:latin typeface="Times New Roman" pitchFamily="18" charset="0"/>
                <a:cs typeface="Times New Roman" pitchFamily="18" charset="0"/>
              </a:defRPr>
            </a:lvl1pPr>
          </a:lstStyle>
          <a:p>
            <a:r>
              <a:rPr lang="en-US" dirty="0" smtClean="0"/>
              <a:t>Institutions reached </a:t>
            </a:r>
          </a:p>
          <a:p>
            <a:r>
              <a:rPr lang="en-US" dirty="0" smtClean="0"/>
              <a:t>an agreement</a:t>
            </a:r>
            <a:endParaRPr lang="en-US" dirty="0"/>
          </a:p>
        </p:txBody>
      </p:sp>
      <p:pic>
        <p:nvPicPr>
          <p:cNvPr id="1026" name="Picture 2" descr="C:\Users\Jacopo\Desktop\Nanjing Parisi\BMJ op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580" y="5632995"/>
            <a:ext cx="2494924" cy="118038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93057" y="5805264"/>
            <a:ext cx="2262719" cy="408623"/>
          </a:xfrm>
          <a:prstGeom prst="roundRect">
            <a:avLst/>
          </a:prstGeom>
          <a:solidFill>
            <a:schemeClr val="bg1">
              <a:lumMod val="95000"/>
            </a:schemeClr>
          </a:solidFill>
          <a:ln>
            <a:noFill/>
          </a:ln>
          <a:effectLst>
            <a:outerShdw blurRad="76200" dist="38100" dir="2700000" sx="103000" sy="103000" algn="tl" rotWithShape="0">
              <a:prstClr val="black">
                <a:alpha val="40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algn="just">
              <a:defRPr>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www.imigastric.com</a:t>
            </a:r>
          </a:p>
        </p:txBody>
      </p:sp>
      <p:pic>
        <p:nvPicPr>
          <p:cNvPr id="1027" name="Picture 3" descr="C:\Users\Jacopo\Desktop\fda-lef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6309320"/>
            <a:ext cx="2562231" cy="49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5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14081</TotalTime>
  <Words>4204</Words>
  <Application>Microsoft Office PowerPoint</Application>
  <PresentationFormat>Presentazione su schermo (4:3)</PresentationFormat>
  <Paragraphs>371</Paragraphs>
  <Slides>29</Slides>
  <Notes>29</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Robotic, Laparoscopic and Open Surgery for Gastric Cancer Compared on Surgical, Clinical and Oncological Outcomes: Establishing a Multi-Institutional Registry</vt:lpstr>
      <vt:lpstr>Presentazione standard di PowerPoint</vt:lpstr>
      <vt:lpstr>Presentazione standard di PowerPoint</vt:lpstr>
      <vt:lpstr>Presentazione standard di PowerPoint</vt:lpstr>
      <vt:lpstr>RATIONALE</vt:lpstr>
      <vt:lpstr>RATIONALE</vt:lpstr>
      <vt:lpstr>RATIONALE</vt:lpstr>
      <vt:lpstr>METHODS</vt:lpstr>
      <vt:lpstr>METHODS</vt:lpstr>
      <vt:lpstr>METHODS</vt:lpstr>
      <vt:lpstr>METHODS</vt:lpstr>
      <vt:lpstr>METHODS</vt:lpstr>
      <vt:lpstr>METHODS</vt:lpstr>
      <vt:lpstr>METHODS</vt:lpstr>
      <vt:lpstr>METHODS</vt:lpstr>
      <vt:lpstr>METHODS</vt:lpstr>
      <vt:lpstr>METHODS</vt:lpstr>
      <vt:lpstr>METHODS</vt:lpstr>
      <vt:lpstr>ETHICAL ASPECTS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Laparoscopic and Open Surgery for Gastric Cancer Compared on Surgical, Clinical and Oncological Outcomes: Establishing a Multi-Institutional Registry</dc:title>
  <dc:creator>Jacopo</dc:creator>
  <cp:lastModifiedBy>Jacopo</cp:lastModifiedBy>
  <cp:revision>358</cp:revision>
  <dcterms:created xsi:type="dcterms:W3CDTF">2015-04-21T13:44:39Z</dcterms:created>
  <dcterms:modified xsi:type="dcterms:W3CDTF">2015-08-19T15:43:02Z</dcterms:modified>
</cp:coreProperties>
</file>