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7" r:id="rId3"/>
    <p:sldId id="258" r:id="rId4"/>
    <p:sldId id="303" r:id="rId5"/>
    <p:sldId id="304" r:id="rId6"/>
    <p:sldId id="305" r:id="rId7"/>
    <p:sldId id="351" r:id="rId8"/>
    <p:sldId id="349" r:id="rId9"/>
    <p:sldId id="307" r:id="rId10"/>
    <p:sldId id="352" r:id="rId11"/>
    <p:sldId id="308" r:id="rId12"/>
    <p:sldId id="309" r:id="rId13"/>
    <p:sldId id="340" r:id="rId14"/>
    <p:sldId id="341" r:id="rId15"/>
    <p:sldId id="342" r:id="rId16"/>
    <p:sldId id="353" r:id="rId17"/>
    <p:sldId id="354" r:id="rId18"/>
    <p:sldId id="355" r:id="rId19"/>
    <p:sldId id="356" r:id="rId20"/>
    <p:sldId id="311" r:id="rId21"/>
    <p:sldId id="312" r:id="rId22"/>
    <p:sldId id="313" r:id="rId23"/>
    <p:sldId id="271" r:id="rId24"/>
    <p:sldId id="343" r:id="rId25"/>
    <p:sldId id="344" r:id="rId26"/>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EDF4"/>
    <a:srgbClr val="FFCC00"/>
    <a:srgbClr val="FFFF00"/>
    <a:srgbClr val="B8B8B8"/>
    <a:srgbClr val="D0D8E8"/>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ile medio 2 - Color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Stile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C2FFA5D-87B4-456A-9821-1D502468CF0F}" styleName="Stile con tema 1 - Colore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547" autoAdjust="0"/>
  </p:normalViewPr>
  <p:slideViewPr>
    <p:cSldViewPr>
      <p:cViewPr>
        <p:scale>
          <a:sx n="66" d="100"/>
          <a:sy n="66" d="100"/>
        </p:scale>
        <p:origin x="-1422" y="-72"/>
      </p:cViewPr>
      <p:guideLst>
        <p:guide orient="horz" pos="2160"/>
        <p:guide pos="2880"/>
      </p:guideLst>
    </p:cSldViewPr>
  </p:slideViewPr>
  <p:notesTextViewPr>
    <p:cViewPr>
      <p:scale>
        <a:sx n="66" d="100"/>
        <a:sy n="66"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463BA8-582F-4BEB-822F-E4D91F31B5AF}" type="datetimeFigureOut">
              <a:rPr lang="it-IT" smtClean="0"/>
              <a:t>19/08/2015</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14A395-0B77-400D-9650-FA6E56895DB1}" type="slidenum">
              <a:rPr lang="it-IT" smtClean="0"/>
              <a:t>‹N›</a:t>
            </a:fld>
            <a:endParaRPr lang="it-IT"/>
          </a:p>
        </p:txBody>
      </p:sp>
    </p:spTree>
    <p:extLst>
      <p:ext uri="{BB962C8B-B14F-4D97-AF65-F5344CB8AC3E}">
        <p14:creationId xmlns:p14="http://schemas.microsoft.com/office/powerpoint/2010/main" val="2788583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1514A395-0B77-400D-9650-FA6E56895DB1}" type="slidenum">
              <a:rPr lang="it-IT" smtClean="0"/>
              <a:t>1</a:t>
            </a:fld>
            <a:endParaRPr lang="it-IT"/>
          </a:p>
        </p:txBody>
      </p:sp>
    </p:spTree>
    <p:extLst>
      <p:ext uri="{BB962C8B-B14F-4D97-AF65-F5344CB8AC3E}">
        <p14:creationId xmlns:p14="http://schemas.microsoft.com/office/powerpoint/2010/main" val="24084384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 conducted the research in two ways, identifying all the articles on both laparoscopy and robotic surgery. The final report clearly highlights the difficulty of performing studies on this field. We found only six randomized controlled trials for laparoscopy and none for robotic surgery. Comparative studies were mostly of low quality, and long-term outcomes were unavailable or incomplete.</a:t>
            </a:r>
            <a:endParaRPr lang="it-IT" sz="1200" kern="1200" dirty="0" smtClean="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1514A395-0B77-400D-9650-FA6E56895DB1}" type="slidenum">
              <a:rPr lang="it-IT" smtClean="0"/>
              <a:t>10</a:t>
            </a:fld>
            <a:endParaRPr lang="it-IT"/>
          </a:p>
        </p:txBody>
      </p:sp>
    </p:spTree>
    <p:extLst>
      <p:ext uri="{BB962C8B-B14F-4D97-AF65-F5344CB8AC3E}">
        <p14:creationId xmlns:p14="http://schemas.microsoft.com/office/powerpoint/2010/main" val="1638173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Researchers are currently debating several points, for example, the need to perform an adequate lymphadenectomy with minimally invasive techniques. Researchers still regard nodal clearance as an important factor influencing long-term survival. With laparoscopy, surgeons can feasibly remove at least 15 lymph nodes, but research has shown a statistically significant difference in favor of the open approach regarding the total number of retrieved lymph nodes.</a:t>
            </a:r>
            <a:endParaRPr lang="it-IT" sz="1200" kern="1200" dirty="0" smtClean="0">
              <a:solidFill>
                <a:schemeClr val="tx1"/>
              </a:solidFill>
              <a:effectLst/>
              <a:latin typeface="+mn-lt"/>
              <a:ea typeface="+mn-ea"/>
              <a:cs typeface="+mn-cs"/>
            </a:endParaRPr>
          </a:p>
          <a:p>
            <a:endParaRPr lang="it-IT" dirty="0"/>
          </a:p>
        </p:txBody>
      </p:sp>
      <p:sp>
        <p:nvSpPr>
          <p:cNvPr id="4" name="Segnaposto numero diapositiva 3"/>
          <p:cNvSpPr>
            <a:spLocks noGrp="1"/>
          </p:cNvSpPr>
          <p:nvPr>
            <p:ph type="sldNum" sz="quarter" idx="10"/>
          </p:nvPr>
        </p:nvSpPr>
        <p:spPr/>
        <p:txBody>
          <a:bodyPr/>
          <a:lstStyle/>
          <a:p>
            <a:fld id="{1514A395-0B77-400D-9650-FA6E56895DB1}" type="slidenum">
              <a:rPr lang="it-IT" smtClean="0"/>
              <a:t>11</a:t>
            </a:fld>
            <a:endParaRPr lang="it-IT"/>
          </a:p>
        </p:txBody>
      </p:sp>
    </p:spTree>
    <p:extLst>
      <p:ext uri="{BB962C8B-B14F-4D97-AF65-F5344CB8AC3E}">
        <p14:creationId xmlns:p14="http://schemas.microsoft.com/office/powerpoint/2010/main" val="28514537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Robotic surgery could overcome the difficulties of traditional laparoscopy and allow a better D2 dissection. Clearly, this high technology possesses intrinsic advantages, but researchers have not yet proven and verified them. First, I must clarify that to evaluate the adequacy of the robotic procedure, researchers must use traditional open surgery for the main group of comparisons, not laparoscopy. The table highlights the inadequacy of the available data. Only five studies have made a comparison with the open approach, and only one study shows a statistically significant difference versus laparoscopy.</a:t>
            </a:r>
            <a:endParaRPr lang="it-IT" sz="1200" kern="1200" dirty="0" smtClean="0">
              <a:solidFill>
                <a:schemeClr val="tx1"/>
              </a:solidFill>
              <a:effectLst/>
              <a:latin typeface="+mn-lt"/>
              <a:ea typeface="+mn-ea"/>
              <a:cs typeface="+mn-cs"/>
            </a:endParaRPr>
          </a:p>
          <a:p>
            <a:endParaRPr lang="it-IT" dirty="0"/>
          </a:p>
        </p:txBody>
      </p:sp>
      <p:sp>
        <p:nvSpPr>
          <p:cNvPr id="4" name="Segnaposto numero diapositiva 3"/>
          <p:cNvSpPr>
            <a:spLocks noGrp="1"/>
          </p:cNvSpPr>
          <p:nvPr>
            <p:ph type="sldNum" sz="quarter" idx="10"/>
          </p:nvPr>
        </p:nvSpPr>
        <p:spPr/>
        <p:txBody>
          <a:bodyPr/>
          <a:lstStyle/>
          <a:p>
            <a:fld id="{1514A395-0B77-400D-9650-FA6E56895DB1}" type="slidenum">
              <a:rPr lang="it-IT" smtClean="0"/>
              <a:t>12</a:t>
            </a:fld>
            <a:endParaRPr lang="it-IT"/>
          </a:p>
        </p:txBody>
      </p:sp>
    </p:spTree>
    <p:extLst>
      <p:ext uri="{BB962C8B-B14F-4D97-AF65-F5344CB8AC3E}">
        <p14:creationId xmlns:p14="http://schemas.microsoft.com/office/powerpoint/2010/main" val="13707136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Intraoperative blood loss correlates with postoperative recovery and cancer cell dissemination. Most studies reported favorable results for minimally invasive surgery versus open surgery. </a:t>
            </a:r>
            <a:r>
              <a:rPr lang="en-US" sz="1200" kern="1200" dirty="0" err="1" smtClean="0">
                <a:solidFill>
                  <a:schemeClr val="tx1"/>
                </a:solidFill>
                <a:effectLst/>
                <a:latin typeface="+mn-lt"/>
                <a:ea typeface="+mn-ea"/>
                <a:cs typeface="+mn-cs"/>
              </a:rPr>
              <a:t>Vinuela’s</a:t>
            </a:r>
            <a:r>
              <a:rPr lang="en-US" sz="1200" kern="1200" dirty="0" smtClean="0">
                <a:solidFill>
                  <a:schemeClr val="tx1"/>
                </a:solidFill>
                <a:effectLst/>
                <a:latin typeface="+mn-lt"/>
                <a:ea typeface="+mn-ea"/>
                <a:cs typeface="+mn-cs"/>
              </a:rPr>
              <a:t> meta-analysis clearly confirmed this as regards laparoscopic surgery. Generally, researchers have reported some advantages of robotic </a:t>
            </a:r>
            <a:r>
              <a:rPr lang="en-US" sz="1200" kern="1200" dirty="0" err="1" smtClean="0">
                <a:solidFill>
                  <a:schemeClr val="tx1"/>
                </a:solidFill>
                <a:effectLst/>
                <a:latin typeface="+mn-lt"/>
                <a:ea typeface="+mn-ea"/>
                <a:cs typeface="+mn-cs"/>
              </a:rPr>
              <a:t>gastrectomy</a:t>
            </a:r>
            <a:r>
              <a:rPr lang="en-US" sz="1200" kern="1200" dirty="0" smtClean="0">
                <a:solidFill>
                  <a:schemeClr val="tx1"/>
                </a:solidFill>
                <a:effectLst/>
                <a:latin typeface="+mn-lt"/>
                <a:ea typeface="+mn-ea"/>
                <a:cs typeface="+mn-cs"/>
              </a:rPr>
              <a:t> over laparoscopic or open surgery in reducing perioperative bleeding. However, several studies have also reported conflicting results.</a:t>
            </a:r>
            <a:endParaRPr lang="it-IT" sz="1200" kern="1200" dirty="0" smtClean="0">
              <a:solidFill>
                <a:schemeClr val="tx1"/>
              </a:solidFill>
              <a:effectLst/>
              <a:latin typeface="+mn-lt"/>
              <a:ea typeface="+mn-ea"/>
              <a:cs typeface="+mn-cs"/>
            </a:endParaRPr>
          </a:p>
          <a:p>
            <a:endParaRPr lang="it-IT" dirty="0"/>
          </a:p>
        </p:txBody>
      </p:sp>
      <p:sp>
        <p:nvSpPr>
          <p:cNvPr id="4" name="Segnaposto numero diapositiva 3"/>
          <p:cNvSpPr>
            <a:spLocks noGrp="1"/>
          </p:cNvSpPr>
          <p:nvPr>
            <p:ph type="sldNum" sz="quarter" idx="10"/>
          </p:nvPr>
        </p:nvSpPr>
        <p:spPr/>
        <p:txBody>
          <a:bodyPr/>
          <a:lstStyle/>
          <a:p>
            <a:fld id="{1514A395-0B77-400D-9650-FA6E56895DB1}" type="slidenum">
              <a:rPr lang="it-IT" smtClean="0"/>
              <a:t>13</a:t>
            </a:fld>
            <a:endParaRPr lang="it-IT"/>
          </a:p>
        </p:txBody>
      </p:sp>
    </p:spTree>
    <p:extLst>
      <p:ext uri="{BB962C8B-B14F-4D97-AF65-F5344CB8AC3E}">
        <p14:creationId xmlns:p14="http://schemas.microsoft.com/office/powerpoint/2010/main" val="30314180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Researchers found a connection between laparoscopy and a significant reduction in overall complications, medical complications, and minor surgical complications as compared to open surgery. They observed that major surgical complications occurred in comparable numbers for the two groups. The reduced invasiveness of the laparoscopic technique can explain the decrease in medical and minor surgical complications. In contrast, the largest randomized controlled trial that the Korean Laparoscopic Gastrointestinal Surgery Study Group performed found no significant difference between the two groups in overall complications.</a:t>
            </a:r>
            <a:endParaRPr lang="it-IT" sz="1200" kern="1200" dirty="0" smtClean="0">
              <a:solidFill>
                <a:schemeClr val="tx1"/>
              </a:solidFill>
              <a:effectLst/>
              <a:latin typeface="+mn-lt"/>
              <a:ea typeface="+mn-ea"/>
              <a:cs typeface="+mn-cs"/>
            </a:endParaRPr>
          </a:p>
          <a:p>
            <a:endParaRPr lang="it-IT" dirty="0"/>
          </a:p>
        </p:txBody>
      </p:sp>
      <p:sp>
        <p:nvSpPr>
          <p:cNvPr id="4" name="Segnaposto numero diapositiva 3"/>
          <p:cNvSpPr>
            <a:spLocks noGrp="1"/>
          </p:cNvSpPr>
          <p:nvPr>
            <p:ph type="sldNum" sz="quarter" idx="10"/>
          </p:nvPr>
        </p:nvSpPr>
        <p:spPr/>
        <p:txBody>
          <a:bodyPr/>
          <a:lstStyle/>
          <a:p>
            <a:fld id="{1514A395-0B77-400D-9650-FA6E56895DB1}" type="slidenum">
              <a:rPr lang="it-IT" smtClean="0"/>
              <a:t>14</a:t>
            </a:fld>
            <a:endParaRPr lang="it-IT"/>
          </a:p>
        </p:txBody>
      </p:sp>
    </p:spTree>
    <p:extLst>
      <p:ext uri="{BB962C8B-B14F-4D97-AF65-F5344CB8AC3E}">
        <p14:creationId xmlns:p14="http://schemas.microsoft.com/office/powerpoint/2010/main" val="11240970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Researchers have obtained inconsistent findings in studies on robotic surgery in terms of demonstrating significant differences compared to laparoscopy. However, a careful analysis is limited by the extreme heterogeneity of the surgical techniques adopted.</a:t>
            </a:r>
            <a:endParaRPr lang="it-IT" sz="1200" kern="1200" dirty="0" smtClean="0">
              <a:solidFill>
                <a:schemeClr val="tx1"/>
              </a:solidFill>
              <a:effectLst/>
              <a:latin typeface="+mn-lt"/>
              <a:ea typeface="+mn-ea"/>
              <a:cs typeface="+mn-cs"/>
            </a:endParaRPr>
          </a:p>
          <a:p>
            <a:endParaRPr lang="it-IT" dirty="0"/>
          </a:p>
        </p:txBody>
      </p:sp>
      <p:sp>
        <p:nvSpPr>
          <p:cNvPr id="4" name="Segnaposto numero diapositiva 3"/>
          <p:cNvSpPr>
            <a:spLocks noGrp="1"/>
          </p:cNvSpPr>
          <p:nvPr>
            <p:ph type="sldNum" sz="quarter" idx="10"/>
          </p:nvPr>
        </p:nvSpPr>
        <p:spPr/>
        <p:txBody>
          <a:bodyPr/>
          <a:lstStyle/>
          <a:p>
            <a:fld id="{1514A395-0B77-400D-9650-FA6E56895DB1}" type="slidenum">
              <a:rPr lang="it-IT" smtClean="0"/>
              <a:t>15</a:t>
            </a:fld>
            <a:endParaRPr lang="it-IT"/>
          </a:p>
        </p:txBody>
      </p:sp>
    </p:spTree>
    <p:extLst>
      <p:ext uri="{BB962C8B-B14F-4D97-AF65-F5344CB8AC3E}">
        <p14:creationId xmlns:p14="http://schemas.microsoft.com/office/powerpoint/2010/main" val="18097938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Minimally invasive surgery has demonstrated relevant advantages over open surgery with regard to postoperative hospital stay, as shown in the forest plots, despite the extreme heterogeneity among studies.</a:t>
            </a:r>
            <a:endParaRPr lang="it-IT" sz="1200" kern="1200" dirty="0" smtClean="0">
              <a:solidFill>
                <a:schemeClr val="tx1"/>
              </a:solidFill>
              <a:effectLst/>
              <a:latin typeface="+mn-lt"/>
              <a:ea typeface="+mn-ea"/>
              <a:cs typeface="+mn-cs"/>
            </a:endParaRPr>
          </a:p>
          <a:p>
            <a:endParaRPr lang="it-IT" dirty="0"/>
          </a:p>
        </p:txBody>
      </p:sp>
      <p:sp>
        <p:nvSpPr>
          <p:cNvPr id="4" name="Segnaposto numero diapositiva 3"/>
          <p:cNvSpPr>
            <a:spLocks noGrp="1"/>
          </p:cNvSpPr>
          <p:nvPr>
            <p:ph type="sldNum" sz="quarter" idx="10"/>
          </p:nvPr>
        </p:nvSpPr>
        <p:spPr/>
        <p:txBody>
          <a:bodyPr/>
          <a:lstStyle/>
          <a:p>
            <a:fld id="{1514A395-0B77-400D-9650-FA6E56895DB1}" type="slidenum">
              <a:rPr lang="it-IT" smtClean="0"/>
              <a:t>16</a:t>
            </a:fld>
            <a:endParaRPr lang="it-IT"/>
          </a:p>
        </p:txBody>
      </p:sp>
    </p:spTree>
    <p:extLst>
      <p:ext uri="{BB962C8B-B14F-4D97-AF65-F5344CB8AC3E}">
        <p14:creationId xmlns:p14="http://schemas.microsoft.com/office/powerpoint/2010/main" val="30304958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Some evidence (Kim and Woo) has indicated that patients who underwent robotic </a:t>
            </a:r>
            <a:r>
              <a:rPr lang="en-US" sz="1200" kern="1200" dirty="0" err="1" smtClean="0">
                <a:solidFill>
                  <a:schemeClr val="tx1"/>
                </a:solidFill>
                <a:effectLst/>
                <a:latin typeface="+mn-lt"/>
                <a:ea typeface="+mn-ea"/>
                <a:cs typeface="+mn-cs"/>
              </a:rPr>
              <a:t>gastrectomy</a:t>
            </a:r>
            <a:r>
              <a:rPr lang="en-US" sz="1200" kern="1200" dirty="0" smtClean="0">
                <a:solidFill>
                  <a:schemeClr val="tx1"/>
                </a:solidFill>
                <a:effectLst/>
                <a:latin typeface="+mn-lt"/>
                <a:ea typeface="+mn-ea"/>
                <a:cs typeface="+mn-cs"/>
              </a:rPr>
              <a:t> could be discharged at an earlier date than patients who underwent open or laparoscopic </a:t>
            </a:r>
            <a:r>
              <a:rPr lang="en-US" sz="1200" kern="1200" dirty="0" err="1" smtClean="0">
                <a:solidFill>
                  <a:schemeClr val="tx1"/>
                </a:solidFill>
                <a:effectLst/>
                <a:latin typeface="+mn-lt"/>
                <a:ea typeface="+mn-ea"/>
                <a:cs typeface="+mn-cs"/>
              </a:rPr>
              <a:t>gastrectomy</a:t>
            </a:r>
            <a:r>
              <a:rPr lang="en-US" sz="1200" kern="1200" dirty="0" smtClean="0">
                <a:solidFill>
                  <a:schemeClr val="tx1"/>
                </a:solidFill>
                <a:effectLst/>
                <a:latin typeface="+mn-lt"/>
                <a:ea typeface="+mn-ea"/>
                <a:cs typeface="+mn-cs"/>
              </a:rPr>
              <a:t>. However, the low number of studies in this area and the high heterogeneity weaken this conclusion.</a:t>
            </a:r>
            <a:endParaRPr lang="it-IT" sz="1200" kern="1200" dirty="0" smtClean="0">
              <a:solidFill>
                <a:schemeClr val="tx1"/>
              </a:solidFill>
              <a:effectLst/>
              <a:latin typeface="+mn-lt"/>
              <a:ea typeface="+mn-ea"/>
              <a:cs typeface="+mn-cs"/>
            </a:endParaRPr>
          </a:p>
          <a:p>
            <a:endParaRPr lang="it-IT" dirty="0"/>
          </a:p>
        </p:txBody>
      </p:sp>
      <p:sp>
        <p:nvSpPr>
          <p:cNvPr id="4" name="Segnaposto numero diapositiva 3"/>
          <p:cNvSpPr>
            <a:spLocks noGrp="1"/>
          </p:cNvSpPr>
          <p:nvPr>
            <p:ph type="sldNum" sz="quarter" idx="10"/>
          </p:nvPr>
        </p:nvSpPr>
        <p:spPr/>
        <p:txBody>
          <a:bodyPr/>
          <a:lstStyle/>
          <a:p>
            <a:fld id="{1514A395-0B77-400D-9650-FA6E56895DB1}" type="slidenum">
              <a:rPr lang="it-IT" smtClean="0"/>
              <a:t>17</a:t>
            </a:fld>
            <a:endParaRPr lang="it-IT"/>
          </a:p>
        </p:txBody>
      </p:sp>
    </p:spTree>
    <p:extLst>
      <p:ext uri="{BB962C8B-B14F-4D97-AF65-F5344CB8AC3E}">
        <p14:creationId xmlns:p14="http://schemas.microsoft.com/office/powerpoint/2010/main" val="31108069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New studies must add to the literature and help to conclusively define the best surgical techniques. As </a:t>
            </a:r>
            <a:r>
              <a:rPr lang="en-US" sz="1200" kern="1200" dirty="0" err="1" smtClean="0">
                <a:solidFill>
                  <a:schemeClr val="tx1"/>
                </a:solidFill>
                <a:effectLst/>
                <a:latin typeface="+mn-lt"/>
                <a:ea typeface="+mn-ea"/>
                <a:cs typeface="+mn-cs"/>
              </a:rPr>
              <a:t>Hiki</a:t>
            </a:r>
            <a:r>
              <a:rPr lang="en-US" sz="1200" kern="1200" dirty="0" smtClean="0">
                <a:solidFill>
                  <a:schemeClr val="tx1"/>
                </a:solidFill>
                <a:effectLst/>
                <a:latin typeface="+mn-lt"/>
                <a:ea typeface="+mn-ea"/>
                <a:cs typeface="+mn-cs"/>
              </a:rPr>
              <a:t> observed, manually handling organs during </a:t>
            </a:r>
            <a:r>
              <a:rPr lang="en-US" sz="1200" kern="1200" dirty="0" err="1" smtClean="0">
                <a:solidFill>
                  <a:schemeClr val="tx1"/>
                </a:solidFill>
                <a:effectLst/>
                <a:latin typeface="+mn-lt"/>
                <a:ea typeface="+mn-ea"/>
                <a:cs typeface="+mn-cs"/>
              </a:rPr>
              <a:t>gastrectomy</a:t>
            </a:r>
            <a:r>
              <a:rPr lang="en-US" sz="1200" kern="1200" dirty="0" smtClean="0">
                <a:solidFill>
                  <a:schemeClr val="tx1"/>
                </a:solidFill>
                <a:effectLst/>
                <a:latin typeface="+mn-lt"/>
                <a:ea typeface="+mn-ea"/>
                <a:cs typeface="+mn-cs"/>
              </a:rPr>
              <a:t> is an important contributor to the inflammatory response after surgery. Theoretically, the smaller robot instruments may cause less inflammation than the instruments used in other approaches. Thus, postoperative bowel recovery in the robotic group may occur sooner.</a:t>
            </a:r>
            <a:endParaRPr lang="it-IT" sz="1200" kern="1200" dirty="0" smtClean="0">
              <a:solidFill>
                <a:schemeClr val="tx1"/>
              </a:solidFill>
              <a:effectLst/>
              <a:latin typeface="+mn-lt"/>
              <a:ea typeface="+mn-ea"/>
              <a:cs typeface="+mn-cs"/>
            </a:endParaRPr>
          </a:p>
          <a:p>
            <a:endParaRPr lang="it-IT" dirty="0"/>
          </a:p>
        </p:txBody>
      </p:sp>
      <p:sp>
        <p:nvSpPr>
          <p:cNvPr id="4" name="Segnaposto numero diapositiva 3"/>
          <p:cNvSpPr>
            <a:spLocks noGrp="1"/>
          </p:cNvSpPr>
          <p:nvPr>
            <p:ph type="sldNum" sz="quarter" idx="10"/>
          </p:nvPr>
        </p:nvSpPr>
        <p:spPr/>
        <p:txBody>
          <a:bodyPr/>
          <a:lstStyle/>
          <a:p>
            <a:fld id="{1514A395-0B77-400D-9650-FA6E56895DB1}" type="slidenum">
              <a:rPr lang="it-IT" smtClean="0"/>
              <a:t>18</a:t>
            </a:fld>
            <a:endParaRPr lang="it-IT"/>
          </a:p>
        </p:txBody>
      </p:sp>
    </p:spTree>
    <p:extLst>
      <p:ext uri="{BB962C8B-B14F-4D97-AF65-F5344CB8AC3E}">
        <p14:creationId xmlns:p14="http://schemas.microsoft.com/office/powerpoint/2010/main" val="15565782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kern="1200" dirty="0" smtClean="0">
                <a:solidFill>
                  <a:schemeClr val="tx1"/>
                </a:solidFill>
                <a:effectLst/>
                <a:latin typeface="+mn-lt"/>
                <a:ea typeface="+mn-ea"/>
                <a:cs typeface="+mn-cs"/>
              </a:rPr>
              <a:t>Now I wish to focus our attention on a newly emerging and certainly more attractive technical development regarding the possibility of performing the reconstructive phase entirely with </a:t>
            </a:r>
            <a:r>
              <a:rPr lang="en-US" sz="1200" kern="1200" dirty="0" err="1" smtClean="0">
                <a:solidFill>
                  <a:schemeClr val="tx1"/>
                </a:solidFill>
                <a:effectLst/>
                <a:latin typeface="+mn-lt"/>
                <a:ea typeface="+mn-ea"/>
                <a:cs typeface="+mn-cs"/>
              </a:rPr>
              <a:t>intracorporeal</a:t>
            </a:r>
            <a:r>
              <a:rPr lang="en-US" sz="1200" kern="1200" dirty="0" smtClean="0">
                <a:solidFill>
                  <a:schemeClr val="tx1"/>
                </a:solidFill>
                <a:effectLst/>
                <a:latin typeface="+mn-lt"/>
                <a:ea typeface="+mn-ea"/>
                <a:cs typeface="+mn-cs"/>
              </a:rPr>
              <a:t> anastomosis. Together with the extent of lymphadenectomy, the restoration of the digestive tract remains one of the main areas of surgical research and now involves robotic systems.</a:t>
            </a:r>
            <a:endParaRPr lang="it-IT"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this context, robotic surgery may demonstrate a clear superiority as compared to laparoscopy. No researcher has yet studied this issue. </a:t>
            </a:r>
            <a:endParaRPr lang="it-IT"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Some reports, like the one Prof. Jiang recently published and the one our group is publishing, are beginning to highlight the safety and feasibility of robot-sewn anastomosis for total </a:t>
            </a:r>
            <a:r>
              <a:rPr lang="en-US" sz="1200" kern="1200" dirty="0" err="1" smtClean="0">
                <a:solidFill>
                  <a:schemeClr val="tx1"/>
                </a:solidFill>
                <a:effectLst/>
                <a:latin typeface="+mn-lt"/>
                <a:ea typeface="+mn-ea"/>
                <a:cs typeface="+mn-cs"/>
              </a:rPr>
              <a:t>gastrectomy</a:t>
            </a:r>
            <a:r>
              <a:rPr lang="en-US" sz="1200" kern="1200" dirty="0" smtClean="0">
                <a:solidFill>
                  <a:schemeClr val="tx1"/>
                </a:solidFill>
                <a:effectLst/>
                <a:latin typeface="+mn-lt"/>
                <a:ea typeface="+mn-ea"/>
                <a:cs typeface="+mn-cs"/>
              </a:rPr>
              <a:t> and the relief of extremely satisfactory postoperative outcomes.</a:t>
            </a:r>
            <a:endParaRPr lang="it-IT" sz="1200" kern="1200" dirty="0" smtClean="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1514A395-0B77-400D-9650-FA6E56895DB1}" type="slidenum">
              <a:rPr lang="it-IT" smtClean="0"/>
              <a:t>19</a:t>
            </a:fld>
            <a:endParaRPr lang="it-IT"/>
          </a:p>
        </p:txBody>
      </p:sp>
    </p:spTree>
    <p:extLst>
      <p:ext uri="{BB962C8B-B14F-4D97-AF65-F5344CB8AC3E}">
        <p14:creationId xmlns:p14="http://schemas.microsoft.com/office/powerpoint/2010/main" val="22399559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Gastric cancer is a major worldwide challenge, running rampant in some regions and overall representing the fourth most common cancer.</a:t>
            </a:r>
            <a:endParaRPr lang="it-IT" sz="1200" kern="1200" dirty="0" smtClean="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1514A395-0B77-400D-9650-FA6E56895DB1}" type="slidenum">
              <a:rPr lang="it-IT" smtClean="0"/>
              <a:t>2</a:t>
            </a:fld>
            <a:endParaRPr lang="it-IT"/>
          </a:p>
        </p:txBody>
      </p:sp>
    </p:spTree>
    <p:extLst>
      <p:ext uri="{BB962C8B-B14F-4D97-AF65-F5344CB8AC3E}">
        <p14:creationId xmlns:p14="http://schemas.microsoft.com/office/powerpoint/2010/main" val="10722837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kern="1200" dirty="0" smtClean="0">
                <a:solidFill>
                  <a:schemeClr val="tx1"/>
                </a:solidFill>
                <a:effectLst/>
                <a:latin typeface="+mn-lt"/>
                <a:ea typeface="+mn-ea"/>
                <a:cs typeface="+mn-cs"/>
              </a:rPr>
              <a:t>In the literature, only 21 studies of authors belonging to 15 institutions have reported a total </a:t>
            </a:r>
            <a:r>
              <a:rPr lang="en-US" sz="1200" kern="1200" dirty="0" err="1" smtClean="0">
                <a:solidFill>
                  <a:schemeClr val="tx1"/>
                </a:solidFill>
                <a:effectLst/>
                <a:latin typeface="+mn-lt"/>
                <a:ea typeface="+mn-ea"/>
                <a:cs typeface="+mn-cs"/>
              </a:rPr>
              <a:t>gastrectomy</a:t>
            </a:r>
            <a:r>
              <a:rPr lang="en-US" sz="1200" kern="1200" dirty="0" smtClean="0">
                <a:solidFill>
                  <a:schemeClr val="tx1"/>
                </a:solidFill>
                <a:effectLst/>
                <a:latin typeface="+mn-lt"/>
                <a:ea typeface="+mn-ea"/>
                <a:cs typeface="+mn-cs"/>
              </a:rPr>
              <a:t> performed using a robot-assisted approach.</a:t>
            </a:r>
            <a:endParaRPr lang="it-IT"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Eleven studies are comparative. The remainder are case series and personal experiences. Only three studies (Son, Yoon, Jiang) focused specifically on total </a:t>
            </a:r>
            <a:r>
              <a:rPr lang="en-US" sz="1200" kern="1200" dirty="0" err="1" smtClean="0">
                <a:solidFill>
                  <a:schemeClr val="tx1"/>
                </a:solidFill>
                <a:effectLst/>
                <a:latin typeface="+mn-lt"/>
                <a:ea typeface="+mn-ea"/>
                <a:cs typeface="+mn-cs"/>
              </a:rPr>
              <a:t>gastrectomy</a:t>
            </a:r>
            <a:r>
              <a:rPr lang="en-US" sz="1200" kern="1200" dirty="0" smtClean="0">
                <a:solidFill>
                  <a:schemeClr val="tx1"/>
                </a:solidFill>
                <a:effectLst/>
                <a:latin typeface="+mn-lt"/>
                <a:ea typeface="+mn-ea"/>
                <a:cs typeface="+mn-cs"/>
              </a:rPr>
              <a:t>. Others reported data from and information on surgical interventions within more extensive analyses including different resection extents.</a:t>
            </a:r>
            <a:endParaRPr lang="it-IT"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To date, scientific studies have presented an overall four hundred and forty-four (444) interventions of robotic-assisted total </a:t>
            </a:r>
            <a:r>
              <a:rPr lang="en-US" sz="1200" kern="1200" dirty="0" err="1" smtClean="0">
                <a:solidFill>
                  <a:schemeClr val="tx1"/>
                </a:solidFill>
                <a:effectLst/>
                <a:latin typeface="+mn-lt"/>
                <a:ea typeface="+mn-ea"/>
                <a:cs typeface="+mn-cs"/>
              </a:rPr>
              <a:t>gastrectomy</a:t>
            </a:r>
            <a:r>
              <a:rPr lang="en-US" sz="1200" kern="1200" dirty="0" smtClean="0">
                <a:solidFill>
                  <a:schemeClr val="tx1"/>
                </a:solidFill>
                <a:effectLst/>
                <a:latin typeface="+mn-lt"/>
                <a:ea typeface="+mn-ea"/>
                <a:cs typeface="+mn-cs"/>
              </a:rPr>
              <a:t>.</a:t>
            </a:r>
            <a:endParaRPr lang="it-IT" sz="1200" kern="1200" dirty="0" smtClean="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1514A395-0B77-400D-9650-FA6E56895DB1}" type="slidenum">
              <a:rPr lang="it-IT" smtClean="0"/>
              <a:t>20</a:t>
            </a:fld>
            <a:endParaRPr lang="it-IT"/>
          </a:p>
        </p:txBody>
      </p:sp>
    </p:spTree>
    <p:extLst>
      <p:ext uri="{BB962C8B-B14F-4D97-AF65-F5344CB8AC3E}">
        <p14:creationId xmlns:p14="http://schemas.microsoft.com/office/powerpoint/2010/main" val="41859327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kern="1200" dirty="0" smtClean="0">
                <a:solidFill>
                  <a:schemeClr val="tx1"/>
                </a:solidFill>
                <a:effectLst/>
                <a:latin typeface="+mn-lt"/>
                <a:ea typeface="+mn-ea"/>
                <a:cs typeface="+mn-cs"/>
              </a:rPr>
              <a:t>A thorough analysis shows that in all studies researchers used robotic assistance for lymphadenectomy and stomach mobilization. By contrast, in regards to the reconstructive time, researchers adopted a great variety of solutions and produced heterogeneous data.</a:t>
            </a:r>
            <a:endParaRPr lang="it-IT"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fact, only nine studies reported, in a comprehensive manner, the use of the robotic system at this step for performing </a:t>
            </a:r>
            <a:r>
              <a:rPr lang="en-US" sz="1200" kern="1200" dirty="0" err="1" smtClean="0">
                <a:solidFill>
                  <a:schemeClr val="tx1"/>
                </a:solidFill>
                <a:effectLst/>
                <a:latin typeface="+mn-lt"/>
                <a:ea typeface="+mn-ea"/>
                <a:cs typeface="+mn-cs"/>
              </a:rPr>
              <a:t>intracorporeal</a:t>
            </a:r>
            <a:r>
              <a:rPr lang="en-US" sz="1200" kern="1200" dirty="0" smtClean="0">
                <a:solidFill>
                  <a:schemeClr val="tx1"/>
                </a:solidFill>
                <a:effectLst/>
                <a:latin typeface="+mn-lt"/>
                <a:ea typeface="+mn-ea"/>
                <a:cs typeface="+mn-cs"/>
              </a:rPr>
              <a:t> anastomosis.</a:t>
            </a:r>
            <a:endParaRPr lang="it-IT"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Four studies underlined (in the technical description) that surgical teams prefer to perform reconstructive surgery by laparoscopy.</a:t>
            </a:r>
            <a:endParaRPr lang="it-IT"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Another element that stands out from the analysis is that only six studies reported data on patient and tumor characteristics or operative and clinical results. </a:t>
            </a:r>
            <a:endParaRPr lang="it-IT"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particular, this is caused by the absence of subgroup analyses in articles involving different types of </a:t>
            </a:r>
            <a:r>
              <a:rPr lang="en-US" sz="1200" kern="1200" dirty="0" err="1" smtClean="0">
                <a:solidFill>
                  <a:schemeClr val="tx1"/>
                </a:solidFill>
                <a:effectLst/>
                <a:latin typeface="+mn-lt"/>
                <a:ea typeface="+mn-ea"/>
                <a:cs typeface="+mn-cs"/>
              </a:rPr>
              <a:t>gastrectomies</a:t>
            </a:r>
            <a:r>
              <a:rPr lang="en-US" sz="1200" kern="1200" dirty="0" smtClean="0">
                <a:solidFill>
                  <a:schemeClr val="tx1"/>
                </a:solidFill>
                <a:effectLst/>
                <a:latin typeface="+mn-lt"/>
                <a:ea typeface="+mn-ea"/>
                <a:cs typeface="+mn-cs"/>
              </a:rPr>
              <a:t> (subtotal and total </a:t>
            </a:r>
            <a:r>
              <a:rPr lang="en-US" sz="1200" kern="1200" dirty="0" err="1" smtClean="0">
                <a:solidFill>
                  <a:schemeClr val="tx1"/>
                </a:solidFill>
                <a:effectLst/>
                <a:latin typeface="+mn-lt"/>
                <a:ea typeface="+mn-ea"/>
                <a:cs typeface="+mn-cs"/>
              </a:rPr>
              <a:t>gastrectomies</a:t>
            </a:r>
            <a:r>
              <a:rPr lang="en-US" sz="1200" kern="1200" dirty="0" smtClean="0">
                <a:solidFill>
                  <a:schemeClr val="tx1"/>
                </a:solidFill>
                <a:effectLst/>
                <a:latin typeface="+mn-lt"/>
                <a:ea typeface="+mn-ea"/>
                <a:cs typeface="+mn-cs"/>
              </a:rPr>
              <a:t>)</a:t>
            </a:r>
            <a:endParaRPr lang="it-IT" sz="1200" kern="1200" dirty="0" smtClean="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1514A395-0B77-400D-9650-FA6E56895DB1}" type="slidenum">
              <a:rPr lang="it-IT" smtClean="0"/>
              <a:t>21</a:t>
            </a:fld>
            <a:endParaRPr lang="it-IT"/>
          </a:p>
        </p:txBody>
      </p:sp>
    </p:spTree>
    <p:extLst>
      <p:ext uri="{BB962C8B-B14F-4D97-AF65-F5344CB8AC3E}">
        <p14:creationId xmlns:p14="http://schemas.microsoft.com/office/powerpoint/2010/main" val="37750251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So you can divide the reconstructive phase into two major categories based on the adopted approach: the execution of extracorporeal versus </a:t>
            </a:r>
            <a:r>
              <a:rPr lang="en-US" sz="1200" kern="1200" dirty="0" err="1" smtClean="0">
                <a:solidFill>
                  <a:schemeClr val="tx1"/>
                </a:solidFill>
                <a:effectLst/>
                <a:latin typeface="+mn-lt"/>
                <a:ea typeface="+mn-ea"/>
                <a:cs typeface="+mn-cs"/>
              </a:rPr>
              <a:t>intracorporeal</a:t>
            </a:r>
            <a:r>
              <a:rPr lang="en-US" sz="1200" kern="1200" dirty="0" smtClean="0">
                <a:solidFill>
                  <a:schemeClr val="tx1"/>
                </a:solidFill>
                <a:effectLst/>
                <a:latin typeface="+mn-lt"/>
                <a:ea typeface="+mn-ea"/>
                <a:cs typeface="+mn-cs"/>
              </a:rPr>
              <a:t> anastomosis. The surgical team can perform the latter, in turn, with laparoscopic or robotic assistance.</a:t>
            </a:r>
            <a:endParaRPr lang="it-IT" sz="1200" kern="1200" dirty="0" smtClean="0">
              <a:solidFill>
                <a:schemeClr val="tx1"/>
              </a:solidFill>
              <a:effectLst/>
              <a:latin typeface="+mn-lt"/>
              <a:ea typeface="+mn-ea"/>
              <a:cs typeface="+mn-cs"/>
            </a:endParaRPr>
          </a:p>
          <a:p>
            <a:endParaRPr lang="it-IT" dirty="0"/>
          </a:p>
        </p:txBody>
      </p:sp>
      <p:sp>
        <p:nvSpPr>
          <p:cNvPr id="4" name="Segnaposto numero diapositiva 3"/>
          <p:cNvSpPr>
            <a:spLocks noGrp="1"/>
          </p:cNvSpPr>
          <p:nvPr>
            <p:ph type="sldNum" sz="quarter" idx="10"/>
          </p:nvPr>
        </p:nvSpPr>
        <p:spPr/>
        <p:txBody>
          <a:bodyPr/>
          <a:lstStyle/>
          <a:p>
            <a:fld id="{1514A395-0B77-400D-9650-FA6E56895DB1}" type="slidenum">
              <a:rPr lang="it-IT" smtClean="0"/>
              <a:t>22</a:t>
            </a:fld>
            <a:endParaRPr lang="it-IT"/>
          </a:p>
        </p:txBody>
      </p:sp>
    </p:spTree>
    <p:extLst>
      <p:ext uri="{BB962C8B-B14F-4D97-AF65-F5344CB8AC3E}">
        <p14:creationId xmlns:p14="http://schemas.microsoft.com/office/powerpoint/2010/main" val="22406771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kern="1200" dirty="0" smtClean="0">
                <a:solidFill>
                  <a:schemeClr val="tx1"/>
                </a:solidFill>
                <a:effectLst/>
                <a:latin typeface="+mn-lt"/>
                <a:ea typeface="+mn-ea"/>
                <a:cs typeface="+mn-cs"/>
              </a:rPr>
              <a:t>However, the question is, how do you perform a robotic </a:t>
            </a:r>
            <a:r>
              <a:rPr lang="en-US" sz="1200" kern="1200" dirty="0" err="1" smtClean="0">
                <a:solidFill>
                  <a:schemeClr val="tx1"/>
                </a:solidFill>
                <a:effectLst/>
                <a:latin typeface="+mn-lt"/>
                <a:ea typeface="+mn-ea"/>
                <a:cs typeface="+mn-cs"/>
              </a:rPr>
              <a:t>esopho-jejunal</a:t>
            </a:r>
            <a:r>
              <a:rPr lang="en-US" sz="1200" kern="1200" dirty="0" smtClean="0">
                <a:solidFill>
                  <a:schemeClr val="tx1"/>
                </a:solidFill>
                <a:effectLst/>
                <a:latin typeface="+mn-lt"/>
                <a:ea typeface="+mn-ea"/>
                <a:cs typeface="+mn-cs"/>
              </a:rPr>
              <a:t> anastomosis? </a:t>
            </a:r>
            <a:endParaRPr lang="it-IT"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literature has reported in most cases the execution of mechanical anastomosis, especially with circular staplers through performing a manual purse-string around the anvil. </a:t>
            </a:r>
            <a:endParaRPr lang="it-IT"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Other solutions described the use of the </a:t>
            </a:r>
            <a:r>
              <a:rPr lang="en-US" sz="1200" kern="1200" dirty="0" err="1" smtClean="0">
                <a:solidFill>
                  <a:schemeClr val="tx1"/>
                </a:solidFill>
                <a:effectLst/>
                <a:latin typeface="+mn-lt"/>
                <a:ea typeface="+mn-ea"/>
                <a:cs typeface="+mn-cs"/>
              </a:rPr>
              <a:t>Orvil</a:t>
            </a:r>
            <a:r>
              <a:rPr lang="en-US" sz="1200" kern="1200" dirty="0" smtClean="0">
                <a:solidFill>
                  <a:schemeClr val="tx1"/>
                </a:solidFill>
                <a:effectLst/>
                <a:latin typeface="+mn-lt"/>
                <a:ea typeface="+mn-ea"/>
                <a:cs typeface="+mn-cs"/>
              </a:rPr>
              <a:t> or the overlap technique.</a:t>
            </a:r>
            <a:endParaRPr lang="it-IT"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Only three authors reported </a:t>
            </a:r>
            <a:r>
              <a:rPr lang="en-US" sz="1200" kern="1200" dirty="0" err="1" smtClean="0">
                <a:solidFill>
                  <a:schemeClr val="tx1"/>
                </a:solidFill>
                <a:effectLst/>
                <a:latin typeface="+mn-lt"/>
                <a:ea typeface="+mn-ea"/>
                <a:cs typeface="+mn-cs"/>
              </a:rPr>
              <a:t>intracorporeal</a:t>
            </a:r>
            <a:r>
              <a:rPr lang="en-US" sz="1200" kern="1200" dirty="0" smtClean="0">
                <a:solidFill>
                  <a:schemeClr val="tx1"/>
                </a:solidFill>
                <a:effectLst/>
                <a:latin typeface="+mn-lt"/>
                <a:ea typeface="+mn-ea"/>
                <a:cs typeface="+mn-cs"/>
              </a:rPr>
              <a:t> sutures with completely robotic-sewn anastomosis. Among these, only Liu and Jiang provided a detailed description of this procedure.</a:t>
            </a:r>
            <a:endParaRPr lang="it-IT" sz="1200" kern="1200" dirty="0" smtClean="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1514A395-0B77-400D-9650-FA6E56895DB1}" type="slidenum">
              <a:rPr lang="it-IT" smtClean="0"/>
              <a:t>23</a:t>
            </a:fld>
            <a:endParaRPr lang="it-IT"/>
          </a:p>
        </p:txBody>
      </p:sp>
    </p:spTree>
    <p:extLst>
      <p:ext uri="{BB962C8B-B14F-4D97-AF65-F5344CB8AC3E}">
        <p14:creationId xmlns:p14="http://schemas.microsoft.com/office/powerpoint/2010/main" val="40905392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As we have seen, researchers must still explore many aspects of minimally invasive surgery for gastric cancer. We have a long way to go. Right now, the scientific community is wondering what strategies it should adopt in future studies.</a:t>
            </a:r>
            <a:endParaRPr lang="it-IT" sz="1200" kern="1200" dirty="0" smtClean="0">
              <a:solidFill>
                <a:schemeClr val="tx1"/>
              </a:solidFill>
              <a:effectLst/>
              <a:latin typeface="+mn-lt"/>
              <a:ea typeface="+mn-ea"/>
              <a:cs typeface="+mn-cs"/>
            </a:endParaRPr>
          </a:p>
          <a:p>
            <a:endParaRPr lang="it-IT" dirty="0"/>
          </a:p>
        </p:txBody>
      </p:sp>
      <p:sp>
        <p:nvSpPr>
          <p:cNvPr id="4" name="Segnaposto numero diapositiva 3"/>
          <p:cNvSpPr>
            <a:spLocks noGrp="1"/>
          </p:cNvSpPr>
          <p:nvPr>
            <p:ph type="sldNum" sz="quarter" idx="10"/>
          </p:nvPr>
        </p:nvSpPr>
        <p:spPr/>
        <p:txBody>
          <a:bodyPr/>
          <a:lstStyle/>
          <a:p>
            <a:fld id="{1514A395-0B77-400D-9650-FA6E56895DB1}" type="slidenum">
              <a:rPr lang="it-IT" smtClean="0"/>
              <a:t>24</a:t>
            </a:fld>
            <a:endParaRPr lang="it-IT"/>
          </a:p>
        </p:txBody>
      </p:sp>
    </p:spTree>
    <p:extLst>
      <p:ext uri="{BB962C8B-B14F-4D97-AF65-F5344CB8AC3E}">
        <p14:creationId xmlns:p14="http://schemas.microsoft.com/office/powerpoint/2010/main" val="13183341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sz="1200" kern="1200" dirty="0" smtClean="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1514A395-0B77-400D-9650-FA6E56895DB1}" type="slidenum">
              <a:rPr lang="it-IT" smtClean="0"/>
              <a:t>25</a:t>
            </a:fld>
            <a:endParaRPr lang="it-IT"/>
          </a:p>
        </p:txBody>
      </p:sp>
    </p:spTree>
    <p:extLst>
      <p:ext uri="{BB962C8B-B14F-4D97-AF65-F5344CB8AC3E}">
        <p14:creationId xmlns:p14="http://schemas.microsoft.com/office/powerpoint/2010/main" val="21840933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disease requires a multidisciplinary context and dedicated institutes, where surgery plays the main role.</a:t>
            </a:r>
            <a:endParaRPr lang="it-IT" sz="1200" kern="1200" dirty="0" smtClean="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1514A395-0B77-400D-9650-FA6E56895DB1}" type="slidenum">
              <a:rPr lang="it-IT" smtClean="0"/>
              <a:t>3</a:t>
            </a:fld>
            <a:endParaRPr lang="it-IT"/>
          </a:p>
        </p:txBody>
      </p:sp>
    </p:spTree>
    <p:extLst>
      <p:ext uri="{BB962C8B-B14F-4D97-AF65-F5344CB8AC3E}">
        <p14:creationId xmlns:p14="http://schemas.microsoft.com/office/powerpoint/2010/main" val="20228232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Many current areas of research seek to identify the best treatment strategies. Thanks to our continuously evolving technology, minimally invasive surgery has become of increasing interest.</a:t>
            </a:r>
            <a:endParaRPr lang="it-IT" sz="1200" kern="1200" dirty="0" smtClean="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1514A395-0B77-400D-9650-FA6E56895DB1}" type="slidenum">
              <a:rPr lang="it-IT" smtClean="0"/>
              <a:t>4</a:t>
            </a:fld>
            <a:endParaRPr lang="it-IT"/>
          </a:p>
        </p:txBody>
      </p:sp>
    </p:spTree>
    <p:extLst>
      <p:ext uri="{BB962C8B-B14F-4D97-AF65-F5344CB8AC3E}">
        <p14:creationId xmlns:p14="http://schemas.microsoft.com/office/powerpoint/2010/main" val="33557582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Kitano performed the first laparoscopic-assisted </a:t>
            </a:r>
            <a:r>
              <a:rPr lang="en-US" sz="1200" kern="1200" dirty="0" err="1" smtClean="0">
                <a:solidFill>
                  <a:schemeClr val="tx1"/>
                </a:solidFill>
                <a:effectLst/>
                <a:latin typeface="+mn-lt"/>
                <a:ea typeface="+mn-ea"/>
                <a:cs typeface="+mn-cs"/>
              </a:rPr>
              <a:t>gastrectomy</a:t>
            </a:r>
            <a:r>
              <a:rPr lang="en-US" sz="1200" kern="1200" dirty="0" smtClean="0">
                <a:solidFill>
                  <a:schemeClr val="tx1"/>
                </a:solidFill>
                <a:effectLst/>
                <a:latin typeface="+mn-lt"/>
                <a:ea typeface="+mn-ea"/>
                <a:cs typeface="+mn-cs"/>
              </a:rPr>
              <a:t> in 1994, and </a:t>
            </a:r>
            <a:r>
              <a:rPr lang="en-US" sz="1200" kern="1200" dirty="0" err="1" smtClean="0">
                <a:solidFill>
                  <a:schemeClr val="tx1"/>
                </a:solidFill>
                <a:effectLst/>
                <a:latin typeface="+mn-lt"/>
                <a:ea typeface="+mn-ea"/>
                <a:cs typeface="+mn-cs"/>
              </a:rPr>
              <a:t>Hashizume</a:t>
            </a:r>
            <a:r>
              <a:rPr lang="en-US" sz="1200" kern="1200" dirty="0" smtClean="0">
                <a:solidFill>
                  <a:schemeClr val="tx1"/>
                </a:solidFill>
                <a:effectLst/>
                <a:latin typeface="+mn-lt"/>
                <a:ea typeface="+mn-ea"/>
                <a:cs typeface="+mn-cs"/>
              </a:rPr>
              <a:t> first used the robotic approach in 2003. These and other surgeons at different centers have published articles on their experiences.</a:t>
            </a:r>
            <a:endParaRPr lang="it-IT" sz="1200" kern="1200" dirty="0" smtClean="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1514A395-0B77-400D-9650-FA6E56895DB1}" type="slidenum">
              <a:rPr lang="it-IT" smtClean="0"/>
              <a:t>5</a:t>
            </a:fld>
            <a:endParaRPr lang="it-IT"/>
          </a:p>
        </p:txBody>
      </p:sp>
    </p:spTree>
    <p:extLst>
      <p:ext uri="{BB962C8B-B14F-4D97-AF65-F5344CB8AC3E}">
        <p14:creationId xmlns:p14="http://schemas.microsoft.com/office/powerpoint/2010/main" val="38634071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Authors of several meta-analyses have sought to define the role of minimally invasive approaches for gastric cancer. However, the current evidence is far from able to prove these procedures should become common surgical practice. The current guidelines describe laparoscopy as a possible alternative to open surgery for early gastric cancer, while robotic surgery possesses intrinsic technological advantages, but researchers have not verified these advantages through studies with an appropriate level of evidence.</a:t>
            </a:r>
            <a:endParaRPr lang="it-IT" sz="1200" kern="1200" dirty="0" smtClean="0">
              <a:solidFill>
                <a:schemeClr val="tx1"/>
              </a:solidFill>
              <a:effectLst/>
              <a:latin typeface="+mn-lt"/>
              <a:ea typeface="+mn-ea"/>
              <a:cs typeface="+mn-cs"/>
            </a:endParaRPr>
          </a:p>
          <a:p>
            <a:endParaRPr lang="it-IT" dirty="0"/>
          </a:p>
        </p:txBody>
      </p:sp>
      <p:sp>
        <p:nvSpPr>
          <p:cNvPr id="4" name="Segnaposto numero diapositiva 3"/>
          <p:cNvSpPr>
            <a:spLocks noGrp="1"/>
          </p:cNvSpPr>
          <p:nvPr>
            <p:ph type="sldNum" sz="quarter" idx="10"/>
          </p:nvPr>
        </p:nvSpPr>
        <p:spPr/>
        <p:txBody>
          <a:bodyPr/>
          <a:lstStyle/>
          <a:p>
            <a:fld id="{1514A395-0B77-400D-9650-FA6E56895DB1}" type="slidenum">
              <a:rPr lang="it-IT" smtClean="0"/>
              <a:t>6</a:t>
            </a:fld>
            <a:endParaRPr lang="it-IT"/>
          </a:p>
        </p:txBody>
      </p:sp>
    </p:spTree>
    <p:extLst>
      <p:ext uri="{BB962C8B-B14F-4D97-AF65-F5344CB8AC3E}">
        <p14:creationId xmlns:p14="http://schemas.microsoft.com/office/powerpoint/2010/main" val="42639614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Research in this field, in particular, seeks to assess the effects on perioperative outcomes along with the quality of the patient’s life, while still respecting oncological principles. The increasing attention researchers have paid to these approaches unfortunately comes up against the limited data currently available. Thus, many issues have become the subject of debate.</a:t>
            </a:r>
            <a:endParaRPr lang="it-IT" sz="1200" kern="1200" dirty="0" smtClean="0">
              <a:solidFill>
                <a:schemeClr val="tx1"/>
              </a:solidFill>
              <a:effectLst/>
              <a:latin typeface="+mn-lt"/>
              <a:ea typeface="+mn-ea"/>
              <a:cs typeface="+mn-cs"/>
            </a:endParaRPr>
          </a:p>
          <a:p>
            <a:endParaRPr lang="it-IT" dirty="0"/>
          </a:p>
        </p:txBody>
      </p:sp>
      <p:sp>
        <p:nvSpPr>
          <p:cNvPr id="4" name="Segnaposto numero diapositiva 3"/>
          <p:cNvSpPr>
            <a:spLocks noGrp="1"/>
          </p:cNvSpPr>
          <p:nvPr>
            <p:ph type="sldNum" sz="quarter" idx="10"/>
          </p:nvPr>
        </p:nvSpPr>
        <p:spPr/>
        <p:txBody>
          <a:bodyPr/>
          <a:lstStyle/>
          <a:p>
            <a:fld id="{1514A395-0B77-400D-9650-FA6E56895DB1}" type="slidenum">
              <a:rPr lang="it-IT" smtClean="0"/>
              <a:t>7</a:t>
            </a:fld>
            <a:endParaRPr lang="it-IT"/>
          </a:p>
        </p:txBody>
      </p:sp>
    </p:spTree>
    <p:extLst>
      <p:ext uri="{BB962C8B-B14F-4D97-AF65-F5344CB8AC3E}">
        <p14:creationId xmlns:p14="http://schemas.microsoft.com/office/powerpoint/2010/main" val="7756811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Robotic systems have revolutionized the way we perform minimally invasive surgery and have facilitated the evolution of traditional laparoscopy. With these, surgeons aim to overcome the limits of traditional laparoscopy through three-dimensional vision, articulated instruments, and the absence of tremor, which result in greater dexterity and precision in the movements of dissection and suturing. These are key elements when performing an extended lymphadenectomy for gastric cancer and a complex and gentle reconstruction to restore digestive continuity.</a:t>
            </a:r>
            <a:endParaRPr lang="it-IT" sz="1200" kern="1200" dirty="0" smtClean="0">
              <a:solidFill>
                <a:schemeClr val="tx1"/>
              </a:solidFill>
              <a:effectLst/>
              <a:latin typeface="+mn-lt"/>
              <a:ea typeface="+mn-ea"/>
              <a:cs typeface="+mn-cs"/>
            </a:endParaRPr>
          </a:p>
          <a:p>
            <a:endParaRPr lang="it-IT" dirty="0"/>
          </a:p>
        </p:txBody>
      </p:sp>
      <p:sp>
        <p:nvSpPr>
          <p:cNvPr id="4" name="Segnaposto numero diapositiva 3"/>
          <p:cNvSpPr>
            <a:spLocks noGrp="1"/>
          </p:cNvSpPr>
          <p:nvPr>
            <p:ph type="sldNum" sz="quarter" idx="10"/>
          </p:nvPr>
        </p:nvSpPr>
        <p:spPr/>
        <p:txBody>
          <a:bodyPr/>
          <a:lstStyle/>
          <a:p>
            <a:fld id="{1514A395-0B77-400D-9650-FA6E56895DB1}" type="slidenum">
              <a:rPr lang="it-IT" smtClean="0"/>
              <a:t>8</a:t>
            </a:fld>
            <a:endParaRPr lang="it-IT"/>
          </a:p>
        </p:txBody>
      </p:sp>
    </p:spTree>
    <p:extLst>
      <p:ext uri="{BB962C8B-B14F-4D97-AF65-F5344CB8AC3E}">
        <p14:creationId xmlns:p14="http://schemas.microsoft.com/office/powerpoint/2010/main" val="23958821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To evaluate the current role of minimally invasive surgery, we performed, in the context of the IMIGASTRIC group, an analysis of published studies in the literature, identifying papers reporting experiences in laparoscopic and robotic gastric surgery.</a:t>
            </a:r>
            <a:endParaRPr lang="it-IT" sz="1200" kern="1200" dirty="0" smtClean="0">
              <a:solidFill>
                <a:schemeClr val="tx1"/>
              </a:solidFill>
              <a:effectLst/>
              <a:latin typeface="+mn-lt"/>
              <a:ea typeface="+mn-ea"/>
              <a:cs typeface="+mn-cs"/>
            </a:endParaRPr>
          </a:p>
          <a:p>
            <a:endParaRPr lang="it-IT" baseline="0" dirty="0" smtClean="0"/>
          </a:p>
        </p:txBody>
      </p:sp>
      <p:sp>
        <p:nvSpPr>
          <p:cNvPr id="4" name="Segnaposto numero diapositiva 3"/>
          <p:cNvSpPr>
            <a:spLocks noGrp="1"/>
          </p:cNvSpPr>
          <p:nvPr>
            <p:ph type="sldNum" sz="quarter" idx="10"/>
          </p:nvPr>
        </p:nvSpPr>
        <p:spPr/>
        <p:txBody>
          <a:bodyPr/>
          <a:lstStyle/>
          <a:p>
            <a:fld id="{1514A395-0B77-400D-9650-FA6E56895DB1}" type="slidenum">
              <a:rPr lang="it-IT" smtClean="0"/>
              <a:t>9</a:t>
            </a:fld>
            <a:endParaRPr lang="it-IT"/>
          </a:p>
        </p:txBody>
      </p:sp>
    </p:spTree>
    <p:extLst>
      <p:ext uri="{BB962C8B-B14F-4D97-AF65-F5344CB8AC3E}">
        <p14:creationId xmlns:p14="http://schemas.microsoft.com/office/powerpoint/2010/main" val="1638173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DA878107-7B6E-453C-A694-80EC9FD43BF5}" type="datetimeFigureOut">
              <a:rPr lang="it-IT" smtClean="0"/>
              <a:t>19/08/2015</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6730CF9A-91D0-43B7-AF6F-5E108D9216F7}" type="slidenum">
              <a:rPr lang="it-IT" smtClean="0"/>
              <a:t>‹N›</a:t>
            </a:fld>
            <a:endParaRPr lang="it-IT" dirty="0"/>
          </a:p>
        </p:txBody>
      </p:sp>
    </p:spTree>
    <p:extLst>
      <p:ext uri="{BB962C8B-B14F-4D97-AF65-F5344CB8AC3E}">
        <p14:creationId xmlns:p14="http://schemas.microsoft.com/office/powerpoint/2010/main" val="1855344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DA878107-7B6E-453C-A694-80EC9FD43BF5}" type="datetimeFigureOut">
              <a:rPr lang="it-IT" smtClean="0"/>
              <a:t>19/08/2015</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6730CF9A-91D0-43B7-AF6F-5E108D9216F7}" type="slidenum">
              <a:rPr lang="it-IT" smtClean="0"/>
              <a:t>‹N›</a:t>
            </a:fld>
            <a:endParaRPr lang="it-IT" dirty="0"/>
          </a:p>
        </p:txBody>
      </p:sp>
    </p:spTree>
    <p:extLst>
      <p:ext uri="{BB962C8B-B14F-4D97-AF65-F5344CB8AC3E}">
        <p14:creationId xmlns:p14="http://schemas.microsoft.com/office/powerpoint/2010/main" val="4159229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DA878107-7B6E-453C-A694-80EC9FD43BF5}" type="datetimeFigureOut">
              <a:rPr lang="it-IT" smtClean="0"/>
              <a:t>19/08/2015</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6730CF9A-91D0-43B7-AF6F-5E108D9216F7}" type="slidenum">
              <a:rPr lang="it-IT" smtClean="0"/>
              <a:t>‹N›</a:t>
            </a:fld>
            <a:endParaRPr lang="it-IT" dirty="0"/>
          </a:p>
        </p:txBody>
      </p:sp>
    </p:spTree>
    <p:extLst>
      <p:ext uri="{BB962C8B-B14F-4D97-AF65-F5344CB8AC3E}">
        <p14:creationId xmlns:p14="http://schemas.microsoft.com/office/powerpoint/2010/main" val="2963068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DA878107-7B6E-453C-A694-80EC9FD43BF5}" type="datetimeFigureOut">
              <a:rPr lang="it-IT" smtClean="0"/>
              <a:t>19/08/2015</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6730CF9A-91D0-43B7-AF6F-5E108D9216F7}" type="slidenum">
              <a:rPr lang="it-IT" smtClean="0"/>
              <a:t>‹N›</a:t>
            </a:fld>
            <a:endParaRPr lang="it-IT" dirty="0"/>
          </a:p>
        </p:txBody>
      </p:sp>
    </p:spTree>
    <p:extLst>
      <p:ext uri="{BB962C8B-B14F-4D97-AF65-F5344CB8AC3E}">
        <p14:creationId xmlns:p14="http://schemas.microsoft.com/office/powerpoint/2010/main" val="789877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DA878107-7B6E-453C-A694-80EC9FD43BF5}" type="datetimeFigureOut">
              <a:rPr lang="it-IT" smtClean="0"/>
              <a:t>19/08/2015</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6730CF9A-91D0-43B7-AF6F-5E108D9216F7}" type="slidenum">
              <a:rPr lang="it-IT" smtClean="0"/>
              <a:t>‹N›</a:t>
            </a:fld>
            <a:endParaRPr lang="it-IT" dirty="0"/>
          </a:p>
        </p:txBody>
      </p:sp>
    </p:spTree>
    <p:extLst>
      <p:ext uri="{BB962C8B-B14F-4D97-AF65-F5344CB8AC3E}">
        <p14:creationId xmlns:p14="http://schemas.microsoft.com/office/powerpoint/2010/main" val="862487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DA878107-7B6E-453C-A694-80EC9FD43BF5}" type="datetimeFigureOut">
              <a:rPr lang="it-IT" smtClean="0"/>
              <a:t>19/08/2015</a:t>
            </a:fld>
            <a:endParaRPr lang="it-IT" dirty="0"/>
          </a:p>
        </p:txBody>
      </p:sp>
      <p:sp>
        <p:nvSpPr>
          <p:cNvPr id="6" name="Segnaposto piè di pagina 5"/>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p:txBody>
          <a:bodyPr/>
          <a:lstStyle/>
          <a:p>
            <a:fld id="{6730CF9A-91D0-43B7-AF6F-5E108D9216F7}" type="slidenum">
              <a:rPr lang="it-IT" smtClean="0"/>
              <a:t>‹N›</a:t>
            </a:fld>
            <a:endParaRPr lang="it-IT" dirty="0"/>
          </a:p>
        </p:txBody>
      </p:sp>
    </p:spTree>
    <p:extLst>
      <p:ext uri="{BB962C8B-B14F-4D97-AF65-F5344CB8AC3E}">
        <p14:creationId xmlns:p14="http://schemas.microsoft.com/office/powerpoint/2010/main" val="2576132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DA878107-7B6E-453C-A694-80EC9FD43BF5}" type="datetimeFigureOut">
              <a:rPr lang="it-IT" smtClean="0"/>
              <a:t>19/08/2015</a:t>
            </a:fld>
            <a:endParaRPr lang="it-IT" dirty="0"/>
          </a:p>
        </p:txBody>
      </p:sp>
      <p:sp>
        <p:nvSpPr>
          <p:cNvPr id="8" name="Segnaposto piè di pagina 7"/>
          <p:cNvSpPr>
            <a:spLocks noGrp="1"/>
          </p:cNvSpPr>
          <p:nvPr>
            <p:ph type="ftr" sz="quarter" idx="11"/>
          </p:nvPr>
        </p:nvSpPr>
        <p:spPr/>
        <p:txBody>
          <a:bodyPr/>
          <a:lstStyle/>
          <a:p>
            <a:endParaRPr lang="it-IT" dirty="0"/>
          </a:p>
        </p:txBody>
      </p:sp>
      <p:sp>
        <p:nvSpPr>
          <p:cNvPr id="9" name="Segnaposto numero diapositiva 8"/>
          <p:cNvSpPr>
            <a:spLocks noGrp="1"/>
          </p:cNvSpPr>
          <p:nvPr>
            <p:ph type="sldNum" sz="quarter" idx="12"/>
          </p:nvPr>
        </p:nvSpPr>
        <p:spPr/>
        <p:txBody>
          <a:bodyPr/>
          <a:lstStyle/>
          <a:p>
            <a:fld id="{6730CF9A-91D0-43B7-AF6F-5E108D9216F7}" type="slidenum">
              <a:rPr lang="it-IT" smtClean="0"/>
              <a:t>‹N›</a:t>
            </a:fld>
            <a:endParaRPr lang="it-IT" dirty="0"/>
          </a:p>
        </p:txBody>
      </p:sp>
    </p:spTree>
    <p:extLst>
      <p:ext uri="{BB962C8B-B14F-4D97-AF65-F5344CB8AC3E}">
        <p14:creationId xmlns:p14="http://schemas.microsoft.com/office/powerpoint/2010/main" val="2236742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DA878107-7B6E-453C-A694-80EC9FD43BF5}" type="datetimeFigureOut">
              <a:rPr lang="it-IT" smtClean="0"/>
              <a:t>19/08/2015</a:t>
            </a:fld>
            <a:endParaRPr lang="it-IT" dirty="0"/>
          </a:p>
        </p:txBody>
      </p:sp>
      <p:sp>
        <p:nvSpPr>
          <p:cNvPr id="4" name="Segnaposto piè di pagina 3"/>
          <p:cNvSpPr>
            <a:spLocks noGrp="1"/>
          </p:cNvSpPr>
          <p:nvPr>
            <p:ph type="ftr" sz="quarter" idx="11"/>
          </p:nvPr>
        </p:nvSpPr>
        <p:spPr/>
        <p:txBody>
          <a:bodyPr/>
          <a:lstStyle/>
          <a:p>
            <a:endParaRPr lang="it-IT" dirty="0"/>
          </a:p>
        </p:txBody>
      </p:sp>
      <p:sp>
        <p:nvSpPr>
          <p:cNvPr id="5" name="Segnaposto numero diapositiva 4"/>
          <p:cNvSpPr>
            <a:spLocks noGrp="1"/>
          </p:cNvSpPr>
          <p:nvPr>
            <p:ph type="sldNum" sz="quarter" idx="12"/>
          </p:nvPr>
        </p:nvSpPr>
        <p:spPr/>
        <p:txBody>
          <a:bodyPr/>
          <a:lstStyle/>
          <a:p>
            <a:fld id="{6730CF9A-91D0-43B7-AF6F-5E108D9216F7}" type="slidenum">
              <a:rPr lang="it-IT" smtClean="0"/>
              <a:t>‹N›</a:t>
            </a:fld>
            <a:endParaRPr lang="it-IT" dirty="0"/>
          </a:p>
        </p:txBody>
      </p:sp>
    </p:spTree>
    <p:extLst>
      <p:ext uri="{BB962C8B-B14F-4D97-AF65-F5344CB8AC3E}">
        <p14:creationId xmlns:p14="http://schemas.microsoft.com/office/powerpoint/2010/main" val="9061498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DA878107-7B6E-453C-A694-80EC9FD43BF5}" type="datetimeFigureOut">
              <a:rPr lang="it-IT" smtClean="0"/>
              <a:t>19/08/2015</a:t>
            </a:fld>
            <a:endParaRPr lang="it-IT" dirty="0"/>
          </a:p>
        </p:txBody>
      </p:sp>
      <p:sp>
        <p:nvSpPr>
          <p:cNvPr id="3" name="Segnaposto piè di pagina 2"/>
          <p:cNvSpPr>
            <a:spLocks noGrp="1"/>
          </p:cNvSpPr>
          <p:nvPr>
            <p:ph type="ftr" sz="quarter" idx="11"/>
          </p:nvPr>
        </p:nvSpPr>
        <p:spPr/>
        <p:txBody>
          <a:bodyPr/>
          <a:lstStyle/>
          <a:p>
            <a:endParaRPr lang="it-IT" dirty="0"/>
          </a:p>
        </p:txBody>
      </p:sp>
      <p:sp>
        <p:nvSpPr>
          <p:cNvPr id="4" name="Segnaposto numero diapositiva 3"/>
          <p:cNvSpPr>
            <a:spLocks noGrp="1"/>
          </p:cNvSpPr>
          <p:nvPr>
            <p:ph type="sldNum" sz="quarter" idx="12"/>
          </p:nvPr>
        </p:nvSpPr>
        <p:spPr/>
        <p:txBody>
          <a:bodyPr/>
          <a:lstStyle/>
          <a:p>
            <a:fld id="{6730CF9A-91D0-43B7-AF6F-5E108D9216F7}" type="slidenum">
              <a:rPr lang="it-IT" smtClean="0"/>
              <a:t>‹N›</a:t>
            </a:fld>
            <a:endParaRPr lang="it-IT" dirty="0"/>
          </a:p>
        </p:txBody>
      </p:sp>
    </p:spTree>
    <p:extLst>
      <p:ext uri="{BB962C8B-B14F-4D97-AF65-F5344CB8AC3E}">
        <p14:creationId xmlns:p14="http://schemas.microsoft.com/office/powerpoint/2010/main" val="3737720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DA878107-7B6E-453C-A694-80EC9FD43BF5}" type="datetimeFigureOut">
              <a:rPr lang="it-IT" smtClean="0"/>
              <a:t>19/08/2015</a:t>
            </a:fld>
            <a:endParaRPr lang="it-IT" dirty="0"/>
          </a:p>
        </p:txBody>
      </p:sp>
      <p:sp>
        <p:nvSpPr>
          <p:cNvPr id="6" name="Segnaposto piè di pagina 5"/>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p:txBody>
          <a:bodyPr/>
          <a:lstStyle/>
          <a:p>
            <a:fld id="{6730CF9A-91D0-43B7-AF6F-5E108D9216F7}" type="slidenum">
              <a:rPr lang="it-IT" smtClean="0"/>
              <a:t>‹N›</a:t>
            </a:fld>
            <a:endParaRPr lang="it-IT" dirty="0"/>
          </a:p>
        </p:txBody>
      </p:sp>
    </p:spTree>
    <p:extLst>
      <p:ext uri="{BB962C8B-B14F-4D97-AF65-F5344CB8AC3E}">
        <p14:creationId xmlns:p14="http://schemas.microsoft.com/office/powerpoint/2010/main" val="404181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DA878107-7B6E-453C-A694-80EC9FD43BF5}" type="datetimeFigureOut">
              <a:rPr lang="it-IT" smtClean="0"/>
              <a:t>19/08/2015</a:t>
            </a:fld>
            <a:endParaRPr lang="it-IT" dirty="0"/>
          </a:p>
        </p:txBody>
      </p:sp>
      <p:sp>
        <p:nvSpPr>
          <p:cNvPr id="6" name="Segnaposto piè di pagina 5"/>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p:txBody>
          <a:bodyPr/>
          <a:lstStyle/>
          <a:p>
            <a:fld id="{6730CF9A-91D0-43B7-AF6F-5E108D9216F7}" type="slidenum">
              <a:rPr lang="it-IT" smtClean="0"/>
              <a:t>‹N›</a:t>
            </a:fld>
            <a:endParaRPr lang="it-IT" dirty="0"/>
          </a:p>
        </p:txBody>
      </p:sp>
    </p:spTree>
    <p:extLst>
      <p:ext uri="{BB962C8B-B14F-4D97-AF65-F5344CB8AC3E}">
        <p14:creationId xmlns:p14="http://schemas.microsoft.com/office/powerpoint/2010/main" val="3811364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878107-7B6E-453C-A694-80EC9FD43BF5}" type="datetimeFigureOut">
              <a:rPr lang="it-IT" smtClean="0"/>
              <a:t>19/08/2015</a:t>
            </a:fld>
            <a:endParaRPr lang="it-IT" dirty="0"/>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dirty="0"/>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30CF9A-91D0-43B7-AF6F-5E108D9216F7}" type="slidenum">
              <a:rPr lang="it-IT" smtClean="0"/>
              <a:t>‹N›</a:t>
            </a:fld>
            <a:endParaRPr lang="it-IT" dirty="0"/>
          </a:p>
        </p:txBody>
      </p:sp>
    </p:spTree>
    <p:extLst>
      <p:ext uri="{BB962C8B-B14F-4D97-AF65-F5344CB8AC3E}">
        <p14:creationId xmlns:p14="http://schemas.microsoft.com/office/powerpoint/2010/main" val="28909688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0000"/>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107504" y="1556792"/>
            <a:ext cx="8928992" cy="2304256"/>
          </a:xfrm>
          <a:ln>
            <a:noFill/>
          </a:ln>
        </p:spPr>
        <p:txBody>
          <a:bodyPr>
            <a:noAutofit/>
          </a:bodyPr>
          <a:lstStyle/>
          <a:p>
            <a:r>
              <a:rPr lang="en-US" sz="4800" b="1" dirty="0" smtClean="0">
                <a:solidFill>
                  <a:srgbClr val="C00000"/>
                </a:solidFill>
                <a:latin typeface="Times New Roman" pitchFamily="18" charset="0"/>
                <a:cs typeface="Times New Roman" pitchFamily="18" charset="0"/>
              </a:rPr>
              <a:t>The </a:t>
            </a:r>
            <a:r>
              <a:rPr lang="en-US" sz="4800" b="1" dirty="0">
                <a:solidFill>
                  <a:srgbClr val="C00000"/>
                </a:solidFill>
                <a:latin typeface="Times New Roman" pitchFamily="18" charset="0"/>
                <a:cs typeface="Times New Roman" pitchFamily="18" charset="0"/>
              </a:rPr>
              <a:t>Advancement of </a:t>
            </a:r>
            <a:r>
              <a:rPr lang="en-US" sz="4800" b="1" dirty="0" smtClean="0">
                <a:solidFill>
                  <a:srgbClr val="C00000"/>
                </a:solidFill>
                <a:latin typeface="Times New Roman" pitchFamily="18" charset="0"/>
                <a:cs typeface="Times New Roman" pitchFamily="18" charset="0"/>
              </a:rPr>
              <a:t/>
            </a:r>
            <a:br>
              <a:rPr lang="en-US" sz="4800" b="1" dirty="0" smtClean="0">
                <a:solidFill>
                  <a:srgbClr val="C00000"/>
                </a:solidFill>
                <a:latin typeface="Times New Roman" pitchFamily="18" charset="0"/>
                <a:cs typeface="Times New Roman" pitchFamily="18" charset="0"/>
              </a:rPr>
            </a:br>
            <a:r>
              <a:rPr lang="en-US" sz="4800" b="1" dirty="0" smtClean="0">
                <a:solidFill>
                  <a:srgbClr val="C00000"/>
                </a:solidFill>
                <a:latin typeface="Times New Roman" pitchFamily="18" charset="0"/>
                <a:cs typeface="Times New Roman" pitchFamily="18" charset="0"/>
              </a:rPr>
              <a:t>Minimally </a:t>
            </a:r>
            <a:r>
              <a:rPr lang="en-US" sz="4800" b="1" dirty="0">
                <a:solidFill>
                  <a:srgbClr val="C00000"/>
                </a:solidFill>
                <a:latin typeface="Times New Roman" pitchFamily="18" charset="0"/>
                <a:cs typeface="Times New Roman" pitchFamily="18" charset="0"/>
              </a:rPr>
              <a:t>Invasive surgery </a:t>
            </a:r>
            <a:r>
              <a:rPr lang="en-US" sz="4800" b="1" dirty="0" smtClean="0">
                <a:solidFill>
                  <a:srgbClr val="C00000"/>
                </a:solidFill>
                <a:latin typeface="Times New Roman" pitchFamily="18" charset="0"/>
                <a:cs typeface="Times New Roman" pitchFamily="18" charset="0"/>
              </a:rPr>
              <a:t/>
            </a:r>
            <a:br>
              <a:rPr lang="en-US" sz="4800" b="1" dirty="0" smtClean="0">
                <a:solidFill>
                  <a:srgbClr val="C00000"/>
                </a:solidFill>
                <a:latin typeface="Times New Roman" pitchFamily="18" charset="0"/>
                <a:cs typeface="Times New Roman" pitchFamily="18" charset="0"/>
              </a:rPr>
            </a:br>
            <a:r>
              <a:rPr lang="en-US" sz="4800" b="1" dirty="0" smtClean="0">
                <a:solidFill>
                  <a:srgbClr val="C00000"/>
                </a:solidFill>
                <a:latin typeface="Times New Roman" pitchFamily="18" charset="0"/>
                <a:cs typeface="Times New Roman" pitchFamily="18" charset="0"/>
              </a:rPr>
              <a:t>in </a:t>
            </a:r>
            <a:r>
              <a:rPr lang="en-US" sz="4800" b="1" dirty="0">
                <a:solidFill>
                  <a:srgbClr val="C00000"/>
                </a:solidFill>
                <a:latin typeface="Times New Roman" pitchFamily="18" charset="0"/>
                <a:cs typeface="Times New Roman" pitchFamily="18" charset="0"/>
              </a:rPr>
              <a:t>Gastric Cancer</a:t>
            </a:r>
            <a:endParaRPr lang="it-IT" sz="4800" b="1" dirty="0">
              <a:solidFill>
                <a:srgbClr val="C00000"/>
              </a:solidFill>
              <a:latin typeface="Times New Roman" pitchFamily="18" charset="0"/>
              <a:cs typeface="Times New Roman" pitchFamily="18" charset="0"/>
            </a:endParaRPr>
          </a:p>
        </p:txBody>
      </p:sp>
      <p:sp>
        <p:nvSpPr>
          <p:cNvPr id="3" name="Sottotitolo 2"/>
          <p:cNvSpPr>
            <a:spLocks noGrp="1"/>
          </p:cNvSpPr>
          <p:nvPr>
            <p:ph type="subTitle" idx="1"/>
          </p:nvPr>
        </p:nvSpPr>
        <p:spPr>
          <a:xfrm>
            <a:off x="251520" y="3836640"/>
            <a:ext cx="8640960" cy="1752600"/>
          </a:xfrm>
        </p:spPr>
        <p:txBody>
          <a:bodyPr>
            <a:noAutofit/>
          </a:bodyPr>
          <a:lstStyle/>
          <a:p>
            <a:endParaRPr lang="en-US" sz="1800" b="1" dirty="0" smtClean="0">
              <a:solidFill>
                <a:schemeClr val="tx1"/>
              </a:solidFill>
              <a:latin typeface="Times New Roman" pitchFamily="18" charset="0"/>
              <a:cs typeface="Times New Roman" pitchFamily="18" charset="0"/>
            </a:endParaRPr>
          </a:p>
          <a:p>
            <a:r>
              <a:rPr lang="it-IT" sz="2800" b="1" dirty="0" smtClean="0">
                <a:solidFill>
                  <a:schemeClr val="tx1"/>
                </a:solidFill>
                <a:latin typeface="Times New Roman" pitchFamily="18" charset="0"/>
                <a:cs typeface="Times New Roman" pitchFamily="18" charset="0"/>
              </a:rPr>
              <a:t>Amilcare Parisi</a:t>
            </a:r>
          </a:p>
          <a:p>
            <a:r>
              <a:rPr lang="en-US" sz="2000" b="1" dirty="0" smtClean="0">
                <a:solidFill>
                  <a:schemeClr val="tx1"/>
                </a:solidFill>
                <a:latin typeface="Times New Roman" pitchFamily="18" charset="0"/>
                <a:cs typeface="Times New Roman" pitchFamily="18" charset="0"/>
              </a:rPr>
              <a:t>Chief of the Department </a:t>
            </a:r>
            <a:r>
              <a:rPr lang="en-US" sz="2000" b="1" dirty="0">
                <a:solidFill>
                  <a:schemeClr val="tx1"/>
                </a:solidFill>
                <a:latin typeface="Times New Roman" pitchFamily="18" charset="0"/>
                <a:cs typeface="Times New Roman" pitchFamily="18" charset="0"/>
              </a:rPr>
              <a:t>of Digestive Surgery, </a:t>
            </a:r>
            <a:endParaRPr lang="en-US" sz="2000" b="1" dirty="0" smtClean="0">
              <a:solidFill>
                <a:schemeClr val="tx1"/>
              </a:solidFill>
              <a:latin typeface="Times New Roman" pitchFamily="18" charset="0"/>
              <a:cs typeface="Times New Roman" pitchFamily="18" charset="0"/>
            </a:endParaRPr>
          </a:p>
          <a:p>
            <a:r>
              <a:rPr lang="en-US" sz="2000" b="1" dirty="0" smtClean="0">
                <a:solidFill>
                  <a:schemeClr val="tx1"/>
                </a:solidFill>
                <a:latin typeface="Times New Roman" pitchFamily="18" charset="0"/>
                <a:cs typeface="Times New Roman" pitchFamily="18" charset="0"/>
              </a:rPr>
              <a:t>St</a:t>
            </a:r>
            <a:r>
              <a:rPr lang="en-US" sz="2000" b="1" dirty="0">
                <a:solidFill>
                  <a:schemeClr val="tx1"/>
                </a:solidFill>
                <a:latin typeface="Times New Roman" pitchFamily="18" charset="0"/>
                <a:cs typeface="Times New Roman" pitchFamily="18" charset="0"/>
              </a:rPr>
              <a:t>. Mary's Hospital, University of </a:t>
            </a:r>
            <a:r>
              <a:rPr lang="en-US" sz="2000" b="1" dirty="0" smtClean="0">
                <a:solidFill>
                  <a:schemeClr val="tx1"/>
                </a:solidFill>
                <a:latin typeface="Times New Roman" pitchFamily="18" charset="0"/>
                <a:cs typeface="Times New Roman" pitchFamily="18" charset="0"/>
              </a:rPr>
              <a:t>Perugia, Terni</a:t>
            </a:r>
          </a:p>
          <a:p>
            <a:r>
              <a:rPr lang="en-US" sz="2000" b="1" dirty="0" smtClean="0">
                <a:solidFill>
                  <a:schemeClr val="tx1"/>
                </a:solidFill>
                <a:latin typeface="Times New Roman" pitchFamily="18" charset="0"/>
                <a:cs typeface="Times New Roman" pitchFamily="18" charset="0"/>
              </a:rPr>
              <a:t>Italy</a:t>
            </a:r>
            <a:endParaRPr lang="it-IT" sz="2000" b="1" dirty="0" smtClean="0">
              <a:solidFill>
                <a:schemeClr val="tx1"/>
              </a:solidFill>
              <a:latin typeface="Times New Roman" pitchFamily="18" charset="0"/>
              <a:cs typeface="Times New Roman" pitchFamily="18" charset="0"/>
            </a:endParaRPr>
          </a:p>
          <a:p>
            <a:endParaRPr lang="it-IT" sz="2800" b="1" dirty="0" smtClean="0">
              <a:solidFill>
                <a:schemeClr val="tx1"/>
              </a:solidFill>
              <a:latin typeface="Times New Roman" pitchFamily="18" charset="0"/>
              <a:cs typeface="Times New Roman" pitchFamily="18" charset="0"/>
            </a:endParaRPr>
          </a:p>
          <a:p>
            <a:endParaRPr lang="it-IT" sz="2800" b="1" dirty="0">
              <a:solidFill>
                <a:schemeClr val="tx1"/>
              </a:solidFill>
              <a:latin typeface="Times New Roman" pitchFamily="18" charset="0"/>
              <a:cs typeface="Times New Roman" pitchFamily="18" charset="0"/>
            </a:endParaRPr>
          </a:p>
          <a:p>
            <a:endParaRPr lang="it-IT" sz="2800" dirty="0">
              <a:solidFill>
                <a:schemeClr val="tx1"/>
              </a:solidFill>
              <a:latin typeface="Times New Roman" pitchFamily="18" charset="0"/>
              <a:cs typeface="Times New Roman" pitchFamily="18" charset="0"/>
            </a:endParaRPr>
          </a:p>
        </p:txBody>
      </p:sp>
      <p:sp>
        <p:nvSpPr>
          <p:cNvPr id="4" name="CasellaDiTesto 3"/>
          <p:cNvSpPr txBox="1"/>
          <p:nvPr/>
        </p:nvSpPr>
        <p:spPr>
          <a:xfrm>
            <a:off x="107504" y="6165304"/>
            <a:ext cx="8928991" cy="646331"/>
          </a:xfrm>
          <a:prstGeom prst="rect">
            <a:avLst/>
          </a:prstGeom>
          <a:noFill/>
        </p:spPr>
        <p:txBody>
          <a:bodyPr wrap="square" rtlCol="0">
            <a:spAutoFit/>
          </a:bodyPr>
          <a:lstStyle/>
          <a:p>
            <a:pPr algn="ctr"/>
            <a:r>
              <a:rPr lang="it-IT" b="1" dirty="0">
                <a:latin typeface="Times New Roman" pitchFamily="18" charset="0"/>
                <a:cs typeface="Times New Roman" pitchFamily="18" charset="0"/>
              </a:rPr>
              <a:t>1st China ERAS </a:t>
            </a:r>
            <a:r>
              <a:rPr lang="it-IT" b="1" dirty="0" err="1">
                <a:latin typeface="Times New Roman" pitchFamily="18" charset="0"/>
                <a:cs typeface="Times New Roman" pitchFamily="18" charset="0"/>
              </a:rPr>
              <a:t>Congress</a:t>
            </a:r>
            <a:r>
              <a:rPr lang="it-IT" b="1" dirty="0">
                <a:latin typeface="Times New Roman" pitchFamily="18" charset="0"/>
                <a:cs typeface="Times New Roman" pitchFamily="18" charset="0"/>
              </a:rPr>
              <a:t>, </a:t>
            </a:r>
            <a:r>
              <a:rPr lang="it-IT" b="1" dirty="0" err="1">
                <a:latin typeface="Times New Roman" pitchFamily="18" charset="0"/>
                <a:cs typeface="Times New Roman" pitchFamily="18" charset="0"/>
              </a:rPr>
              <a:t>Jinling</a:t>
            </a:r>
            <a:r>
              <a:rPr lang="it-IT" b="1" dirty="0">
                <a:latin typeface="Times New Roman" pitchFamily="18" charset="0"/>
                <a:cs typeface="Times New Roman" pitchFamily="18" charset="0"/>
              </a:rPr>
              <a:t> Hospital – Nanjing</a:t>
            </a:r>
          </a:p>
          <a:p>
            <a:pPr algn="ctr"/>
            <a:r>
              <a:rPr lang="it-IT" b="1" dirty="0" err="1">
                <a:latin typeface="Times New Roman" pitchFamily="18" charset="0"/>
                <a:cs typeface="Times New Roman" pitchFamily="18" charset="0"/>
              </a:rPr>
              <a:t>July</a:t>
            </a:r>
            <a:r>
              <a:rPr lang="it-IT" b="1" dirty="0">
                <a:latin typeface="Times New Roman" pitchFamily="18" charset="0"/>
                <a:cs typeface="Times New Roman" pitchFamily="18" charset="0"/>
              </a:rPr>
              <a:t> 10-12, </a:t>
            </a:r>
            <a:r>
              <a:rPr lang="it-IT" b="1" dirty="0" smtClean="0">
                <a:latin typeface="Times New Roman" pitchFamily="18" charset="0"/>
                <a:cs typeface="Times New Roman" pitchFamily="18" charset="0"/>
              </a:rPr>
              <a:t>2015</a:t>
            </a:r>
            <a:endParaRPr lang="it-IT" b="1"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4368" y="44624"/>
            <a:ext cx="1247775"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2220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tangolo arrotondato 9"/>
          <p:cNvSpPr/>
          <p:nvPr/>
        </p:nvSpPr>
        <p:spPr>
          <a:xfrm>
            <a:off x="467544" y="1124744"/>
            <a:ext cx="3079850" cy="504056"/>
          </a:xfrm>
          <a:prstGeom prst="roundRect">
            <a:avLst/>
          </a:prstGeom>
          <a:solidFill>
            <a:schemeClr val="bg1">
              <a:lumMod val="95000"/>
            </a:schemeClr>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Times New Roman" pitchFamily="18" charset="0"/>
                <a:cs typeface="Times New Roman" pitchFamily="18" charset="0"/>
              </a:rPr>
              <a:t>LAPAROSCOPIC SURGERY</a:t>
            </a:r>
            <a:endParaRPr lang="it-IT" dirty="0">
              <a:solidFill>
                <a:schemeClr val="tx1"/>
              </a:solidFill>
              <a:latin typeface="Times New Roman" pitchFamily="18" charset="0"/>
              <a:cs typeface="Times New Roman" pitchFamily="18" charset="0"/>
            </a:endParaRPr>
          </a:p>
        </p:txBody>
      </p:sp>
      <p:sp>
        <p:nvSpPr>
          <p:cNvPr id="17" name="Rettangolo arrotondato 16"/>
          <p:cNvSpPr/>
          <p:nvPr/>
        </p:nvSpPr>
        <p:spPr>
          <a:xfrm>
            <a:off x="1547664" y="5877272"/>
            <a:ext cx="5976664" cy="792088"/>
          </a:xfrm>
          <a:prstGeom prst="round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6200000" scaled="1"/>
            <a:tileRect/>
          </a:gradFill>
          <a:ln>
            <a:solidFill>
              <a:schemeClr val="bg1"/>
            </a:solid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solidFill>
                  <a:srgbClr val="FF0000"/>
                </a:solidFill>
                <a:latin typeface="Times New Roman" pitchFamily="18" charset="0"/>
                <a:cs typeface="Times New Roman" pitchFamily="18" charset="0"/>
              </a:rPr>
              <a:t>TOTAL ARTICLES ANALYZED AND REVIEWED: 216</a:t>
            </a:r>
          </a:p>
        </p:txBody>
      </p:sp>
      <p:sp>
        <p:nvSpPr>
          <p:cNvPr id="20" name="Rettangolo arrotondato 19"/>
          <p:cNvSpPr/>
          <p:nvPr/>
        </p:nvSpPr>
        <p:spPr>
          <a:xfrm>
            <a:off x="37379" y="1830825"/>
            <a:ext cx="1942333" cy="734079"/>
          </a:xfrm>
          <a:prstGeom prst="roundRect">
            <a:avLst/>
          </a:prstGeom>
          <a:solidFill>
            <a:schemeClr val="bg1">
              <a:lumMod val="95000"/>
            </a:schemeClr>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smtClean="0">
                <a:solidFill>
                  <a:schemeClr val="tx1"/>
                </a:solidFill>
                <a:latin typeface="Times New Roman" pitchFamily="18" charset="0"/>
                <a:cs typeface="Times New Roman" pitchFamily="18" charset="0"/>
              </a:rPr>
              <a:t>Reports </a:t>
            </a:r>
            <a:r>
              <a:rPr lang="en-US" dirty="0">
                <a:solidFill>
                  <a:schemeClr val="tx1"/>
                </a:solidFill>
                <a:latin typeface="Times New Roman" pitchFamily="18" charset="0"/>
                <a:cs typeface="Times New Roman" pitchFamily="18" charset="0"/>
              </a:rPr>
              <a:t>identified through database searching: 956</a:t>
            </a:r>
            <a:endParaRPr lang="it-IT" dirty="0">
              <a:solidFill>
                <a:schemeClr val="tx1"/>
              </a:solidFill>
              <a:latin typeface="Times New Roman" pitchFamily="18" charset="0"/>
              <a:cs typeface="Times New Roman" pitchFamily="18" charset="0"/>
            </a:endParaRPr>
          </a:p>
        </p:txBody>
      </p:sp>
      <p:sp>
        <p:nvSpPr>
          <p:cNvPr id="14" name="Rettangolo arrotondato 13"/>
          <p:cNvSpPr/>
          <p:nvPr/>
        </p:nvSpPr>
        <p:spPr>
          <a:xfrm>
            <a:off x="611560" y="3068960"/>
            <a:ext cx="3309972" cy="396044"/>
          </a:xfrm>
          <a:prstGeom prst="roundRect">
            <a:avLst/>
          </a:prstGeom>
          <a:solidFill>
            <a:schemeClr val="bg1">
              <a:lumMod val="95000"/>
            </a:schemeClr>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dirty="0" smtClean="0">
                <a:solidFill>
                  <a:schemeClr val="tx1"/>
                </a:solidFill>
                <a:latin typeface="Times New Roman" pitchFamily="18" charset="0"/>
                <a:cs typeface="Times New Roman" pitchFamily="18" charset="0"/>
              </a:rPr>
              <a:t>Reports </a:t>
            </a:r>
            <a:r>
              <a:rPr lang="it-IT" dirty="0">
                <a:solidFill>
                  <a:schemeClr val="tx1"/>
                </a:solidFill>
                <a:latin typeface="Times New Roman" pitchFamily="18" charset="0"/>
                <a:cs typeface="Times New Roman" pitchFamily="18" charset="0"/>
              </a:rPr>
              <a:t>for </a:t>
            </a:r>
            <a:r>
              <a:rPr lang="it-IT" dirty="0" err="1">
                <a:solidFill>
                  <a:schemeClr val="tx1"/>
                </a:solidFill>
                <a:latin typeface="Times New Roman" pitchFamily="18" charset="0"/>
                <a:cs typeface="Times New Roman" pitchFamily="18" charset="0"/>
              </a:rPr>
              <a:t>abstract</a:t>
            </a:r>
            <a:r>
              <a:rPr lang="it-IT" dirty="0">
                <a:solidFill>
                  <a:schemeClr val="tx1"/>
                </a:solidFill>
                <a:latin typeface="Times New Roman" pitchFamily="18" charset="0"/>
                <a:cs typeface="Times New Roman" pitchFamily="18" charset="0"/>
              </a:rPr>
              <a:t> </a:t>
            </a:r>
            <a:r>
              <a:rPr lang="it-IT" dirty="0" err="1">
                <a:solidFill>
                  <a:schemeClr val="tx1"/>
                </a:solidFill>
                <a:latin typeface="Times New Roman" pitchFamily="18" charset="0"/>
                <a:cs typeface="Times New Roman" pitchFamily="18" charset="0"/>
              </a:rPr>
              <a:t>review</a:t>
            </a:r>
            <a:r>
              <a:rPr lang="it-IT" dirty="0" smtClean="0">
                <a:solidFill>
                  <a:schemeClr val="tx1"/>
                </a:solidFill>
                <a:latin typeface="Times New Roman" pitchFamily="18" charset="0"/>
                <a:cs typeface="Times New Roman" pitchFamily="18" charset="0"/>
              </a:rPr>
              <a:t>: 177</a:t>
            </a:r>
            <a:endParaRPr lang="it-IT" dirty="0">
              <a:solidFill>
                <a:schemeClr val="tx1"/>
              </a:solidFill>
              <a:latin typeface="Times New Roman" pitchFamily="18" charset="0"/>
              <a:cs typeface="Times New Roman" pitchFamily="18" charset="0"/>
            </a:endParaRPr>
          </a:p>
        </p:txBody>
      </p:sp>
      <p:sp>
        <p:nvSpPr>
          <p:cNvPr id="15" name="Rettangolo arrotondato 14"/>
          <p:cNvSpPr/>
          <p:nvPr/>
        </p:nvSpPr>
        <p:spPr>
          <a:xfrm>
            <a:off x="37379" y="4005064"/>
            <a:ext cx="2230365" cy="1233168"/>
          </a:xfrm>
          <a:prstGeom prst="roundRect">
            <a:avLst/>
          </a:prstGeom>
          <a:solidFill>
            <a:schemeClr val="bg1">
              <a:lumMod val="95000"/>
            </a:schemeClr>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smtClean="0">
                <a:solidFill>
                  <a:schemeClr val="tx1"/>
                </a:solidFill>
                <a:latin typeface="Times New Roman" pitchFamily="18" charset="0"/>
                <a:cs typeface="Times New Roman" pitchFamily="18" charset="0"/>
              </a:rPr>
              <a:t>Reports </a:t>
            </a:r>
            <a:r>
              <a:rPr lang="en-US" dirty="0">
                <a:solidFill>
                  <a:schemeClr val="tx1"/>
                </a:solidFill>
                <a:latin typeface="Times New Roman" pitchFamily="18" charset="0"/>
                <a:cs typeface="Times New Roman" pitchFamily="18" charset="0"/>
              </a:rPr>
              <a:t>with no control group, mixed group of operations, reviews</a:t>
            </a:r>
            <a:r>
              <a:rPr lang="en-US" dirty="0" smtClean="0">
                <a:solidFill>
                  <a:schemeClr val="tx1"/>
                </a:solidFill>
                <a:latin typeface="Times New Roman" pitchFamily="18" charset="0"/>
                <a:cs typeface="Times New Roman" pitchFamily="18" charset="0"/>
              </a:rPr>
              <a:t>, letters,</a:t>
            </a:r>
          </a:p>
          <a:p>
            <a:pPr algn="just"/>
            <a:r>
              <a:rPr lang="en-US" dirty="0" smtClean="0">
                <a:solidFill>
                  <a:schemeClr val="tx1"/>
                </a:solidFill>
                <a:latin typeface="Times New Roman" pitchFamily="18" charset="0"/>
                <a:cs typeface="Times New Roman" pitchFamily="18" charset="0"/>
              </a:rPr>
              <a:t>editorials</a:t>
            </a:r>
            <a:r>
              <a:rPr lang="en-US" dirty="0">
                <a:solidFill>
                  <a:schemeClr val="tx1"/>
                </a:solidFill>
                <a:latin typeface="Times New Roman" pitchFamily="18" charset="0"/>
                <a:cs typeface="Times New Roman" pitchFamily="18" charset="0"/>
              </a:rPr>
              <a:t>: 108</a:t>
            </a:r>
            <a:endParaRPr lang="it-IT" dirty="0">
              <a:solidFill>
                <a:schemeClr val="tx1"/>
              </a:solidFill>
              <a:latin typeface="Times New Roman" pitchFamily="18" charset="0"/>
              <a:cs typeface="Times New Roman" pitchFamily="18" charset="0"/>
            </a:endParaRPr>
          </a:p>
        </p:txBody>
      </p:sp>
      <p:sp>
        <p:nvSpPr>
          <p:cNvPr id="18" name="Rettangolo arrotondato 17"/>
          <p:cNvSpPr/>
          <p:nvPr/>
        </p:nvSpPr>
        <p:spPr>
          <a:xfrm>
            <a:off x="2339752" y="4041068"/>
            <a:ext cx="1900404" cy="828092"/>
          </a:xfrm>
          <a:prstGeom prst="roundRect">
            <a:avLst/>
          </a:prstGeom>
          <a:solidFill>
            <a:schemeClr val="bg1">
              <a:lumMod val="95000"/>
            </a:schemeClr>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Times New Roman" pitchFamily="18" charset="0"/>
                <a:cs typeface="Times New Roman" pitchFamily="18" charset="0"/>
              </a:rPr>
              <a:t>reports </a:t>
            </a:r>
            <a:r>
              <a:rPr lang="en-US" dirty="0" smtClean="0">
                <a:solidFill>
                  <a:schemeClr val="tx1"/>
                </a:solidFill>
                <a:latin typeface="Times New Roman" pitchFamily="18" charset="0"/>
                <a:cs typeface="Times New Roman" pitchFamily="18" charset="0"/>
              </a:rPr>
              <a:t>with control </a:t>
            </a:r>
            <a:r>
              <a:rPr lang="en-US" dirty="0">
                <a:solidFill>
                  <a:schemeClr val="tx1"/>
                </a:solidFill>
                <a:latin typeface="Times New Roman" pitchFamily="18" charset="0"/>
                <a:cs typeface="Times New Roman" pitchFamily="18" charset="0"/>
              </a:rPr>
              <a:t>group: 38</a:t>
            </a:r>
            <a:endParaRPr lang="it-IT" dirty="0">
              <a:solidFill>
                <a:schemeClr val="tx1"/>
              </a:solidFill>
              <a:latin typeface="Times New Roman" pitchFamily="18" charset="0"/>
              <a:cs typeface="Times New Roman" pitchFamily="18" charset="0"/>
            </a:endParaRPr>
          </a:p>
        </p:txBody>
      </p:sp>
      <p:sp>
        <p:nvSpPr>
          <p:cNvPr id="19" name="Rettangolo arrotondato 18"/>
          <p:cNvSpPr/>
          <p:nvPr/>
        </p:nvSpPr>
        <p:spPr>
          <a:xfrm>
            <a:off x="2267744" y="4941168"/>
            <a:ext cx="1022210" cy="360040"/>
          </a:xfrm>
          <a:prstGeom prst="roundRect">
            <a:avLst/>
          </a:prstGeom>
          <a:solidFill>
            <a:schemeClr val="bg1">
              <a:lumMod val="95000"/>
            </a:schemeClr>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smtClean="0">
                <a:solidFill>
                  <a:schemeClr val="tx1"/>
                </a:solidFill>
                <a:latin typeface="Times New Roman" pitchFamily="18" charset="0"/>
                <a:cs typeface="Times New Roman" pitchFamily="18" charset="0"/>
              </a:rPr>
              <a:t>RCTs: 6</a:t>
            </a:r>
            <a:endParaRPr lang="it-IT" dirty="0">
              <a:solidFill>
                <a:schemeClr val="tx1"/>
              </a:solidFill>
              <a:latin typeface="Times New Roman" pitchFamily="18" charset="0"/>
              <a:cs typeface="Times New Roman" pitchFamily="18" charset="0"/>
            </a:endParaRPr>
          </a:p>
        </p:txBody>
      </p:sp>
      <p:sp>
        <p:nvSpPr>
          <p:cNvPr id="22" name="Rettangolo arrotondato 21"/>
          <p:cNvSpPr/>
          <p:nvPr/>
        </p:nvSpPr>
        <p:spPr>
          <a:xfrm>
            <a:off x="3275856" y="4977172"/>
            <a:ext cx="1152128" cy="324036"/>
          </a:xfrm>
          <a:prstGeom prst="roundRect">
            <a:avLst/>
          </a:prstGeom>
          <a:solidFill>
            <a:schemeClr val="bg1">
              <a:lumMod val="95000"/>
            </a:schemeClr>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pc="-150" dirty="0" smtClean="0">
                <a:solidFill>
                  <a:schemeClr val="tx1"/>
                </a:solidFill>
                <a:latin typeface="Times New Roman" pitchFamily="18" charset="0"/>
                <a:cs typeface="Times New Roman" pitchFamily="18" charset="0"/>
              </a:rPr>
              <a:t>NRCTs: </a:t>
            </a:r>
            <a:r>
              <a:rPr lang="en-US" dirty="0" smtClean="0">
                <a:solidFill>
                  <a:schemeClr val="tx1"/>
                </a:solidFill>
                <a:latin typeface="Times New Roman" pitchFamily="18" charset="0"/>
                <a:cs typeface="Times New Roman" pitchFamily="18" charset="0"/>
              </a:rPr>
              <a:t>32</a:t>
            </a:r>
            <a:endParaRPr lang="it-IT" dirty="0">
              <a:solidFill>
                <a:schemeClr val="tx1"/>
              </a:solidFill>
              <a:latin typeface="Times New Roman" pitchFamily="18" charset="0"/>
              <a:cs typeface="Times New Roman" pitchFamily="18" charset="0"/>
            </a:endParaRPr>
          </a:p>
        </p:txBody>
      </p:sp>
      <p:sp>
        <p:nvSpPr>
          <p:cNvPr id="24" name="Rettangolo arrotondato 23"/>
          <p:cNvSpPr/>
          <p:nvPr/>
        </p:nvSpPr>
        <p:spPr>
          <a:xfrm>
            <a:off x="2056853" y="1830825"/>
            <a:ext cx="2149973" cy="734079"/>
          </a:xfrm>
          <a:prstGeom prst="roundRect">
            <a:avLst/>
          </a:prstGeom>
          <a:solidFill>
            <a:schemeClr val="bg1">
              <a:lumMod val="95000"/>
            </a:schemeClr>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smtClean="0">
                <a:solidFill>
                  <a:schemeClr val="tx1"/>
                </a:solidFill>
                <a:latin typeface="Times New Roman" pitchFamily="18" charset="0"/>
                <a:cs typeface="Times New Roman" pitchFamily="18" charset="0"/>
              </a:rPr>
              <a:t>Reports excluded</a:t>
            </a:r>
          </a:p>
          <a:p>
            <a:pPr algn="just"/>
            <a:r>
              <a:rPr lang="en-US" dirty="0" smtClean="0">
                <a:solidFill>
                  <a:schemeClr val="tx1"/>
                </a:solidFill>
                <a:latin typeface="Times New Roman" pitchFamily="18" charset="0"/>
                <a:cs typeface="Times New Roman" pitchFamily="18" charset="0"/>
              </a:rPr>
              <a:t>by </a:t>
            </a:r>
            <a:r>
              <a:rPr lang="en-US" dirty="0">
                <a:solidFill>
                  <a:schemeClr val="tx1"/>
                </a:solidFill>
                <a:latin typeface="Times New Roman" pitchFamily="18" charset="0"/>
                <a:cs typeface="Times New Roman" pitchFamily="18" charset="0"/>
              </a:rPr>
              <a:t>screening of title and abstract: 779</a:t>
            </a:r>
            <a:endParaRPr lang="it-IT" dirty="0">
              <a:solidFill>
                <a:schemeClr val="tx1"/>
              </a:solidFill>
              <a:latin typeface="Times New Roman" pitchFamily="18" charset="0"/>
              <a:cs typeface="Times New Roman" pitchFamily="18" charset="0"/>
            </a:endParaRPr>
          </a:p>
        </p:txBody>
      </p:sp>
      <p:sp>
        <p:nvSpPr>
          <p:cNvPr id="26" name="Rettangolo arrotondato 25"/>
          <p:cNvSpPr/>
          <p:nvPr/>
        </p:nvSpPr>
        <p:spPr>
          <a:xfrm>
            <a:off x="5668614" y="1175181"/>
            <a:ext cx="3079850" cy="504056"/>
          </a:xfrm>
          <a:prstGeom prst="round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100000" t="100000"/>
            </a:path>
            <a:tileRect r="-100000" b="-100000"/>
          </a:gra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itchFamily="18" charset="0"/>
                <a:cs typeface="Times New Roman" pitchFamily="18" charset="0"/>
              </a:rPr>
              <a:t>ROBOTIC SURGERY</a:t>
            </a:r>
            <a:endParaRPr lang="it-IT" dirty="0">
              <a:solidFill>
                <a:schemeClr val="tx1"/>
              </a:solidFill>
              <a:latin typeface="Times New Roman" pitchFamily="18" charset="0"/>
              <a:cs typeface="Times New Roman" pitchFamily="18" charset="0"/>
            </a:endParaRPr>
          </a:p>
        </p:txBody>
      </p:sp>
      <p:sp>
        <p:nvSpPr>
          <p:cNvPr id="27" name="Rettangolo arrotondato 26"/>
          <p:cNvSpPr/>
          <p:nvPr/>
        </p:nvSpPr>
        <p:spPr>
          <a:xfrm>
            <a:off x="7164288" y="1830825"/>
            <a:ext cx="1942333" cy="734079"/>
          </a:xfrm>
          <a:prstGeom prst="round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100000" t="100000"/>
            </a:path>
            <a:tileRect r="-100000" b="-100000"/>
          </a:gra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Times New Roman" pitchFamily="18" charset="0"/>
                <a:cs typeface="Times New Roman" pitchFamily="18" charset="0"/>
              </a:rPr>
              <a:t>Reports identified through database searching: 133</a:t>
            </a:r>
            <a:endParaRPr lang="it-IT" dirty="0">
              <a:solidFill>
                <a:schemeClr val="tx1"/>
              </a:solidFill>
              <a:latin typeface="Times New Roman" pitchFamily="18" charset="0"/>
              <a:cs typeface="Times New Roman" pitchFamily="18" charset="0"/>
            </a:endParaRPr>
          </a:p>
        </p:txBody>
      </p:sp>
      <p:sp>
        <p:nvSpPr>
          <p:cNvPr id="28" name="Rettangolo arrotondato 27"/>
          <p:cNvSpPr/>
          <p:nvPr/>
        </p:nvSpPr>
        <p:spPr>
          <a:xfrm>
            <a:off x="4942307" y="1844824"/>
            <a:ext cx="2149973" cy="734079"/>
          </a:xfrm>
          <a:prstGeom prst="round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100000" t="100000"/>
            </a:path>
            <a:tileRect r="-100000" b="-100000"/>
          </a:gra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Times New Roman" pitchFamily="18" charset="0"/>
                <a:cs typeface="Times New Roman" pitchFamily="18" charset="0"/>
              </a:rPr>
              <a:t>Reports excluded</a:t>
            </a:r>
          </a:p>
          <a:p>
            <a:r>
              <a:rPr lang="en-US" dirty="0">
                <a:solidFill>
                  <a:schemeClr val="tx1"/>
                </a:solidFill>
                <a:latin typeface="Times New Roman" pitchFamily="18" charset="0"/>
                <a:cs typeface="Times New Roman" pitchFamily="18" charset="0"/>
              </a:rPr>
              <a:t>by screening of title and abstract: 94</a:t>
            </a:r>
            <a:endParaRPr lang="it-IT" dirty="0">
              <a:solidFill>
                <a:schemeClr val="tx1"/>
              </a:solidFill>
              <a:latin typeface="Times New Roman" pitchFamily="18" charset="0"/>
              <a:cs typeface="Times New Roman" pitchFamily="18" charset="0"/>
            </a:endParaRPr>
          </a:p>
        </p:txBody>
      </p:sp>
      <p:sp>
        <p:nvSpPr>
          <p:cNvPr id="29" name="Rettangolo arrotondato 28"/>
          <p:cNvSpPr/>
          <p:nvPr/>
        </p:nvSpPr>
        <p:spPr>
          <a:xfrm>
            <a:off x="5436096" y="3068960"/>
            <a:ext cx="3309972" cy="396044"/>
          </a:xfrm>
          <a:prstGeom prst="round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100000" t="100000"/>
            </a:path>
            <a:tileRect r="-100000" b="-100000"/>
          </a:gra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a:solidFill>
                  <a:schemeClr val="tx1"/>
                </a:solidFill>
                <a:latin typeface="Times New Roman" pitchFamily="18" charset="0"/>
                <a:cs typeface="Times New Roman" pitchFamily="18" charset="0"/>
              </a:rPr>
              <a:t>Reports for </a:t>
            </a:r>
            <a:r>
              <a:rPr lang="it-IT" dirty="0" err="1">
                <a:solidFill>
                  <a:schemeClr val="tx1"/>
                </a:solidFill>
                <a:latin typeface="Times New Roman" pitchFamily="18" charset="0"/>
                <a:cs typeface="Times New Roman" pitchFamily="18" charset="0"/>
              </a:rPr>
              <a:t>abstract</a:t>
            </a:r>
            <a:r>
              <a:rPr lang="it-IT" dirty="0">
                <a:solidFill>
                  <a:schemeClr val="tx1"/>
                </a:solidFill>
                <a:latin typeface="Times New Roman" pitchFamily="18" charset="0"/>
                <a:cs typeface="Times New Roman" pitchFamily="18" charset="0"/>
              </a:rPr>
              <a:t> </a:t>
            </a:r>
            <a:r>
              <a:rPr lang="it-IT" dirty="0" err="1">
                <a:solidFill>
                  <a:schemeClr val="tx1"/>
                </a:solidFill>
                <a:latin typeface="Times New Roman" pitchFamily="18" charset="0"/>
                <a:cs typeface="Times New Roman" pitchFamily="18" charset="0"/>
              </a:rPr>
              <a:t>review</a:t>
            </a:r>
            <a:r>
              <a:rPr lang="it-IT" dirty="0">
                <a:solidFill>
                  <a:schemeClr val="tx1"/>
                </a:solidFill>
                <a:latin typeface="Times New Roman" pitchFamily="18" charset="0"/>
                <a:cs typeface="Times New Roman" pitchFamily="18" charset="0"/>
              </a:rPr>
              <a:t>: 39</a:t>
            </a:r>
          </a:p>
        </p:txBody>
      </p:sp>
      <p:sp>
        <p:nvSpPr>
          <p:cNvPr id="30" name="Rettangolo arrotondato 29"/>
          <p:cNvSpPr/>
          <p:nvPr/>
        </p:nvSpPr>
        <p:spPr>
          <a:xfrm>
            <a:off x="6877454" y="4068040"/>
            <a:ext cx="2230365" cy="1233168"/>
          </a:xfrm>
          <a:prstGeom prst="round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100000" t="100000"/>
            </a:path>
            <a:tileRect r="-100000" b="-100000"/>
          </a:gra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Times New Roman" pitchFamily="18" charset="0"/>
                <a:cs typeface="Times New Roman" pitchFamily="18" charset="0"/>
              </a:rPr>
              <a:t>Reports with no control group, mixed group of operations, reviews, letters,</a:t>
            </a:r>
          </a:p>
          <a:p>
            <a:r>
              <a:rPr lang="en-US" dirty="0">
                <a:solidFill>
                  <a:schemeClr val="tx1"/>
                </a:solidFill>
                <a:latin typeface="Times New Roman" pitchFamily="18" charset="0"/>
                <a:cs typeface="Times New Roman" pitchFamily="18" charset="0"/>
              </a:rPr>
              <a:t>editorials: 16</a:t>
            </a:r>
            <a:endParaRPr lang="it-IT" dirty="0">
              <a:solidFill>
                <a:schemeClr val="tx1"/>
              </a:solidFill>
              <a:latin typeface="Times New Roman" pitchFamily="18" charset="0"/>
              <a:cs typeface="Times New Roman" pitchFamily="18" charset="0"/>
            </a:endParaRPr>
          </a:p>
        </p:txBody>
      </p:sp>
      <p:sp>
        <p:nvSpPr>
          <p:cNvPr id="31" name="Rettangolo arrotondato 30"/>
          <p:cNvSpPr/>
          <p:nvPr/>
        </p:nvSpPr>
        <p:spPr>
          <a:xfrm>
            <a:off x="4903844" y="4041068"/>
            <a:ext cx="1900404" cy="828092"/>
          </a:xfrm>
          <a:prstGeom prst="round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100000" t="100000"/>
            </a:path>
            <a:tileRect r="-100000" b="-100000"/>
          </a:gra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Times New Roman" pitchFamily="18" charset="0"/>
                <a:cs typeface="Times New Roman" pitchFamily="18" charset="0"/>
              </a:rPr>
              <a:t>reports with control group: 23</a:t>
            </a:r>
            <a:endParaRPr lang="it-IT" dirty="0">
              <a:solidFill>
                <a:schemeClr val="tx1"/>
              </a:solidFill>
              <a:latin typeface="Times New Roman" pitchFamily="18" charset="0"/>
              <a:cs typeface="Times New Roman" pitchFamily="18" charset="0"/>
            </a:endParaRPr>
          </a:p>
        </p:txBody>
      </p:sp>
      <p:sp>
        <p:nvSpPr>
          <p:cNvPr id="32" name="Rettangolo arrotondato 31"/>
          <p:cNvSpPr/>
          <p:nvPr/>
        </p:nvSpPr>
        <p:spPr>
          <a:xfrm>
            <a:off x="4716016" y="4977172"/>
            <a:ext cx="1152128" cy="324036"/>
          </a:xfrm>
          <a:prstGeom prst="round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100000" t="100000"/>
            </a:path>
            <a:tileRect r="-100000" b="-100000"/>
          </a:gra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pc="-150" dirty="0">
                <a:solidFill>
                  <a:schemeClr val="tx1"/>
                </a:solidFill>
                <a:latin typeface="Times New Roman" pitchFamily="18" charset="0"/>
                <a:cs typeface="Times New Roman" pitchFamily="18" charset="0"/>
              </a:rPr>
              <a:t>NRCTs: 23</a:t>
            </a:r>
            <a:endParaRPr lang="it-IT" spc="-150" dirty="0">
              <a:solidFill>
                <a:schemeClr val="tx1"/>
              </a:solidFill>
              <a:latin typeface="Times New Roman" pitchFamily="18" charset="0"/>
              <a:cs typeface="Times New Roman" pitchFamily="18" charset="0"/>
            </a:endParaRPr>
          </a:p>
        </p:txBody>
      </p:sp>
      <p:sp>
        <p:nvSpPr>
          <p:cNvPr id="33" name="Rettangolo arrotondato 32"/>
          <p:cNvSpPr/>
          <p:nvPr/>
        </p:nvSpPr>
        <p:spPr>
          <a:xfrm>
            <a:off x="5796136" y="4941168"/>
            <a:ext cx="1022210" cy="360040"/>
          </a:xfrm>
          <a:prstGeom prst="round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100000" t="100000"/>
            </a:path>
            <a:tileRect r="-100000" b="-100000"/>
          </a:gra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Times New Roman" pitchFamily="18" charset="0"/>
                <a:cs typeface="Times New Roman" pitchFamily="18" charset="0"/>
              </a:rPr>
              <a:t>RCTs: 0</a:t>
            </a:r>
            <a:endParaRPr lang="it-IT" dirty="0">
              <a:solidFill>
                <a:schemeClr val="tx1"/>
              </a:solidFill>
              <a:latin typeface="Times New Roman" pitchFamily="18" charset="0"/>
              <a:cs typeface="Times New Roman" pitchFamily="18" charset="0"/>
            </a:endParaRPr>
          </a:p>
        </p:txBody>
      </p:sp>
      <p:sp>
        <p:nvSpPr>
          <p:cNvPr id="34" name="Freccia circolare in giù 33"/>
          <p:cNvSpPr/>
          <p:nvPr/>
        </p:nvSpPr>
        <p:spPr>
          <a:xfrm>
            <a:off x="1691680" y="2492896"/>
            <a:ext cx="625344" cy="409758"/>
          </a:xfrm>
          <a:prstGeom prst="curvedDownArrow">
            <a:avLst/>
          </a:prstGeom>
          <a:ln>
            <a:solidFill>
              <a:schemeClr val="bg1">
                <a:lumMod val="6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it-IT">
              <a:solidFill>
                <a:schemeClr val="tx1"/>
              </a:solidFill>
            </a:endParaRPr>
          </a:p>
        </p:txBody>
      </p:sp>
      <p:sp>
        <p:nvSpPr>
          <p:cNvPr id="35" name="Freccia circolare in giù 34"/>
          <p:cNvSpPr/>
          <p:nvPr/>
        </p:nvSpPr>
        <p:spPr>
          <a:xfrm>
            <a:off x="6804248" y="2515186"/>
            <a:ext cx="625344" cy="409758"/>
          </a:xfrm>
          <a:prstGeom prst="curvedDownArrow">
            <a:avLst/>
          </a:prstGeom>
          <a:ln>
            <a:solidFill>
              <a:schemeClr val="bg1">
                <a:lumMod val="6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it-IT">
              <a:solidFill>
                <a:schemeClr val="tx1"/>
              </a:solidFill>
            </a:endParaRPr>
          </a:p>
        </p:txBody>
      </p:sp>
      <p:sp>
        <p:nvSpPr>
          <p:cNvPr id="6" name="Freccia in giù 5"/>
          <p:cNvSpPr/>
          <p:nvPr/>
        </p:nvSpPr>
        <p:spPr>
          <a:xfrm>
            <a:off x="611560" y="3573016"/>
            <a:ext cx="144016" cy="360040"/>
          </a:xfrm>
          <a:prstGeom prst="downArrow">
            <a:avLst/>
          </a:prstGeom>
          <a:ln>
            <a:solidFill>
              <a:schemeClr val="bg1">
                <a:lumMod val="6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it-IT">
              <a:solidFill>
                <a:schemeClr val="tx1"/>
              </a:solidFill>
            </a:endParaRPr>
          </a:p>
        </p:txBody>
      </p:sp>
      <p:sp>
        <p:nvSpPr>
          <p:cNvPr id="36" name="Freccia in giù 35"/>
          <p:cNvSpPr/>
          <p:nvPr/>
        </p:nvSpPr>
        <p:spPr>
          <a:xfrm>
            <a:off x="3779912" y="3573016"/>
            <a:ext cx="144016" cy="360040"/>
          </a:xfrm>
          <a:prstGeom prst="downArrow">
            <a:avLst/>
          </a:prstGeom>
          <a:ln>
            <a:solidFill>
              <a:schemeClr val="bg1">
                <a:lumMod val="6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it-IT">
              <a:solidFill>
                <a:schemeClr val="tx1"/>
              </a:solidFill>
            </a:endParaRPr>
          </a:p>
        </p:txBody>
      </p:sp>
      <p:sp>
        <p:nvSpPr>
          <p:cNvPr id="37" name="Freccia in giù 36"/>
          <p:cNvSpPr/>
          <p:nvPr/>
        </p:nvSpPr>
        <p:spPr>
          <a:xfrm>
            <a:off x="5436096" y="3573016"/>
            <a:ext cx="144016" cy="360040"/>
          </a:xfrm>
          <a:prstGeom prst="downArrow">
            <a:avLst/>
          </a:prstGeom>
          <a:ln>
            <a:solidFill>
              <a:schemeClr val="bg1">
                <a:lumMod val="6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it-IT">
              <a:solidFill>
                <a:schemeClr val="tx1"/>
              </a:solidFill>
            </a:endParaRPr>
          </a:p>
        </p:txBody>
      </p:sp>
      <p:sp>
        <p:nvSpPr>
          <p:cNvPr id="38" name="Freccia in giù 37"/>
          <p:cNvSpPr/>
          <p:nvPr/>
        </p:nvSpPr>
        <p:spPr>
          <a:xfrm>
            <a:off x="8604448" y="3573016"/>
            <a:ext cx="144016" cy="360040"/>
          </a:xfrm>
          <a:prstGeom prst="downArrow">
            <a:avLst/>
          </a:prstGeom>
          <a:ln>
            <a:solidFill>
              <a:schemeClr val="bg1">
                <a:lumMod val="6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it-IT">
              <a:solidFill>
                <a:schemeClr val="tx1"/>
              </a:solidFill>
            </a:endParaRPr>
          </a:p>
        </p:txBody>
      </p:sp>
      <p:sp>
        <p:nvSpPr>
          <p:cNvPr id="39" name="Titolo 1"/>
          <p:cNvSpPr txBox="1">
            <a:spLocks/>
          </p:cNvSpPr>
          <p:nvPr/>
        </p:nvSpPr>
        <p:spPr>
          <a:xfrm>
            <a:off x="1979712" y="22940"/>
            <a:ext cx="5184576" cy="453732"/>
          </a:xfrm>
          <a:prstGeom prst="rect">
            <a:avLst/>
          </a:prstGeom>
          <a:solidFill>
            <a:schemeClr val="bg1">
              <a:lumMod val="95000"/>
            </a:schemeClr>
          </a:solidFill>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just"/>
            <a:r>
              <a:rPr lang="it-IT" sz="2800" b="1" dirty="0" err="1" smtClean="0">
                <a:solidFill>
                  <a:schemeClr val="bg1">
                    <a:lumMod val="50000"/>
                  </a:schemeClr>
                </a:solidFill>
                <a:latin typeface="Times New Roman" pitchFamily="18" charset="0"/>
                <a:cs typeface="Times New Roman" pitchFamily="18" charset="0"/>
              </a:rPr>
              <a:t>Current</a:t>
            </a:r>
            <a:r>
              <a:rPr lang="it-IT" sz="2800" b="1" dirty="0" smtClean="0">
                <a:solidFill>
                  <a:schemeClr val="bg1">
                    <a:lumMod val="50000"/>
                  </a:schemeClr>
                </a:solidFill>
                <a:latin typeface="Times New Roman" pitchFamily="18" charset="0"/>
                <a:cs typeface="Times New Roman" pitchFamily="18" charset="0"/>
              </a:rPr>
              <a:t> </a:t>
            </a:r>
            <a:r>
              <a:rPr lang="it-IT" sz="2800" b="1" dirty="0">
                <a:solidFill>
                  <a:schemeClr val="bg1">
                    <a:lumMod val="50000"/>
                  </a:schemeClr>
                </a:solidFill>
                <a:latin typeface="Times New Roman" pitchFamily="18" charset="0"/>
                <a:cs typeface="Times New Roman" pitchFamily="18" charset="0"/>
              </a:rPr>
              <a:t>status: </a:t>
            </a:r>
            <a:r>
              <a:rPr lang="it-IT" sz="2800" b="1" dirty="0" err="1">
                <a:solidFill>
                  <a:schemeClr val="bg1">
                    <a:lumMod val="50000"/>
                  </a:schemeClr>
                </a:solidFill>
                <a:latin typeface="Times New Roman" pitchFamily="18" charset="0"/>
                <a:cs typeface="Times New Roman" pitchFamily="18" charset="0"/>
              </a:rPr>
              <a:t>literature</a:t>
            </a:r>
            <a:r>
              <a:rPr lang="it-IT" sz="2800" b="1" dirty="0">
                <a:solidFill>
                  <a:schemeClr val="bg1">
                    <a:lumMod val="50000"/>
                  </a:schemeClr>
                </a:solidFill>
                <a:latin typeface="Times New Roman" pitchFamily="18" charset="0"/>
                <a:cs typeface="Times New Roman" pitchFamily="18" charset="0"/>
              </a:rPr>
              <a:t> </a:t>
            </a:r>
            <a:r>
              <a:rPr lang="it-IT" sz="2800" b="1" dirty="0" err="1">
                <a:solidFill>
                  <a:schemeClr val="bg1">
                    <a:lumMod val="50000"/>
                  </a:schemeClr>
                </a:solidFill>
                <a:latin typeface="Times New Roman" pitchFamily="18" charset="0"/>
                <a:cs typeface="Times New Roman" pitchFamily="18" charset="0"/>
              </a:rPr>
              <a:t>review</a:t>
            </a:r>
            <a:r>
              <a:rPr lang="it-IT" sz="2800" b="1" dirty="0">
                <a:solidFill>
                  <a:schemeClr val="bg1">
                    <a:lumMod val="50000"/>
                  </a:schemeClr>
                </a:solidFill>
                <a:latin typeface="Times New Roman" pitchFamily="18" charset="0"/>
                <a:cs typeface="Times New Roman" pitchFamily="18" charset="0"/>
              </a:rPr>
              <a:t> </a:t>
            </a:r>
          </a:p>
        </p:txBody>
      </p:sp>
    </p:spTree>
    <p:extLst>
      <p:ext uri="{BB962C8B-B14F-4D97-AF65-F5344CB8AC3E}">
        <p14:creationId xmlns:p14="http://schemas.microsoft.com/office/powerpoint/2010/main" val="4953051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tangolo arrotondato 9"/>
          <p:cNvSpPr/>
          <p:nvPr/>
        </p:nvSpPr>
        <p:spPr>
          <a:xfrm>
            <a:off x="1475656" y="764704"/>
            <a:ext cx="6228692" cy="576064"/>
          </a:xfrm>
          <a:prstGeom prst="round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100000" t="100000"/>
            </a:path>
            <a:tileRect r="-100000" b="-100000"/>
          </a:gradFill>
          <a:ln w="3810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Times New Roman" pitchFamily="18" charset="0"/>
                <a:cs typeface="Times New Roman" pitchFamily="18" charset="0"/>
              </a:rPr>
              <a:t>Oncologic adequacy is the most critical issue when proposing a minimally invasive treatment for gastric cancer</a:t>
            </a:r>
            <a:endParaRPr lang="it-IT" b="1" dirty="0">
              <a:solidFill>
                <a:schemeClr val="bg1"/>
              </a:solidFill>
              <a:latin typeface="Times New Roman" pitchFamily="18" charset="0"/>
              <a:cs typeface="Times New Roman" pitchFamily="18" charset="0"/>
            </a:endParaRPr>
          </a:p>
        </p:txBody>
      </p:sp>
      <p:sp>
        <p:nvSpPr>
          <p:cNvPr id="20" name="Rettangolo arrotondato 19"/>
          <p:cNvSpPr/>
          <p:nvPr/>
        </p:nvSpPr>
        <p:spPr>
          <a:xfrm>
            <a:off x="4692209" y="2492896"/>
            <a:ext cx="3048143" cy="1152128"/>
          </a:xfrm>
          <a:prstGeom prst="roundRect">
            <a:avLst/>
          </a:prstGeom>
          <a:solidFill>
            <a:schemeClr val="bg1">
              <a:lumMod val="95000"/>
            </a:schemeClr>
          </a:solidFill>
          <a:ln>
            <a:solidFill>
              <a:srgbClr val="00B05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dirty="0">
                <a:solidFill>
                  <a:schemeClr val="tx1"/>
                </a:solidFill>
                <a:latin typeface="Times New Roman" pitchFamily="18" charset="0"/>
                <a:cs typeface="Times New Roman" pitchFamily="18" charset="0"/>
              </a:rPr>
              <a:t>The </a:t>
            </a:r>
            <a:r>
              <a:rPr lang="en-US" dirty="0">
                <a:solidFill>
                  <a:schemeClr val="tx1"/>
                </a:solidFill>
                <a:latin typeface="Times New Roman" pitchFamily="18" charset="0"/>
                <a:cs typeface="Times New Roman" pitchFamily="18" charset="0"/>
              </a:rPr>
              <a:t>odds of having less than 15 lymph nodes harvested is comparable </a:t>
            </a:r>
            <a:endParaRPr lang="en-US" dirty="0" smtClean="0">
              <a:solidFill>
                <a:schemeClr val="tx1"/>
              </a:solidFill>
              <a:latin typeface="Times New Roman" pitchFamily="18" charset="0"/>
              <a:cs typeface="Times New Roman" pitchFamily="18" charset="0"/>
            </a:endParaRPr>
          </a:p>
          <a:p>
            <a:pPr algn="just"/>
            <a:r>
              <a:rPr lang="fr-FR" u="sng" dirty="0" smtClean="0">
                <a:solidFill>
                  <a:schemeClr val="tx1"/>
                </a:solidFill>
                <a:latin typeface="Times New Roman" pitchFamily="18" charset="0"/>
                <a:cs typeface="Times New Roman" pitchFamily="18" charset="0"/>
              </a:rPr>
              <a:t>(</a:t>
            </a:r>
            <a:r>
              <a:rPr lang="fr-FR" i="1" u="sng" dirty="0">
                <a:solidFill>
                  <a:schemeClr val="tx1"/>
                </a:solidFill>
                <a:latin typeface="Times New Roman" pitchFamily="18" charset="0"/>
                <a:cs typeface="Times New Roman" pitchFamily="18" charset="0"/>
              </a:rPr>
              <a:t>P </a:t>
            </a:r>
            <a:r>
              <a:rPr lang="fr-FR" u="sng" dirty="0">
                <a:solidFill>
                  <a:schemeClr val="tx1"/>
                </a:solidFill>
                <a:latin typeface="Times New Roman" pitchFamily="18" charset="0"/>
                <a:cs typeface="Times New Roman" pitchFamily="18" charset="0"/>
              </a:rPr>
              <a:t>= 0.09)</a:t>
            </a:r>
          </a:p>
        </p:txBody>
      </p:sp>
      <p:sp>
        <p:nvSpPr>
          <p:cNvPr id="21" name="Rettangolo arrotondato 20"/>
          <p:cNvSpPr/>
          <p:nvPr/>
        </p:nvSpPr>
        <p:spPr>
          <a:xfrm>
            <a:off x="2051720" y="1772816"/>
            <a:ext cx="5040560" cy="504056"/>
          </a:xfrm>
          <a:prstGeom prst="roundRect">
            <a:avLst/>
          </a:prstGeom>
          <a:solidFill>
            <a:schemeClr val="bg1">
              <a:lumMod val="95000"/>
            </a:schemeClr>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b="1" dirty="0" smtClean="0">
                <a:solidFill>
                  <a:schemeClr val="tx1"/>
                </a:solidFill>
                <a:latin typeface="Times New Roman" pitchFamily="18" charset="0"/>
                <a:cs typeface="Times New Roman" pitchFamily="18" charset="0"/>
              </a:rPr>
              <a:t>LAPAROSCOPIC VS OPEN GASTRECTOMY</a:t>
            </a:r>
            <a:endParaRPr lang="en-US" b="1" dirty="0">
              <a:solidFill>
                <a:schemeClr val="tx1"/>
              </a:solidFill>
              <a:latin typeface="Times New Roman" pitchFamily="18" charset="0"/>
              <a:cs typeface="Times New Roman" pitchFamily="18" charset="0"/>
            </a:endParaRPr>
          </a:p>
        </p:txBody>
      </p:sp>
      <p:sp>
        <p:nvSpPr>
          <p:cNvPr id="11" name="Titolo 1"/>
          <p:cNvSpPr txBox="1">
            <a:spLocks/>
          </p:cNvSpPr>
          <p:nvPr/>
        </p:nvSpPr>
        <p:spPr>
          <a:xfrm>
            <a:off x="2987824" y="22940"/>
            <a:ext cx="3816424" cy="453732"/>
          </a:xfrm>
          <a:prstGeom prst="rect">
            <a:avLst/>
          </a:prstGeom>
          <a:solidFill>
            <a:schemeClr val="bg1">
              <a:lumMod val="95000"/>
            </a:schemeClr>
          </a:solidFill>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lvl="0" algn="just"/>
            <a:r>
              <a:rPr lang="en-US" sz="2800" b="1" dirty="0" smtClean="0">
                <a:solidFill>
                  <a:schemeClr val="bg1">
                    <a:lumMod val="50000"/>
                  </a:schemeClr>
                </a:solidFill>
                <a:latin typeface="Times New Roman" pitchFamily="18" charset="0"/>
                <a:cs typeface="Times New Roman" pitchFamily="18" charset="0"/>
              </a:rPr>
              <a:t>Lymph-node dissection</a:t>
            </a:r>
            <a:endParaRPr lang="it-IT" sz="2800" b="1" dirty="0">
              <a:solidFill>
                <a:schemeClr val="bg1">
                  <a:lumMod val="50000"/>
                </a:schemeClr>
              </a:solidFill>
              <a:latin typeface="Times New Roman" pitchFamily="18" charset="0"/>
              <a:cs typeface="Times New Roman" pitchFamily="18" charset="0"/>
            </a:endParaRPr>
          </a:p>
        </p:txBody>
      </p:sp>
      <p:sp>
        <p:nvSpPr>
          <p:cNvPr id="12" name="Rettangolo arrotondato 11"/>
          <p:cNvSpPr/>
          <p:nvPr/>
        </p:nvSpPr>
        <p:spPr>
          <a:xfrm>
            <a:off x="1403648" y="2492896"/>
            <a:ext cx="3024336" cy="1164508"/>
          </a:xfrm>
          <a:prstGeom prst="roundRect">
            <a:avLst/>
          </a:prstGeom>
          <a:solidFill>
            <a:schemeClr val="bg1">
              <a:lumMod val="95000"/>
            </a:schemeClr>
          </a:solidFill>
          <a:ln>
            <a:solidFill>
              <a:srgbClr val="FF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a:solidFill>
                  <a:schemeClr val="tx1"/>
                </a:solidFill>
                <a:latin typeface="Times New Roman" pitchFamily="18" charset="0"/>
                <a:cs typeface="Times New Roman" pitchFamily="18" charset="0"/>
              </a:rPr>
              <a:t>The retrieval of lymph nodes </a:t>
            </a:r>
            <a:r>
              <a:rPr lang="en-US" dirty="0" smtClean="0">
                <a:solidFill>
                  <a:schemeClr val="tx1"/>
                </a:solidFill>
                <a:latin typeface="Times New Roman" pitchFamily="18" charset="0"/>
                <a:cs typeface="Times New Roman" pitchFamily="18" charset="0"/>
              </a:rPr>
              <a:t>results </a:t>
            </a:r>
            <a:r>
              <a:rPr lang="en-US" dirty="0">
                <a:solidFill>
                  <a:schemeClr val="tx1"/>
                </a:solidFill>
                <a:latin typeface="Times New Roman" pitchFamily="18" charset="0"/>
                <a:cs typeface="Times New Roman" pitchFamily="18" charset="0"/>
              </a:rPr>
              <a:t>significantly higher in the OG group by </a:t>
            </a:r>
            <a:r>
              <a:rPr lang="en-US" u="sng" dirty="0">
                <a:solidFill>
                  <a:schemeClr val="tx1"/>
                </a:solidFill>
                <a:latin typeface="Times New Roman" pitchFamily="18" charset="0"/>
                <a:cs typeface="Times New Roman" pitchFamily="18" charset="0"/>
              </a:rPr>
              <a:t>3.9 nodes </a:t>
            </a:r>
            <a:endParaRPr lang="en-US" u="sng" dirty="0" smtClean="0">
              <a:solidFill>
                <a:schemeClr val="tx1"/>
              </a:solidFill>
              <a:latin typeface="Times New Roman" pitchFamily="18" charset="0"/>
              <a:cs typeface="Times New Roman" pitchFamily="18" charset="0"/>
            </a:endParaRPr>
          </a:p>
          <a:p>
            <a:pPr algn="just"/>
            <a:r>
              <a:rPr lang="en-US" dirty="0" smtClean="0">
                <a:solidFill>
                  <a:schemeClr val="tx1"/>
                </a:solidFill>
                <a:latin typeface="Times New Roman" pitchFamily="18" charset="0"/>
                <a:cs typeface="Times New Roman" pitchFamily="18" charset="0"/>
              </a:rPr>
              <a:t>(</a:t>
            </a:r>
            <a:r>
              <a:rPr lang="en-US" i="1" dirty="0">
                <a:solidFill>
                  <a:schemeClr val="tx1"/>
                </a:solidFill>
                <a:latin typeface="Times New Roman" pitchFamily="18" charset="0"/>
                <a:cs typeface="Times New Roman" pitchFamily="18" charset="0"/>
              </a:rPr>
              <a:t>P &lt; </a:t>
            </a:r>
            <a:r>
              <a:rPr lang="it-IT" dirty="0">
                <a:solidFill>
                  <a:schemeClr val="tx1"/>
                </a:solidFill>
                <a:latin typeface="Times New Roman" pitchFamily="18" charset="0"/>
                <a:cs typeface="Times New Roman" pitchFamily="18" charset="0"/>
              </a:rPr>
              <a:t>0.001)</a:t>
            </a:r>
          </a:p>
        </p:txBody>
      </p:sp>
      <p:sp>
        <p:nvSpPr>
          <p:cNvPr id="14" name="Rettangolo arrotondato 13"/>
          <p:cNvSpPr/>
          <p:nvPr/>
        </p:nvSpPr>
        <p:spPr>
          <a:xfrm>
            <a:off x="467544" y="3861048"/>
            <a:ext cx="3024336" cy="864096"/>
          </a:xfrm>
          <a:prstGeom prst="roundRect">
            <a:avLst/>
          </a:prstGeom>
          <a:solidFill>
            <a:schemeClr val="bg1">
              <a:lumMod val="95000"/>
            </a:schemeClr>
          </a:solidFill>
          <a:ln>
            <a:solidFill>
              <a:schemeClr val="bg1"/>
            </a:solid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latin typeface="Times New Roman" pitchFamily="18" charset="0"/>
                <a:cs typeface="Times New Roman" pitchFamily="18" charset="0"/>
              </a:rPr>
              <a:t>Significant </a:t>
            </a:r>
            <a:r>
              <a:rPr lang="en-US" dirty="0">
                <a:solidFill>
                  <a:schemeClr val="tx1"/>
                </a:solidFill>
                <a:latin typeface="Times New Roman" pitchFamily="18" charset="0"/>
                <a:cs typeface="Times New Roman" pitchFamily="18" charset="0"/>
              </a:rPr>
              <a:t>heterogeneity in lymphadenectomy type </a:t>
            </a:r>
            <a:endParaRPr lang="en-US" dirty="0" smtClean="0">
              <a:solidFill>
                <a:schemeClr val="tx1"/>
              </a:solidFill>
              <a:latin typeface="Times New Roman" pitchFamily="18" charset="0"/>
              <a:cs typeface="Times New Roman" pitchFamily="18" charset="0"/>
            </a:endParaRPr>
          </a:p>
          <a:p>
            <a:r>
              <a:rPr lang="en-US" dirty="0" smtClean="0">
                <a:solidFill>
                  <a:schemeClr val="tx1"/>
                </a:solidFill>
                <a:latin typeface="Times New Roman" pitchFamily="18" charset="0"/>
                <a:cs typeface="Times New Roman" pitchFamily="18" charset="0"/>
              </a:rPr>
              <a:t>(</a:t>
            </a:r>
            <a:r>
              <a:rPr lang="it-IT" i="1" dirty="0">
                <a:solidFill>
                  <a:schemeClr val="tx1"/>
                </a:solidFill>
                <a:latin typeface="Times New Roman" pitchFamily="18" charset="0"/>
                <a:cs typeface="Times New Roman" pitchFamily="18" charset="0"/>
              </a:rPr>
              <a:t>P &lt; </a:t>
            </a:r>
            <a:r>
              <a:rPr lang="it-IT" dirty="0">
                <a:solidFill>
                  <a:schemeClr val="tx1"/>
                </a:solidFill>
                <a:latin typeface="Times New Roman" pitchFamily="18" charset="0"/>
                <a:cs typeface="Times New Roman" pitchFamily="18" charset="0"/>
              </a:rPr>
              <a:t>0.001</a:t>
            </a:r>
            <a:r>
              <a:rPr lang="it-IT" dirty="0" smtClean="0">
                <a:solidFill>
                  <a:schemeClr val="tx1"/>
                </a:solidFill>
                <a:latin typeface="Times New Roman" pitchFamily="18" charset="0"/>
                <a:cs typeface="Times New Roman" pitchFamily="18" charset="0"/>
              </a:rPr>
              <a:t>).</a:t>
            </a:r>
          </a:p>
        </p:txBody>
      </p:sp>
      <p:sp>
        <p:nvSpPr>
          <p:cNvPr id="15" name="Rettangolo arrotondato 14"/>
          <p:cNvSpPr/>
          <p:nvPr/>
        </p:nvSpPr>
        <p:spPr>
          <a:xfrm>
            <a:off x="467544" y="4743728"/>
            <a:ext cx="3024336" cy="882680"/>
          </a:xfrm>
          <a:prstGeom prst="roundRect">
            <a:avLst/>
          </a:prstGeom>
          <a:solidFill>
            <a:schemeClr val="bg1">
              <a:lumMod val="95000"/>
            </a:schemeClr>
          </a:solidFill>
          <a:ln>
            <a:solidFill>
              <a:schemeClr val="bg1"/>
            </a:solid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Times New Roman" pitchFamily="18" charset="0"/>
                <a:cs typeface="Times New Roman" pitchFamily="18" charset="0"/>
              </a:rPr>
              <a:t>The higher proportion of D2 dissections are in the OG </a:t>
            </a:r>
            <a:r>
              <a:rPr lang="it-IT" dirty="0" err="1">
                <a:solidFill>
                  <a:schemeClr val="tx1"/>
                </a:solidFill>
                <a:latin typeface="Times New Roman" pitchFamily="18" charset="0"/>
                <a:cs typeface="Times New Roman" pitchFamily="18" charset="0"/>
              </a:rPr>
              <a:t>group</a:t>
            </a:r>
            <a:endParaRPr lang="it-IT" dirty="0">
              <a:solidFill>
                <a:schemeClr val="tx1"/>
              </a:solidFill>
            </a:endParaRPr>
          </a:p>
        </p:txBody>
      </p:sp>
      <p:sp>
        <p:nvSpPr>
          <p:cNvPr id="16" name="Rettangolo arrotondato 15"/>
          <p:cNvSpPr/>
          <p:nvPr/>
        </p:nvSpPr>
        <p:spPr>
          <a:xfrm>
            <a:off x="1979712" y="5805264"/>
            <a:ext cx="5184576" cy="936104"/>
          </a:xfrm>
          <a:prstGeom prst="round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6200000" scaled="1"/>
            <a:tileRect/>
          </a:gradFill>
          <a:ln>
            <a:solidFill>
              <a:schemeClr val="bg1"/>
            </a:solid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a:solidFill>
                  <a:schemeClr val="tx1"/>
                </a:solidFill>
                <a:latin typeface="Times New Roman" pitchFamily="18" charset="0"/>
                <a:cs typeface="Times New Roman" pitchFamily="18" charset="0"/>
              </a:rPr>
              <a:t>D2 dissection is technically more challenging, and achieving a good extended laparoscopic lymph node dissection will </a:t>
            </a:r>
            <a:r>
              <a:rPr lang="en-US" b="1" dirty="0">
                <a:solidFill>
                  <a:srgbClr val="FF0000"/>
                </a:solidFill>
                <a:latin typeface="Times New Roman" pitchFamily="18" charset="0"/>
                <a:cs typeface="Times New Roman" pitchFamily="18" charset="0"/>
              </a:rPr>
              <a:t>require a steep learning curve.</a:t>
            </a:r>
          </a:p>
        </p:txBody>
      </p:sp>
      <p:sp>
        <p:nvSpPr>
          <p:cNvPr id="17" name="Rettangolo arrotondato 16"/>
          <p:cNvSpPr/>
          <p:nvPr/>
        </p:nvSpPr>
        <p:spPr>
          <a:xfrm>
            <a:off x="5508105" y="3861048"/>
            <a:ext cx="3168351" cy="864096"/>
          </a:xfrm>
          <a:prstGeom prst="roundRect">
            <a:avLst/>
          </a:prstGeom>
          <a:solidFill>
            <a:schemeClr val="bg1">
              <a:lumMod val="95000"/>
            </a:schemeClr>
          </a:solidFill>
          <a:ln>
            <a:solidFill>
              <a:schemeClr val="bg1"/>
            </a:solid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a:solidFill>
                  <a:schemeClr val="tx1"/>
                </a:solidFill>
                <a:latin typeface="Times New Roman" pitchFamily="18" charset="0"/>
                <a:cs typeface="Times New Roman" pitchFamily="18" charset="0"/>
              </a:rPr>
              <a:t>Adequate nodal pathological staging is not compromised by the laparoscopic technique</a:t>
            </a:r>
            <a:r>
              <a:rPr lang="en-US" dirty="0" smtClean="0">
                <a:solidFill>
                  <a:schemeClr val="tx1"/>
                </a:solidFill>
                <a:latin typeface="Times New Roman" pitchFamily="18" charset="0"/>
                <a:cs typeface="Times New Roman" pitchFamily="18" charset="0"/>
              </a:rPr>
              <a:t>.</a:t>
            </a:r>
            <a:endParaRPr lang="it-IT" dirty="0">
              <a:solidFill>
                <a:schemeClr val="tx1"/>
              </a:solidFill>
              <a:latin typeface="Times New Roman" pitchFamily="18" charset="0"/>
              <a:cs typeface="Times New Roman" pitchFamily="18" charset="0"/>
            </a:endParaRPr>
          </a:p>
        </p:txBody>
      </p:sp>
      <p:sp>
        <p:nvSpPr>
          <p:cNvPr id="18" name="Titolo 1"/>
          <p:cNvSpPr txBox="1">
            <a:spLocks/>
          </p:cNvSpPr>
          <p:nvPr/>
        </p:nvSpPr>
        <p:spPr>
          <a:xfrm>
            <a:off x="35496" y="22940"/>
            <a:ext cx="2880320" cy="453732"/>
          </a:xfrm>
          <a:prstGeom prst="rect">
            <a:avLst/>
          </a:prstGeom>
          <a:solidFill>
            <a:schemeClr val="bg1">
              <a:lumMod val="95000"/>
            </a:schemeClr>
          </a:solidFill>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just"/>
            <a:r>
              <a:rPr lang="it-IT" sz="2800" b="1" dirty="0" err="1">
                <a:solidFill>
                  <a:srgbClr val="FF0000"/>
                </a:solidFill>
                <a:latin typeface="Times New Roman" pitchFamily="18" charset="0"/>
                <a:cs typeface="Times New Roman" pitchFamily="18" charset="0"/>
              </a:rPr>
              <a:t>L</a:t>
            </a:r>
            <a:r>
              <a:rPr lang="it-IT" sz="2800" b="1" dirty="0" err="1" smtClean="0">
                <a:solidFill>
                  <a:srgbClr val="FF0000"/>
                </a:solidFill>
                <a:latin typeface="Times New Roman" pitchFamily="18" charset="0"/>
                <a:cs typeface="Times New Roman" pitchFamily="18" charset="0"/>
              </a:rPr>
              <a:t>iterature</a:t>
            </a:r>
            <a:r>
              <a:rPr lang="it-IT" sz="2800" b="1" dirty="0" smtClean="0">
                <a:solidFill>
                  <a:srgbClr val="FF0000"/>
                </a:solidFill>
                <a:latin typeface="Times New Roman" pitchFamily="18" charset="0"/>
                <a:cs typeface="Times New Roman" pitchFamily="18" charset="0"/>
              </a:rPr>
              <a:t> </a:t>
            </a:r>
            <a:r>
              <a:rPr lang="it-IT" sz="2800" b="1" dirty="0" err="1">
                <a:solidFill>
                  <a:srgbClr val="FF0000"/>
                </a:solidFill>
                <a:latin typeface="Times New Roman" pitchFamily="18" charset="0"/>
                <a:cs typeface="Times New Roman" pitchFamily="18" charset="0"/>
              </a:rPr>
              <a:t>review</a:t>
            </a:r>
            <a:r>
              <a:rPr lang="it-IT" sz="2800" b="1" dirty="0">
                <a:solidFill>
                  <a:srgbClr val="FF0000"/>
                </a:solidFill>
                <a:latin typeface="Times New Roman" pitchFamily="18" charset="0"/>
                <a:cs typeface="Times New Roman" pitchFamily="18" charset="0"/>
              </a:rPr>
              <a:t> </a:t>
            </a:r>
          </a:p>
        </p:txBody>
      </p:sp>
    </p:spTree>
    <p:extLst>
      <p:ext uri="{BB962C8B-B14F-4D97-AF65-F5344CB8AC3E}">
        <p14:creationId xmlns:p14="http://schemas.microsoft.com/office/powerpoint/2010/main" val="30186021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ttangolo arrotondato 20"/>
          <p:cNvSpPr/>
          <p:nvPr/>
        </p:nvSpPr>
        <p:spPr>
          <a:xfrm>
            <a:off x="3347865" y="620688"/>
            <a:ext cx="2520279" cy="504056"/>
          </a:xfrm>
          <a:prstGeom prst="roundRect">
            <a:avLst/>
          </a:prstGeom>
          <a:solidFill>
            <a:schemeClr val="bg1">
              <a:lumMod val="95000"/>
            </a:schemeClr>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b="1" dirty="0" smtClean="0">
                <a:solidFill>
                  <a:schemeClr val="tx1"/>
                </a:solidFill>
                <a:latin typeface="Times New Roman" pitchFamily="18" charset="0"/>
                <a:cs typeface="Times New Roman" pitchFamily="18" charset="0"/>
              </a:rPr>
              <a:t>ROBOTIC SURGERY</a:t>
            </a:r>
            <a:endParaRPr lang="en-US" b="1" dirty="0">
              <a:solidFill>
                <a:schemeClr val="tx1"/>
              </a:solidFill>
              <a:latin typeface="Times New Roman" pitchFamily="18" charset="0"/>
              <a:cs typeface="Times New Roman" pitchFamily="18" charset="0"/>
            </a:endParaRPr>
          </a:p>
        </p:txBody>
      </p:sp>
      <p:graphicFrame>
        <p:nvGraphicFramePr>
          <p:cNvPr id="13" name="Tabella 12"/>
          <p:cNvGraphicFramePr>
            <a:graphicFrameLocks noGrp="1"/>
          </p:cNvGraphicFramePr>
          <p:nvPr>
            <p:extLst>
              <p:ext uri="{D42A27DB-BD31-4B8C-83A1-F6EECF244321}">
                <p14:modId xmlns:p14="http://schemas.microsoft.com/office/powerpoint/2010/main" val="1754774680"/>
              </p:ext>
            </p:extLst>
          </p:nvPr>
        </p:nvGraphicFramePr>
        <p:xfrm>
          <a:off x="395536" y="1224136"/>
          <a:ext cx="8331256" cy="5589240"/>
        </p:xfrm>
        <a:graphic>
          <a:graphicData uri="http://schemas.openxmlformats.org/drawingml/2006/table">
            <a:tbl>
              <a:tblPr firstRow="1" bandRow="1">
                <a:effectLst/>
                <a:tableStyleId>{5C22544A-7EE6-4342-B048-85BDC9FD1C3A}</a:tableStyleId>
              </a:tblPr>
              <a:tblGrid>
                <a:gridCol w="1058448"/>
                <a:gridCol w="1224136"/>
                <a:gridCol w="1224136"/>
                <a:gridCol w="1800200"/>
                <a:gridCol w="1944216"/>
                <a:gridCol w="1080120"/>
              </a:tblGrid>
              <a:tr h="305198">
                <a:tc>
                  <a:txBody>
                    <a:bodyPr/>
                    <a:lstStyle/>
                    <a:p>
                      <a:pPr algn="ctr"/>
                      <a:endParaRPr lang="it-IT" sz="1100" b="1" dirty="0">
                        <a:solidFill>
                          <a:schemeClr val="tx1"/>
                        </a:solidFill>
                        <a:effectLst/>
                        <a:latin typeface="Times New Roman" pitchFamily="18" charset="0"/>
                        <a:cs typeface="Times New Roman" pitchFamily="18" charset="0"/>
                      </a:endParaRPr>
                    </a:p>
                  </a:txBody>
                  <a:tcPr>
                    <a:solidFill>
                      <a:schemeClr val="bg1">
                        <a:lumMod val="85000"/>
                      </a:schemeClr>
                    </a:solidFill>
                  </a:tcPr>
                </a:tc>
                <a:tc>
                  <a:txBody>
                    <a:bodyPr/>
                    <a:lstStyle/>
                    <a:p>
                      <a:pPr algn="ctr"/>
                      <a:r>
                        <a:rPr lang="it-IT" sz="1100" b="1" dirty="0" smtClean="0">
                          <a:solidFill>
                            <a:schemeClr val="tx1"/>
                          </a:solidFill>
                          <a:latin typeface="Times New Roman" pitchFamily="18" charset="0"/>
                          <a:cs typeface="Times New Roman" pitchFamily="18" charset="0"/>
                        </a:rPr>
                        <a:t>TYPE</a:t>
                      </a:r>
                      <a:endParaRPr lang="it-IT" sz="1100" b="1" dirty="0">
                        <a:solidFill>
                          <a:schemeClr val="tx1"/>
                        </a:solidFill>
                        <a:latin typeface="Times New Roman" pitchFamily="18" charset="0"/>
                        <a:cs typeface="Times New Roman" pitchFamily="18" charset="0"/>
                      </a:endParaRPr>
                    </a:p>
                  </a:txBody>
                  <a:tcPr>
                    <a:lnB w="57150" cap="flat" cmpd="sng" algn="ctr">
                      <a:solidFill>
                        <a:srgbClr val="FFC000"/>
                      </a:solidFill>
                      <a:prstDash val="solid"/>
                      <a:round/>
                      <a:headEnd type="none" w="med" len="med"/>
                      <a:tailEnd type="none" w="med" len="med"/>
                    </a:lnB>
                    <a:solidFill>
                      <a:schemeClr val="bg1">
                        <a:lumMod val="85000"/>
                      </a:schemeClr>
                    </a:solidFill>
                  </a:tcPr>
                </a:tc>
                <a:tc>
                  <a:txBody>
                    <a:bodyPr/>
                    <a:lstStyle/>
                    <a:p>
                      <a:pPr algn="ctr"/>
                      <a:r>
                        <a:rPr lang="it-IT" sz="1100" b="1" dirty="0" smtClean="0">
                          <a:solidFill>
                            <a:schemeClr val="tx1"/>
                          </a:solidFill>
                          <a:latin typeface="Times New Roman" pitchFamily="18" charset="0"/>
                          <a:cs typeface="Times New Roman" pitchFamily="18" charset="0"/>
                        </a:rPr>
                        <a:t>SAMPLES (NO.)</a:t>
                      </a:r>
                      <a:endParaRPr lang="it-IT" sz="1100" b="1" dirty="0">
                        <a:solidFill>
                          <a:schemeClr val="tx1"/>
                        </a:solidFill>
                        <a:latin typeface="Times New Roman" pitchFamily="18" charset="0"/>
                        <a:cs typeface="Times New Roman" pitchFamily="18" charset="0"/>
                      </a:endParaRPr>
                    </a:p>
                  </a:txBody>
                  <a:tcPr>
                    <a:lnB w="28575" cap="flat" cmpd="sng" algn="ctr">
                      <a:noFill/>
                      <a:prstDash val="solid"/>
                      <a:round/>
                      <a:headEnd type="none" w="med" len="med"/>
                      <a:tailEnd type="none" w="med" len="med"/>
                    </a:lnB>
                    <a:solidFill>
                      <a:schemeClr val="bg1">
                        <a:lumMod val="85000"/>
                      </a:schemeClr>
                    </a:solidFill>
                  </a:tcPr>
                </a:tc>
                <a:tc>
                  <a:txBody>
                    <a:bodyPr/>
                    <a:lstStyle/>
                    <a:p>
                      <a:pPr algn="ctr"/>
                      <a:r>
                        <a:rPr lang="it-IT" sz="1100" b="1" dirty="0" smtClean="0">
                          <a:solidFill>
                            <a:schemeClr val="tx1"/>
                          </a:solidFill>
                          <a:latin typeface="Times New Roman" pitchFamily="18" charset="0"/>
                          <a:cs typeface="Times New Roman" pitchFamily="18" charset="0"/>
                        </a:rPr>
                        <a:t>D2 PROCEDURES</a:t>
                      </a:r>
                      <a:r>
                        <a:rPr lang="it-IT" sz="1100" b="1" baseline="0" dirty="0" smtClean="0">
                          <a:solidFill>
                            <a:schemeClr val="tx1"/>
                          </a:solidFill>
                          <a:latin typeface="Times New Roman" pitchFamily="18" charset="0"/>
                          <a:cs typeface="Times New Roman" pitchFamily="18" charset="0"/>
                        </a:rPr>
                        <a:t> (NO.)</a:t>
                      </a:r>
                      <a:endParaRPr lang="it-IT" sz="1100" b="1" dirty="0">
                        <a:solidFill>
                          <a:schemeClr val="tx1"/>
                        </a:solidFill>
                        <a:latin typeface="Times New Roman" pitchFamily="18" charset="0"/>
                        <a:cs typeface="Times New Roman" pitchFamily="18" charset="0"/>
                      </a:endParaRPr>
                    </a:p>
                  </a:txBody>
                  <a:tcPr>
                    <a:lnB w="28575" cap="flat" cmpd="sng" algn="ctr">
                      <a:noFill/>
                      <a:prstDash val="solid"/>
                      <a:round/>
                      <a:headEnd type="none" w="med" len="med"/>
                      <a:tailEnd type="none" w="med" len="med"/>
                    </a:lnB>
                    <a:solidFill>
                      <a:schemeClr val="bg1">
                        <a:lumMod val="85000"/>
                      </a:schemeClr>
                    </a:solidFill>
                  </a:tcPr>
                </a:tc>
                <a:tc>
                  <a:txBody>
                    <a:bodyPr/>
                    <a:lstStyle/>
                    <a:p>
                      <a:pPr algn="ctr"/>
                      <a:r>
                        <a:rPr lang="it-IT" sz="1100" b="1" i="0" u="none" strike="noStrike" kern="1200" baseline="0" dirty="0" smtClean="0">
                          <a:solidFill>
                            <a:schemeClr val="tx1"/>
                          </a:solidFill>
                          <a:latin typeface="Times New Roman" pitchFamily="18" charset="0"/>
                          <a:ea typeface="+mn-ea"/>
                          <a:cs typeface="Times New Roman" pitchFamily="18" charset="0"/>
                        </a:rPr>
                        <a:t>RETRIEVED LN (MEAN)</a:t>
                      </a:r>
                      <a:endParaRPr lang="it-IT" sz="1100" b="1" dirty="0">
                        <a:solidFill>
                          <a:schemeClr val="tx1"/>
                        </a:solidFill>
                        <a:latin typeface="Times New Roman" pitchFamily="18" charset="0"/>
                        <a:cs typeface="Times New Roman" pitchFamily="18" charset="0"/>
                      </a:endParaRPr>
                    </a:p>
                  </a:txBody>
                  <a:tcPr>
                    <a:lnB w="28575" cap="flat" cmpd="sng" algn="ctr">
                      <a:noFill/>
                      <a:prstDash val="solid"/>
                      <a:round/>
                      <a:headEnd type="none" w="med" len="med"/>
                      <a:tailEnd type="none" w="med" len="med"/>
                    </a:lnB>
                    <a:solidFill>
                      <a:schemeClr val="bg1">
                        <a:lumMod val="85000"/>
                      </a:schemeClr>
                    </a:solidFill>
                  </a:tcPr>
                </a:tc>
                <a:tc>
                  <a:txBody>
                    <a:bodyPr/>
                    <a:lstStyle/>
                    <a:p>
                      <a:pPr algn="ctr"/>
                      <a:r>
                        <a:rPr lang="it-IT" sz="1100" b="1" dirty="0" smtClean="0">
                          <a:solidFill>
                            <a:schemeClr val="tx1"/>
                          </a:solidFill>
                          <a:latin typeface="Times New Roman" pitchFamily="18" charset="0"/>
                          <a:cs typeface="Times New Roman" pitchFamily="18" charset="0"/>
                        </a:rPr>
                        <a:t>P VALUE</a:t>
                      </a:r>
                      <a:endParaRPr lang="it-IT" sz="1100" b="1" dirty="0">
                        <a:solidFill>
                          <a:schemeClr val="tx1"/>
                        </a:solidFill>
                        <a:latin typeface="Times New Roman" pitchFamily="18" charset="0"/>
                        <a:cs typeface="Times New Roman" pitchFamily="18" charset="0"/>
                      </a:endParaRPr>
                    </a:p>
                  </a:txBody>
                  <a:tcPr>
                    <a:lnB w="28575" cap="flat" cmpd="sng" algn="ctr">
                      <a:solidFill>
                        <a:srgbClr val="FF0000"/>
                      </a:solidFill>
                      <a:prstDash val="solid"/>
                      <a:round/>
                      <a:headEnd type="none" w="med" len="med"/>
                      <a:tailEnd type="none" w="med" len="med"/>
                    </a:lnB>
                    <a:solidFill>
                      <a:schemeClr val="bg1">
                        <a:lumMod val="85000"/>
                      </a:schemeClr>
                    </a:solidFill>
                  </a:tcPr>
                </a:tc>
              </a:tr>
              <a:tr h="275365">
                <a:tc>
                  <a:txBody>
                    <a:bodyPr/>
                    <a:lstStyle/>
                    <a:p>
                      <a:r>
                        <a:rPr lang="it-IT" sz="1100" b="1" dirty="0" err="1" smtClean="0">
                          <a:effectLst/>
                          <a:latin typeface="Times New Roman" pitchFamily="18" charset="0"/>
                          <a:cs typeface="Times New Roman" pitchFamily="18" charset="0"/>
                        </a:rPr>
                        <a:t>Kim</a:t>
                      </a:r>
                      <a:r>
                        <a:rPr lang="it-IT" sz="1100" b="1" dirty="0" smtClean="0">
                          <a:effectLst/>
                          <a:latin typeface="Times New Roman" pitchFamily="18" charset="0"/>
                          <a:cs typeface="Times New Roman" pitchFamily="18" charset="0"/>
                        </a:rPr>
                        <a:t> KM</a:t>
                      </a:r>
                      <a:endParaRPr lang="it-IT" sz="1100" b="1" dirty="0">
                        <a:effectLst/>
                        <a:latin typeface="Times New Roman" pitchFamily="18" charset="0"/>
                        <a:cs typeface="Times New Roman" pitchFamily="18" charset="0"/>
                      </a:endParaRPr>
                    </a:p>
                  </a:txBody>
                  <a:tcPr>
                    <a:lnR w="57150" cap="flat" cmpd="sng" algn="ctr">
                      <a:solidFill>
                        <a:srgbClr val="FFC000"/>
                      </a:solidFill>
                      <a:prstDash val="solid"/>
                      <a:round/>
                      <a:headEnd type="none" w="med" len="med"/>
                      <a:tailEnd type="none" w="med" len="med"/>
                    </a:lnR>
                    <a:solidFill>
                      <a:schemeClr val="bg1">
                        <a:lumMod val="85000"/>
                      </a:schemeClr>
                    </a:solidFill>
                  </a:tcPr>
                </a:tc>
                <a:tc>
                  <a:txBody>
                    <a:bodyPr/>
                    <a:lstStyle/>
                    <a:p>
                      <a:r>
                        <a:rPr lang="it-IT" sz="1100" dirty="0" smtClean="0">
                          <a:solidFill>
                            <a:schemeClr val="tx1"/>
                          </a:solidFill>
                          <a:latin typeface="Times New Roman" pitchFamily="18" charset="0"/>
                          <a:cs typeface="Times New Roman" pitchFamily="18" charset="0"/>
                        </a:rPr>
                        <a:t>RG Vs LG Vs OG</a:t>
                      </a:r>
                      <a:endParaRPr lang="it-IT" sz="1100" dirty="0">
                        <a:solidFill>
                          <a:schemeClr val="tx1"/>
                        </a:solidFill>
                        <a:latin typeface="Times New Roman" pitchFamily="18" charset="0"/>
                        <a:cs typeface="Times New Roman" pitchFamily="18" charset="0"/>
                      </a:endParaRPr>
                    </a:p>
                  </a:txBody>
                  <a:tcPr>
                    <a:lnL w="57150" cap="flat" cmpd="sng" algn="ctr">
                      <a:solidFill>
                        <a:srgbClr val="FFC000"/>
                      </a:solidFill>
                      <a:prstDash val="solid"/>
                      <a:round/>
                      <a:headEnd type="none" w="med" len="med"/>
                      <a:tailEnd type="none" w="med" len="med"/>
                    </a:lnL>
                    <a:lnR w="57150" cap="flat" cmpd="sng" algn="ctr">
                      <a:solidFill>
                        <a:srgbClr val="FFC000"/>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r>
                        <a:rPr lang="it-IT" sz="1100" b="0" i="0" u="none" strike="noStrike" kern="1200" baseline="0" dirty="0" smtClean="0">
                          <a:solidFill>
                            <a:schemeClr val="dk1"/>
                          </a:solidFill>
                          <a:latin typeface="Times New Roman" pitchFamily="18" charset="0"/>
                          <a:ea typeface="+mn-ea"/>
                          <a:cs typeface="Times New Roman" pitchFamily="18" charset="0"/>
                        </a:rPr>
                        <a:t>436 / 861 / 4542</a:t>
                      </a:r>
                      <a:endParaRPr lang="it-IT" sz="1100" dirty="0">
                        <a:latin typeface="Times New Roman" pitchFamily="18" charset="0"/>
                        <a:cs typeface="Times New Roman" pitchFamily="18" charset="0"/>
                      </a:endParaRPr>
                    </a:p>
                  </a:txBody>
                  <a:tcPr>
                    <a:lnL w="57150" cap="flat" cmpd="sng" algn="ctr">
                      <a:solidFill>
                        <a:srgbClr val="FFC000"/>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100" dirty="0" err="1" smtClean="0">
                          <a:latin typeface="Times New Roman" pitchFamily="18" charset="0"/>
                          <a:cs typeface="Times New Roman" pitchFamily="18" charset="0"/>
                        </a:rPr>
                        <a:t>Not</a:t>
                      </a:r>
                      <a:r>
                        <a:rPr lang="it-IT" sz="1100" dirty="0" smtClean="0">
                          <a:latin typeface="Times New Roman" pitchFamily="18" charset="0"/>
                          <a:cs typeface="Times New Roman" pitchFamily="18" charset="0"/>
                        </a:rPr>
                        <a:t> </a:t>
                      </a:r>
                      <a:r>
                        <a:rPr lang="it-IT" sz="1100" dirty="0" err="1" smtClean="0">
                          <a:latin typeface="Times New Roman" pitchFamily="18" charset="0"/>
                          <a:cs typeface="Times New Roman" pitchFamily="18" charset="0"/>
                        </a:rPr>
                        <a:t>reported</a:t>
                      </a:r>
                      <a:endParaRPr lang="it-IT" sz="1100" dirty="0" smtClean="0">
                        <a:latin typeface="Times New Roman" pitchFamily="18" charset="0"/>
                        <a:cs typeface="Times New Roman"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r>
                        <a:rPr lang="it-IT" sz="1100" dirty="0" smtClean="0">
                          <a:latin typeface="Times New Roman" pitchFamily="18" charset="0"/>
                          <a:cs typeface="Times New Roman" pitchFamily="18" charset="0"/>
                        </a:rPr>
                        <a:t>40,2 / 37,6 / 40,5</a:t>
                      </a:r>
                      <a:endParaRPr lang="it-IT" sz="1100" dirty="0">
                        <a:latin typeface="Times New Roman" pitchFamily="18" charset="0"/>
                        <a:cs typeface="Times New Roman" pitchFamily="18" charset="0"/>
                      </a:endParaRPr>
                    </a:p>
                  </a:txBody>
                  <a:tcPr>
                    <a:lnL w="12700" cap="flat" cmpd="sng" algn="ctr">
                      <a:solidFill>
                        <a:schemeClr val="bg1"/>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r>
                        <a:rPr lang="it-IT" sz="1100" b="0" i="1" u="none" strike="noStrike" kern="1200" baseline="0" dirty="0" smtClean="0">
                          <a:solidFill>
                            <a:schemeClr val="dk1"/>
                          </a:solidFill>
                          <a:latin typeface="Times New Roman" pitchFamily="18" charset="0"/>
                          <a:ea typeface="+mn-ea"/>
                          <a:cs typeface="Times New Roman" pitchFamily="18" charset="0"/>
                        </a:rPr>
                        <a:t>&lt;</a:t>
                      </a:r>
                      <a:r>
                        <a:rPr lang="it-IT" sz="1100" b="0" i="0" u="none" strike="noStrike" kern="1200" baseline="0" dirty="0" smtClean="0">
                          <a:solidFill>
                            <a:schemeClr val="dk1"/>
                          </a:solidFill>
                          <a:latin typeface="Times New Roman" pitchFamily="18" charset="0"/>
                          <a:ea typeface="+mn-ea"/>
                          <a:cs typeface="Times New Roman" pitchFamily="18" charset="0"/>
                        </a:rPr>
                        <a:t>0,001</a:t>
                      </a:r>
                      <a:endParaRPr lang="it-IT" sz="1100" dirty="0">
                        <a:latin typeface="Times New Roman" pitchFamily="18" charset="0"/>
                        <a:cs typeface="Times New Roman" pitchFamily="18" charset="0"/>
                      </a:endParaRPr>
                    </a:p>
                  </a:txBody>
                  <a:tcP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accent1">
                        <a:lumMod val="20000"/>
                        <a:lumOff val="80000"/>
                      </a:schemeClr>
                    </a:solidFill>
                  </a:tcPr>
                </a:tc>
              </a:tr>
              <a:tr h="275365">
                <a:tc>
                  <a:txBody>
                    <a:bodyPr/>
                    <a:lstStyle/>
                    <a:p>
                      <a:r>
                        <a:rPr lang="it-IT" sz="1100" b="1" dirty="0" smtClean="0">
                          <a:effectLst/>
                          <a:latin typeface="Times New Roman" pitchFamily="18" charset="0"/>
                          <a:cs typeface="Times New Roman" pitchFamily="18" charset="0"/>
                        </a:rPr>
                        <a:t>Huang</a:t>
                      </a:r>
                      <a:endParaRPr lang="it-IT" sz="1100" b="1" dirty="0">
                        <a:effectLst/>
                        <a:latin typeface="Times New Roman" pitchFamily="18" charset="0"/>
                        <a:cs typeface="Times New Roman" pitchFamily="18" charset="0"/>
                      </a:endParaRPr>
                    </a:p>
                  </a:txBody>
                  <a:tcPr>
                    <a:lnR w="57150" cap="flat" cmpd="sng" algn="ctr">
                      <a:solidFill>
                        <a:srgbClr val="FFC000"/>
                      </a:solidFill>
                      <a:prstDash val="solid"/>
                      <a:round/>
                      <a:headEnd type="none" w="med" len="med"/>
                      <a:tailEnd type="none" w="med" len="med"/>
                    </a:lnR>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100" dirty="0" smtClean="0">
                          <a:solidFill>
                            <a:schemeClr val="tx1"/>
                          </a:solidFill>
                          <a:latin typeface="Times New Roman" pitchFamily="18" charset="0"/>
                          <a:cs typeface="Times New Roman" pitchFamily="18" charset="0"/>
                        </a:rPr>
                        <a:t>RG Vs LG Vs OG</a:t>
                      </a:r>
                    </a:p>
                  </a:txBody>
                  <a:tcPr>
                    <a:lnL w="57150" cap="flat" cmpd="sng" algn="ctr">
                      <a:solidFill>
                        <a:srgbClr val="FFC000"/>
                      </a:solidFill>
                      <a:prstDash val="solid"/>
                      <a:round/>
                      <a:headEnd type="none" w="med" len="med"/>
                      <a:tailEnd type="none" w="med" len="med"/>
                    </a:lnL>
                    <a:lnR w="57150" cap="flat" cmpd="sng" algn="ctr">
                      <a:solidFill>
                        <a:srgbClr val="FFC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100" b="0" i="0" u="none" strike="noStrike" kern="1200" baseline="0" dirty="0" smtClean="0">
                          <a:solidFill>
                            <a:schemeClr val="dk1"/>
                          </a:solidFill>
                          <a:latin typeface="Times New Roman" pitchFamily="18" charset="0"/>
                          <a:ea typeface="+mn-ea"/>
                          <a:cs typeface="Times New Roman" pitchFamily="18" charset="0"/>
                        </a:rPr>
                        <a:t>39 / 64 / 586</a:t>
                      </a:r>
                      <a:endParaRPr lang="it-IT" sz="1100" dirty="0" smtClean="0">
                        <a:latin typeface="Times New Roman" pitchFamily="18" charset="0"/>
                        <a:cs typeface="Times New Roman" pitchFamily="18" charset="0"/>
                      </a:endParaRPr>
                    </a:p>
                  </a:txBody>
                  <a:tcPr>
                    <a:lnL w="57150" cap="flat" cmpd="sng" algn="ctr">
                      <a:solidFill>
                        <a:srgbClr val="FFC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100" dirty="0" smtClean="0">
                          <a:latin typeface="Times New Roman" pitchFamily="18" charset="0"/>
                          <a:cs typeface="Times New Roman" pitchFamily="18" charset="0"/>
                        </a:rPr>
                        <a:t>34 / 12 / 516</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r>
                        <a:rPr lang="it-IT" sz="1100" dirty="0" smtClean="0">
                          <a:latin typeface="Times New Roman" pitchFamily="18" charset="0"/>
                          <a:cs typeface="Times New Roman" pitchFamily="18" charset="0"/>
                        </a:rPr>
                        <a:t>32 / 26 / 34</a:t>
                      </a:r>
                      <a:endParaRPr lang="it-IT" sz="1100" dirty="0">
                        <a:latin typeface="Times New Roman" pitchFamily="18" charset="0"/>
                        <a:cs typeface="Times New Roman" pitchFamily="18" charset="0"/>
                      </a:endParaRPr>
                    </a:p>
                  </a:txBody>
                  <a:tcPr>
                    <a:lnL w="12700" cap="flat" cmpd="sng" algn="ctr">
                      <a:solidFill>
                        <a:schemeClr val="bg1"/>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r>
                        <a:rPr lang="it-IT" sz="1100" b="0" i="0" u="none" strike="noStrike" kern="1200" baseline="0" dirty="0" smtClean="0">
                          <a:solidFill>
                            <a:schemeClr val="dk1"/>
                          </a:solidFill>
                          <a:latin typeface="Times New Roman" pitchFamily="18" charset="0"/>
                          <a:ea typeface="+mn-ea"/>
                          <a:cs typeface="Times New Roman" pitchFamily="18" charset="0"/>
                        </a:rPr>
                        <a:t>&lt;0,001</a:t>
                      </a:r>
                      <a:endParaRPr lang="it-IT" sz="1100" dirty="0">
                        <a:latin typeface="Times New Roman" pitchFamily="18" charset="0"/>
                        <a:cs typeface="Times New Roman" pitchFamily="18" charset="0"/>
                      </a:endParaRPr>
                    </a:p>
                  </a:txBody>
                  <a:tcP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accent1">
                        <a:lumMod val="20000"/>
                        <a:lumOff val="80000"/>
                      </a:schemeClr>
                    </a:solidFill>
                  </a:tcPr>
                </a:tc>
              </a:tr>
              <a:tr h="275365">
                <a:tc>
                  <a:txBody>
                    <a:bodyPr/>
                    <a:lstStyle/>
                    <a:p>
                      <a:r>
                        <a:rPr lang="it-IT" sz="1100" b="1" dirty="0" smtClean="0">
                          <a:effectLst/>
                          <a:latin typeface="Times New Roman" pitchFamily="18" charset="0"/>
                          <a:cs typeface="Times New Roman" pitchFamily="18" charset="0"/>
                        </a:rPr>
                        <a:t>Caruso</a:t>
                      </a:r>
                      <a:endParaRPr lang="it-IT" sz="1100" b="1" dirty="0">
                        <a:effectLst/>
                        <a:latin typeface="Times New Roman" pitchFamily="18" charset="0"/>
                        <a:cs typeface="Times New Roman" pitchFamily="18" charset="0"/>
                      </a:endParaRPr>
                    </a:p>
                  </a:txBody>
                  <a:tcPr>
                    <a:lnR w="57150" cap="flat" cmpd="sng" algn="ctr">
                      <a:solidFill>
                        <a:srgbClr val="FFC000"/>
                      </a:solidFill>
                      <a:prstDash val="solid"/>
                      <a:round/>
                      <a:headEnd type="none" w="med" len="med"/>
                      <a:tailEnd type="none" w="med" len="med"/>
                    </a:lnR>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smtClean="0">
                          <a:solidFill>
                            <a:schemeClr val="dk1"/>
                          </a:solidFill>
                          <a:effectLst/>
                          <a:latin typeface="Times New Roman" pitchFamily="18" charset="0"/>
                          <a:ea typeface="+mn-ea"/>
                          <a:cs typeface="Times New Roman" pitchFamily="18" charset="0"/>
                        </a:rPr>
                        <a:t>RG </a:t>
                      </a:r>
                      <a:r>
                        <a:rPr lang="en-US" sz="1100" kern="1200" dirty="0" err="1" smtClean="0">
                          <a:solidFill>
                            <a:schemeClr val="dk1"/>
                          </a:solidFill>
                          <a:effectLst/>
                          <a:latin typeface="Times New Roman" pitchFamily="18" charset="0"/>
                          <a:ea typeface="+mn-ea"/>
                          <a:cs typeface="Times New Roman" pitchFamily="18" charset="0"/>
                        </a:rPr>
                        <a:t>Vs</a:t>
                      </a:r>
                      <a:r>
                        <a:rPr lang="en-US" sz="1100" kern="1200" dirty="0" smtClean="0">
                          <a:solidFill>
                            <a:schemeClr val="dk1"/>
                          </a:solidFill>
                          <a:effectLst/>
                          <a:latin typeface="Times New Roman" pitchFamily="18" charset="0"/>
                          <a:ea typeface="+mn-ea"/>
                          <a:cs typeface="Times New Roman" pitchFamily="18" charset="0"/>
                        </a:rPr>
                        <a:t> OG</a:t>
                      </a:r>
                      <a:endParaRPr lang="it-IT" sz="1100" dirty="0" smtClean="0">
                        <a:latin typeface="Times New Roman" pitchFamily="18" charset="0"/>
                        <a:cs typeface="Times New Roman" pitchFamily="18" charset="0"/>
                      </a:endParaRPr>
                    </a:p>
                  </a:txBody>
                  <a:tcPr>
                    <a:lnL w="57150" cap="flat" cmpd="sng" algn="ctr">
                      <a:solidFill>
                        <a:srgbClr val="FFC000"/>
                      </a:solidFill>
                      <a:prstDash val="solid"/>
                      <a:round/>
                      <a:headEnd type="none" w="med" len="med"/>
                      <a:tailEnd type="none" w="med" len="med"/>
                    </a:lnL>
                    <a:lnR w="57150" cap="flat" cmpd="sng" algn="ctr">
                      <a:solidFill>
                        <a:srgbClr val="FFC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r>
                        <a:rPr lang="it-IT" sz="1100" dirty="0" smtClean="0">
                          <a:latin typeface="Times New Roman" pitchFamily="18" charset="0"/>
                          <a:cs typeface="Times New Roman" pitchFamily="18" charset="0"/>
                        </a:rPr>
                        <a:t>29</a:t>
                      </a:r>
                      <a:r>
                        <a:rPr lang="it-IT" sz="1100" baseline="0" dirty="0" smtClean="0">
                          <a:latin typeface="Times New Roman" pitchFamily="18" charset="0"/>
                          <a:cs typeface="Times New Roman" pitchFamily="18" charset="0"/>
                        </a:rPr>
                        <a:t> / </a:t>
                      </a:r>
                      <a:r>
                        <a:rPr lang="it-IT" sz="1100" dirty="0" smtClean="0">
                          <a:latin typeface="Times New Roman" pitchFamily="18" charset="0"/>
                          <a:cs typeface="Times New Roman" pitchFamily="18" charset="0"/>
                        </a:rPr>
                        <a:t>120</a:t>
                      </a:r>
                      <a:endParaRPr lang="it-IT" sz="1100" dirty="0">
                        <a:latin typeface="Times New Roman" pitchFamily="18" charset="0"/>
                        <a:cs typeface="Times New Roman" pitchFamily="18" charset="0"/>
                      </a:endParaRPr>
                    </a:p>
                  </a:txBody>
                  <a:tcPr>
                    <a:lnL w="57150" cap="flat" cmpd="sng" algn="ctr">
                      <a:solidFill>
                        <a:srgbClr val="FFC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100" dirty="0" smtClean="0">
                          <a:latin typeface="Times New Roman" pitchFamily="18" charset="0"/>
                          <a:cs typeface="Times New Roman" pitchFamily="18" charset="0"/>
                        </a:rPr>
                        <a:t>29</a:t>
                      </a:r>
                      <a:r>
                        <a:rPr lang="it-IT" sz="1100" baseline="0" dirty="0" smtClean="0">
                          <a:latin typeface="Times New Roman" pitchFamily="18" charset="0"/>
                          <a:cs typeface="Times New Roman" pitchFamily="18" charset="0"/>
                        </a:rPr>
                        <a:t> / </a:t>
                      </a:r>
                      <a:r>
                        <a:rPr lang="it-IT" sz="1100" dirty="0" smtClean="0">
                          <a:latin typeface="Times New Roman" pitchFamily="18" charset="0"/>
                          <a:cs typeface="Times New Roman" pitchFamily="18" charset="0"/>
                        </a:rPr>
                        <a:t>120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r>
                        <a:rPr lang="it-IT" sz="1100" b="0" i="0" u="none" strike="noStrike" kern="1200" baseline="0" dirty="0" smtClean="0">
                          <a:solidFill>
                            <a:schemeClr val="dk1"/>
                          </a:solidFill>
                          <a:latin typeface="Times New Roman" pitchFamily="18" charset="0"/>
                          <a:ea typeface="+mn-ea"/>
                          <a:cs typeface="Times New Roman" pitchFamily="18" charset="0"/>
                        </a:rPr>
                        <a:t>28 / 31.7</a:t>
                      </a:r>
                      <a:endParaRPr lang="it-IT" sz="1100" dirty="0">
                        <a:latin typeface="Times New Roman" pitchFamily="18" charset="0"/>
                        <a:cs typeface="Times New Roman" pitchFamily="18" charset="0"/>
                      </a:endParaRPr>
                    </a:p>
                  </a:txBody>
                  <a:tcPr>
                    <a:lnL w="12700" cap="flat" cmpd="sng" algn="ctr">
                      <a:solidFill>
                        <a:schemeClr val="bg1"/>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100" b="0" i="0" u="none" strike="noStrike" kern="1200" baseline="0" dirty="0" smtClean="0">
                          <a:solidFill>
                            <a:schemeClr val="dk1"/>
                          </a:solidFill>
                          <a:latin typeface="Times New Roman" pitchFamily="18" charset="0"/>
                          <a:ea typeface="+mn-ea"/>
                          <a:cs typeface="Times New Roman" pitchFamily="18" charset="0"/>
                        </a:rPr>
                        <a:t>0,02</a:t>
                      </a:r>
                      <a:endParaRPr lang="it-IT" sz="1100" dirty="0" smtClean="0">
                        <a:latin typeface="Times New Roman" pitchFamily="18" charset="0"/>
                        <a:cs typeface="Times New Roman" pitchFamily="18" charset="0"/>
                      </a:endParaRPr>
                    </a:p>
                  </a:txBody>
                  <a:tcP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accent1">
                        <a:lumMod val="20000"/>
                        <a:lumOff val="80000"/>
                      </a:schemeClr>
                    </a:solidFill>
                  </a:tcPr>
                </a:tc>
              </a:tr>
              <a:tr h="275365">
                <a:tc>
                  <a:txBody>
                    <a:bodyPr/>
                    <a:lstStyle/>
                    <a:p>
                      <a:r>
                        <a:rPr lang="it-IT" sz="1100" b="1" dirty="0" err="1" smtClean="0">
                          <a:effectLst/>
                          <a:latin typeface="Times New Roman" pitchFamily="18" charset="0"/>
                          <a:cs typeface="Times New Roman" pitchFamily="18" charset="0"/>
                        </a:rPr>
                        <a:t>Kim</a:t>
                      </a:r>
                      <a:r>
                        <a:rPr lang="it-IT" sz="1100" b="1" dirty="0" smtClean="0">
                          <a:effectLst/>
                          <a:latin typeface="Times New Roman" pitchFamily="18" charset="0"/>
                          <a:cs typeface="Times New Roman" pitchFamily="18" charset="0"/>
                        </a:rPr>
                        <a:t> MC</a:t>
                      </a:r>
                      <a:endParaRPr lang="it-IT" sz="1100" b="1" dirty="0">
                        <a:effectLst/>
                        <a:latin typeface="Times New Roman" pitchFamily="18" charset="0"/>
                        <a:cs typeface="Times New Roman" pitchFamily="18" charset="0"/>
                      </a:endParaRPr>
                    </a:p>
                  </a:txBody>
                  <a:tcPr>
                    <a:lnR w="57150" cap="flat" cmpd="sng" algn="ctr">
                      <a:solidFill>
                        <a:srgbClr val="FFC000"/>
                      </a:solidFill>
                      <a:prstDash val="solid"/>
                      <a:round/>
                      <a:headEnd type="none" w="med" len="med"/>
                      <a:tailEnd type="none" w="med" len="med"/>
                    </a:lnR>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100" dirty="0" smtClean="0">
                          <a:solidFill>
                            <a:schemeClr val="tx1"/>
                          </a:solidFill>
                          <a:latin typeface="Times New Roman" pitchFamily="18" charset="0"/>
                          <a:cs typeface="Times New Roman" pitchFamily="18" charset="0"/>
                        </a:rPr>
                        <a:t>RG Vs LG Vs OG</a:t>
                      </a:r>
                    </a:p>
                  </a:txBody>
                  <a:tcPr>
                    <a:lnL w="57150" cap="flat" cmpd="sng" algn="ctr">
                      <a:solidFill>
                        <a:srgbClr val="FFC000"/>
                      </a:solidFill>
                      <a:prstDash val="solid"/>
                      <a:round/>
                      <a:headEnd type="none" w="med" len="med"/>
                      <a:tailEnd type="none" w="med" len="med"/>
                    </a:lnL>
                    <a:lnR w="57150" cap="flat" cmpd="sng" algn="ctr">
                      <a:solidFill>
                        <a:srgbClr val="FFC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r>
                        <a:rPr lang="it-IT" sz="1100" dirty="0" smtClean="0">
                          <a:latin typeface="Times New Roman" pitchFamily="18" charset="0"/>
                          <a:cs typeface="Times New Roman" pitchFamily="18" charset="0"/>
                        </a:rPr>
                        <a:t>16 / 11 / 12</a:t>
                      </a:r>
                      <a:endParaRPr lang="it-IT" sz="1100" dirty="0">
                        <a:latin typeface="Times New Roman" pitchFamily="18" charset="0"/>
                        <a:cs typeface="Times New Roman" pitchFamily="18" charset="0"/>
                      </a:endParaRPr>
                    </a:p>
                  </a:txBody>
                  <a:tcPr>
                    <a:lnL w="57150" cap="flat" cmpd="sng" algn="ctr">
                      <a:solidFill>
                        <a:srgbClr val="FFC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r>
                        <a:rPr lang="it-IT" sz="1100" dirty="0" smtClean="0">
                          <a:latin typeface="Times New Roman" pitchFamily="18" charset="0"/>
                          <a:cs typeface="Times New Roman" pitchFamily="18" charset="0"/>
                        </a:rPr>
                        <a:t>14 / 8 / 12</a:t>
                      </a:r>
                      <a:endParaRPr lang="it-IT" sz="1100" dirty="0">
                        <a:latin typeface="Times New Roman" pitchFamily="18" charset="0"/>
                        <a:cs typeface="Times New Roman"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r>
                        <a:rPr lang="it-IT" sz="1100" b="0" i="0" u="none" strike="noStrike" kern="1200" baseline="0" dirty="0" smtClean="0">
                          <a:solidFill>
                            <a:schemeClr val="dk1"/>
                          </a:solidFill>
                          <a:latin typeface="Times New Roman" pitchFamily="18" charset="0"/>
                          <a:ea typeface="+mn-ea"/>
                          <a:cs typeface="Times New Roman" pitchFamily="18" charset="0"/>
                        </a:rPr>
                        <a:t>41.1 / 37,4 / 43,3</a:t>
                      </a:r>
                      <a:endParaRPr lang="it-IT" sz="1100" dirty="0">
                        <a:latin typeface="Times New Roman" pitchFamily="18" charset="0"/>
                        <a:cs typeface="Times New Roman" pitchFamily="18" charset="0"/>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r>
                        <a:rPr lang="it-IT" sz="1100" b="0" i="0" u="none" strike="noStrike" kern="1200" baseline="0" dirty="0" smtClean="0">
                          <a:solidFill>
                            <a:schemeClr val="dk1"/>
                          </a:solidFill>
                          <a:latin typeface="Times New Roman" pitchFamily="18" charset="0"/>
                          <a:ea typeface="+mn-ea"/>
                          <a:cs typeface="Times New Roman" pitchFamily="18" charset="0"/>
                        </a:rPr>
                        <a:t>0,3</a:t>
                      </a:r>
                      <a:endParaRPr lang="it-IT" sz="1100" dirty="0">
                        <a:latin typeface="Times New Roman" pitchFamily="18" charset="0"/>
                        <a:cs typeface="Times New Roman" pitchFamily="18" charset="0"/>
                      </a:endParaRPr>
                    </a:p>
                  </a:txBody>
                  <a:tcPr>
                    <a:lnT w="28575" cap="flat" cmpd="sng" algn="ctr">
                      <a:solidFill>
                        <a:srgbClr val="FF0000"/>
                      </a:solidFill>
                      <a:prstDash val="solid"/>
                      <a:round/>
                      <a:headEnd type="none" w="med" len="med"/>
                      <a:tailEnd type="none" w="med" len="med"/>
                    </a:lnT>
                    <a:solidFill>
                      <a:schemeClr val="accent1">
                        <a:lumMod val="20000"/>
                        <a:lumOff val="80000"/>
                      </a:schemeClr>
                    </a:solidFill>
                  </a:tcPr>
                </a:tc>
              </a:tr>
              <a:tr h="275365">
                <a:tc>
                  <a:txBody>
                    <a:bodyPr/>
                    <a:lstStyle/>
                    <a:p>
                      <a:r>
                        <a:rPr lang="it-IT" sz="1100" b="1" dirty="0" err="1" smtClean="0">
                          <a:effectLst/>
                          <a:latin typeface="Times New Roman" pitchFamily="18" charset="0"/>
                          <a:cs typeface="Times New Roman" pitchFamily="18" charset="0"/>
                        </a:rPr>
                        <a:t>Patriti</a:t>
                      </a:r>
                      <a:endParaRPr lang="it-IT" sz="1100" b="1" dirty="0">
                        <a:effectLst/>
                        <a:latin typeface="Times New Roman" pitchFamily="18" charset="0"/>
                        <a:cs typeface="Times New Roman" pitchFamily="18" charset="0"/>
                      </a:endParaRPr>
                    </a:p>
                  </a:txBody>
                  <a:tcPr>
                    <a:lnR w="57150" cap="flat" cmpd="sng" algn="ctr">
                      <a:solidFill>
                        <a:srgbClr val="FFC000"/>
                      </a:solidFill>
                      <a:prstDash val="solid"/>
                      <a:round/>
                      <a:headEnd type="none" w="med" len="med"/>
                      <a:tailEnd type="none" w="med" len="med"/>
                    </a:lnR>
                    <a:solidFill>
                      <a:schemeClr val="bg1">
                        <a:lumMod val="85000"/>
                      </a:schemeClr>
                    </a:solidFill>
                  </a:tcPr>
                </a:tc>
                <a:tc>
                  <a:txBody>
                    <a:bodyPr/>
                    <a:lstStyle/>
                    <a:p>
                      <a:r>
                        <a:rPr lang="it-IT" sz="1100" dirty="0" smtClean="0">
                          <a:latin typeface="Times New Roman" pitchFamily="18" charset="0"/>
                          <a:cs typeface="Times New Roman" pitchFamily="18" charset="0"/>
                        </a:rPr>
                        <a:t>RG Vs OG</a:t>
                      </a:r>
                      <a:endParaRPr lang="it-IT" sz="1100" dirty="0">
                        <a:latin typeface="Times New Roman" pitchFamily="18" charset="0"/>
                        <a:cs typeface="Times New Roman" pitchFamily="18" charset="0"/>
                      </a:endParaRPr>
                    </a:p>
                  </a:txBody>
                  <a:tcPr>
                    <a:lnL w="57150" cap="flat" cmpd="sng" algn="ctr">
                      <a:solidFill>
                        <a:srgbClr val="FFC000"/>
                      </a:solidFill>
                      <a:prstDash val="solid"/>
                      <a:round/>
                      <a:headEnd type="none" w="med" len="med"/>
                      <a:tailEnd type="none" w="med" len="med"/>
                    </a:lnL>
                    <a:lnR w="57150" cap="flat" cmpd="sng" algn="ctr">
                      <a:solidFill>
                        <a:srgbClr val="FFC000"/>
                      </a:solidFill>
                      <a:prstDash val="solid"/>
                      <a:round/>
                      <a:headEnd type="none" w="med" len="med"/>
                      <a:tailEnd type="none" w="med" len="med"/>
                    </a:lnR>
                    <a:lnT w="12700" cap="flat" cmpd="sng" algn="ctr">
                      <a:solidFill>
                        <a:schemeClr val="bg1"/>
                      </a:solidFill>
                      <a:prstDash val="solid"/>
                      <a:round/>
                      <a:headEnd type="none" w="med" len="med"/>
                      <a:tailEnd type="none" w="med" len="med"/>
                    </a:lnT>
                    <a:lnB w="57150" cap="flat" cmpd="sng" algn="ctr">
                      <a:solidFill>
                        <a:srgbClr val="FFC000"/>
                      </a:solidFill>
                      <a:prstDash val="solid"/>
                      <a:round/>
                      <a:headEnd type="none" w="med" len="med"/>
                      <a:tailEnd type="none" w="med" len="med"/>
                    </a:lnB>
                    <a:solidFill>
                      <a:schemeClr val="accent1">
                        <a:lumMod val="20000"/>
                        <a:lumOff val="80000"/>
                      </a:schemeClr>
                    </a:solidFill>
                  </a:tcPr>
                </a:tc>
                <a:tc>
                  <a:txBody>
                    <a:bodyPr/>
                    <a:lstStyle/>
                    <a:p>
                      <a:r>
                        <a:rPr lang="it-IT" sz="1100" dirty="0" smtClean="0">
                          <a:latin typeface="Times New Roman" pitchFamily="18" charset="0"/>
                          <a:cs typeface="Times New Roman" pitchFamily="18" charset="0"/>
                        </a:rPr>
                        <a:t>14 / 13</a:t>
                      </a:r>
                      <a:endParaRPr lang="it-IT" sz="1100" dirty="0">
                        <a:latin typeface="Times New Roman" pitchFamily="18" charset="0"/>
                        <a:cs typeface="Times New Roman" pitchFamily="18" charset="0"/>
                      </a:endParaRPr>
                    </a:p>
                  </a:txBody>
                  <a:tcPr>
                    <a:lnL w="57150" cap="flat" cmpd="sng" algn="ctr">
                      <a:solidFill>
                        <a:srgbClr val="FFC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100" dirty="0" smtClean="0">
                          <a:latin typeface="Times New Roman" pitchFamily="18" charset="0"/>
                          <a:cs typeface="Times New Roman" pitchFamily="18" charset="0"/>
                        </a:rPr>
                        <a:t>14 / 13</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r>
                        <a:rPr lang="it-IT" sz="1100" dirty="0" smtClean="0">
                          <a:latin typeface="Times New Roman" pitchFamily="18" charset="0"/>
                          <a:cs typeface="Times New Roman" pitchFamily="18" charset="0"/>
                        </a:rPr>
                        <a:t>28,1 / 23,7</a:t>
                      </a:r>
                      <a:endParaRPr lang="it-IT" sz="1100" dirty="0">
                        <a:latin typeface="Times New Roman" pitchFamily="18" charset="0"/>
                        <a:cs typeface="Times New Roman" pitchFamily="18" charset="0"/>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r>
                        <a:rPr lang="it-IT" sz="1100" dirty="0" smtClean="0">
                          <a:latin typeface="Times New Roman" pitchFamily="18" charset="0"/>
                          <a:cs typeface="Times New Roman" pitchFamily="18" charset="0"/>
                        </a:rPr>
                        <a:t>NS</a:t>
                      </a:r>
                      <a:endParaRPr lang="it-IT" sz="1100" dirty="0">
                        <a:latin typeface="Times New Roman" pitchFamily="18" charset="0"/>
                        <a:cs typeface="Times New Roman" pitchFamily="18" charset="0"/>
                      </a:endParaRPr>
                    </a:p>
                  </a:txBody>
                  <a:tcPr>
                    <a:solidFill>
                      <a:schemeClr val="accent1">
                        <a:lumMod val="20000"/>
                        <a:lumOff val="80000"/>
                      </a:schemeClr>
                    </a:solidFill>
                  </a:tcPr>
                </a:tc>
              </a:tr>
              <a:tr h="275365">
                <a:tc>
                  <a:txBody>
                    <a:bodyPr/>
                    <a:lstStyle/>
                    <a:p>
                      <a:r>
                        <a:rPr lang="en-US" sz="1100" b="1" kern="1200" dirty="0" err="1" smtClean="0">
                          <a:solidFill>
                            <a:schemeClr val="dk1"/>
                          </a:solidFill>
                          <a:effectLst/>
                          <a:latin typeface="Times New Roman" pitchFamily="18" charset="0"/>
                          <a:ea typeface="+mn-ea"/>
                          <a:cs typeface="Times New Roman" pitchFamily="18" charset="0"/>
                        </a:rPr>
                        <a:t>Pugliese</a:t>
                      </a:r>
                      <a:endParaRPr lang="it-IT" sz="1100" b="1" dirty="0">
                        <a:effectLst/>
                        <a:latin typeface="Times New Roman" pitchFamily="18" charset="0"/>
                        <a:cs typeface="Times New Roman" pitchFamily="18" charset="0"/>
                      </a:endParaRPr>
                    </a:p>
                  </a:txBody>
                  <a:tcPr>
                    <a:solidFill>
                      <a:schemeClr val="bg1">
                        <a:lumMod val="85000"/>
                      </a:schemeClr>
                    </a:solidFill>
                  </a:tcPr>
                </a:tc>
                <a:tc>
                  <a:txBody>
                    <a:bodyPr/>
                    <a:lstStyle/>
                    <a:p>
                      <a:r>
                        <a:rPr lang="en-US" sz="1100" kern="1200" dirty="0" smtClean="0">
                          <a:solidFill>
                            <a:schemeClr val="dk1"/>
                          </a:solidFill>
                          <a:effectLst/>
                          <a:latin typeface="Times New Roman" pitchFamily="18" charset="0"/>
                          <a:ea typeface="+mn-ea"/>
                          <a:cs typeface="Times New Roman" pitchFamily="18" charset="0"/>
                        </a:rPr>
                        <a:t>RG </a:t>
                      </a:r>
                      <a:r>
                        <a:rPr lang="en-US" sz="1100" kern="1200" dirty="0" err="1" smtClean="0">
                          <a:solidFill>
                            <a:schemeClr val="dk1"/>
                          </a:solidFill>
                          <a:effectLst/>
                          <a:latin typeface="Times New Roman" pitchFamily="18" charset="0"/>
                          <a:ea typeface="+mn-ea"/>
                          <a:cs typeface="Times New Roman" pitchFamily="18" charset="0"/>
                        </a:rPr>
                        <a:t>Vs</a:t>
                      </a:r>
                      <a:r>
                        <a:rPr lang="en-US" sz="1100" kern="1200" dirty="0" smtClean="0">
                          <a:solidFill>
                            <a:schemeClr val="dk1"/>
                          </a:solidFill>
                          <a:effectLst/>
                          <a:latin typeface="Times New Roman" pitchFamily="18" charset="0"/>
                          <a:ea typeface="+mn-ea"/>
                          <a:cs typeface="Times New Roman" pitchFamily="18" charset="0"/>
                        </a:rPr>
                        <a:t> LG</a:t>
                      </a:r>
                      <a:endParaRPr lang="it-IT" sz="1100" dirty="0">
                        <a:latin typeface="Times New Roman" pitchFamily="18" charset="0"/>
                        <a:cs typeface="Times New Roman" pitchFamily="18" charset="0"/>
                      </a:endParaRPr>
                    </a:p>
                  </a:txBody>
                  <a:tcPr>
                    <a:lnR w="12700" cap="flat" cmpd="sng" algn="ctr">
                      <a:solidFill>
                        <a:schemeClr val="bg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r>
                        <a:rPr lang="it-IT" sz="1100" dirty="0" smtClean="0">
                          <a:latin typeface="Times New Roman" pitchFamily="18" charset="0"/>
                          <a:cs typeface="Times New Roman" pitchFamily="18" charset="0"/>
                        </a:rPr>
                        <a:t>31</a:t>
                      </a:r>
                      <a:r>
                        <a:rPr lang="it-IT" sz="1100" baseline="0" dirty="0" smtClean="0">
                          <a:latin typeface="Times New Roman" pitchFamily="18" charset="0"/>
                          <a:cs typeface="Times New Roman" pitchFamily="18" charset="0"/>
                        </a:rPr>
                        <a:t> / </a:t>
                      </a:r>
                      <a:r>
                        <a:rPr lang="it-IT" sz="1100" dirty="0" smtClean="0">
                          <a:latin typeface="Times New Roman" pitchFamily="18" charset="0"/>
                          <a:cs typeface="Times New Roman" pitchFamily="18" charset="0"/>
                        </a:rPr>
                        <a:t>25</a:t>
                      </a:r>
                      <a:endParaRPr lang="it-IT" sz="1100" dirty="0">
                        <a:latin typeface="Times New Roman" pitchFamily="18" charset="0"/>
                        <a:cs typeface="Times New Roman"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100" dirty="0" smtClean="0">
                          <a:latin typeface="Times New Roman" pitchFamily="18" charset="0"/>
                          <a:cs typeface="Times New Roman" pitchFamily="18" charset="0"/>
                        </a:rPr>
                        <a:t>31 / 25</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r>
                        <a:rPr lang="it-IT" sz="1100" dirty="0" smtClean="0">
                          <a:latin typeface="Times New Roman" pitchFamily="18" charset="0"/>
                          <a:cs typeface="Times New Roman" pitchFamily="18" charset="0"/>
                        </a:rPr>
                        <a:t>18 / 52</a:t>
                      </a:r>
                      <a:endParaRPr lang="it-IT" sz="1100" dirty="0">
                        <a:latin typeface="Times New Roman" pitchFamily="18" charset="0"/>
                        <a:cs typeface="Times New Roman" pitchFamily="18" charset="0"/>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r>
                        <a:rPr lang="en-US" sz="1100" kern="1200" dirty="0" smtClean="0">
                          <a:solidFill>
                            <a:schemeClr val="dk1"/>
                          </a:solidFill>
                          <a:effectLst/>
                          <a:latin typeface="Times New Roman" pitchFamily="18" charset="0"/>
                          <a:ea typeface="+mn-ea"/>
                          <a:cs typeface="Times New Roman" pitchFamily="18" charset="0"/>
                        </a:rPr>
                        <a:t>not reported</a:t>
                      </a:r>
                      <a:endParaRPr lang="it-IT" sz="1100" dirty="0">
                        <a:latin typeface="Times New Roman" pitchFamily="18" charset="0"/>
                        <a:cs typeface="Times New Roman" pitchFamily="18" charset="0"/>
                      </a:endParaRPr>
                    </a:p>
                  </a:txBody>
                  <a:tcPr>
                    <a:solidFill>
                      <a:schemeClr val="accent1">
                        <a:lumMod val="20000"/>
                        <a:lumOff val="80000"/>
                      </a:schemeClr>
                    </a:solidFill>
                  </a:tcPr>
                </a:tc>
              </a:tr>
              <a:tr h="259418">
                <a:tc>
                  <a:txBody>
                    <a:bodyPr/>
                    <a:lstStyle/>
                    <a:p>
                      <a:r>
                        <a:rPr lang="en-US" sz="1100" b="1" kern="1200" dirty="0" smtClean="0">
                          <a:solidFill>
                            <a:schemeClr val="dk1"/>
                          </a:solidFill>
                          <a:effectLst/>
                          <a:latin typeface="Times New Roman" pitchFamily="18" charset="0"/>
                          <a:ea typeface="+mn-ea"/>
                          <a:cs typeface="Times New Roman" pitchFamily="18" charset="0"/>
                        </a:rPr>
                        <a:t>Woo</a:t>
                      </a:r>
                      <a:endParaRPr lang="it-IT" sz="1100" b="1" dirty="0">
                        <a:effectLst/>
                        <a:latin typeface="Times New Roman" pitchFamily="18" charset="0"/>
                        <a:cs typeface="Times New Roman" pitchFamily="18" charset="0"/>
                      </a:endParaRPr>
                    </a:p>
                  </a:txBody>
                  <a:tcPr>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smtClean="0">
                          <a:solidFill>
                            <a:schemeClr val="dk1"/>
                          </a:solidFill>
                          <a:effectLst/>
                          <a:latin typeface="Times New Roman" pitchFamily="18" charset="0"/>
                          <a:ea typeface="+mn-ea"/>
                          <a:cs typeface="Times New Roman" pitchFamily="18" charset="0"/>
                        </a:rPr>
                        <a:t>RG </a:t>
                      </a:r>
                      <a:r>
                        <a:rPr lang="en-US" sz="1100" kern="1200" dirty="0" err="1" smtClean="0">
                          <a:solidFill>
                            <a:schemeClr val="dk1"/>
                          </a:solidFill>
                          <a:effectLst/>
                          <a:latin typeface="Times New Roman" pitchFamily="18" charset="0"/>
                          <a:ea typeface="+mn-ea"/>
                          <a:cs typeface="Times New Roman" pitchFamily="18" charset="0"/>
                        </a:rPr>
                        <a:t>Vs</a:t>
                      </a:r>
                      <a:r>
                        <a:rPr lang="en-US" sz="1100" kern="1200" dirty="0" smtClean="0">
                          <a:solidFill>
                            <a:schemeClr val="dk1"/>
                          </a:solidFill>
                          <a:effectLst/>
                          <a:latin typeface="Times New Roman" pitchFamily="18" charset="0"/>
                          <a:ea typeface="+mn-ea"/>
                          <a:cs typeface="Times New Roman" pitchFamily="18" charset="0"/>
                        </a:rPr>
                        <a:t> LG</a:t>
                      </a:r>
                      <a:endParaRPr lang="it-IT" sz="1100" dirty="0" smtClean="0">
                        <a:latin typeface="Times New Roman" pitchFamily="18" charset="0"/>
                        <a:cs typeface="Times New Roman" pitchFamily="18" charset="0"/>
                      </a:endParaRP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r>
                        <a:rPr lang="it-IT" sz="1100" dirty="0" smtClean="0">
                          <a:latin typeface="Times New Roman" pitchFamily="18" charset="0"/>
                          <a:cs typeface="Times New Roman" pitchFamily="18" charset="0"/>
                        </a:rPr>
                        <a:t>236 / 591</a:t>
                      </a:r>
                      <a:endParaRPr lang="it-IT" sz="1100" dirty="0">
                        <a:latin typeface="Times New Roman" pitchFamily="18" charset="0"/>
                        <a:cs typeface="Times New Roman"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r>
                        <a:rPr lang="it-IT" sz="1100" dirty="0" smtClean="0">
                          <a:latin typeface="Times New Roman" pitchFamily="18" charset="0"/>
                          <a:cs typeface="Times New Roman" pitchFamily="18" charset="0"/>
                        </a:rPr>
                        <a:t>105 / 279</a:t>
                      </a:r>
                      <a:endParaRPr lang="it-IT" sz="1100" dirty="0">
                        <a:latin typeface="Times New Roman" pitchFamily="18" charset="0"/>
                        <a:cs typeface="Times New Roman"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r>
                        <a:rPr lang="it-IT" sz="1100" dirty="0" smtClean="0">
                          <a:latin typeface="Times New Roman" pitchFamily="18" charset="0"/>
                          <a:cs typeface="Times New Roman" pitchFamily="18" charset="0"/>
                        </a:rPr>
                        <a:t>39 / 37,4</a:t>
                      </a:r>
                      <a:endParaRPr lang="it-IT" sz="1100" dirty="0">
                        <a:latin typeface="Times New Roman" pitchFamily="18" charset="0"/>
                        <a:cs typeface="Times New Roman" pitchFamily="18" charset="0"/>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r>
                        <a:rPr lang="it-IT" sz="1100" dirty="0" smtClean="0">
                          <a:latin typeface="Times New Roman" pitchFamily="18" charset="0"/>
                          <a:cs typeface="Times New Roman" pitchFamily="18" charset="0"/>
                        </a:rPr>
                        <a:t>0,3</a:t>
                      </a:r>
                      <a:endParaRPr lang="it-IT" sz="1100" dirty="0">
                        <a:latin typeface="Times New Roman" pitchFamily="18" charset="0"/>
                        <a:cs typeface="Times New Roman" pitchFamily="18" charset="0"/>
                      </a:endParaRPr>
                    </a:p>
                  </a:txBody>
                  <a:tcPr>
                    <a:solidFill>
                      <a:schemeClr val="accent1">
                        <a:lumMod val="20000"/>
                        <a:lumOff val="80000"/>
                      </a:schemeClr>
                    </a:solidFill>
                  </a:tcPr>
                </a:tc>
              </a:tr>
              <a:tr h="259418">
                <a:tc>
                  <a:txBody>
                    <a:bodyPr/>
                    <a:lstStyle/>
                    <a:p>
                      <a:r>
                        <a:rPr lang="it-IT" sz="1100" b="1" dirty="0" err="1" smtClean="0">
                          <a:effectLst/>
                          <a:latin typeface="Times New Roman" pitchFamily="18" charset="0"/>
                          <a:cs typeface="Times New Roman" pitchFamily="18" charset="0"/>
                        </a:rPr>
                        <a:t>Eom</a:t>
                      </a:r>
                      <a:endParaRPr lang="it-IT" sz="1100" b="1" dirty="0">
                        <a:effectLst/>
                        <a:latin typeface="Times New Roman" pitchFamily="18" charset="0"/>
                        <a:cs typeface="Times New Roman" pitchFamily="18" charset="0"/>
                      </a:endParaRPr>
                    </a:p>
                  </a:txBody>
                  <a:tcPr>
                    <a:solidFill>
                      <a:schemeClr val="bg1">
                        <a:lumMod val="85000"/>
                      </a:schemeClr>
                    </a:solidFill>
                  </a:tcPr>
                </a:tc>
                <a:tc>
                  <a:txBody>
                    <a:bodyPr/>
                    <a:lstStyle/>
                    <a:p>
                      <a:r>
                        <a:rPr lang="it-IT" sz="1100" b="0" i="0" u="none" strike="noStrike" kern="1200" baseline="0" dirty="0" smtClean="0">
                          <a:solidFill>
                            <a:schemeClr val="dk1"/>
                          </a:solidFill>
                          <a:latin typeface="Times New Roman" pitchFamily="18" charset="0"/>
                          <a:ea typeface="+mn-ea"/>
                          <a:cs typeface="Times New Roman" pitchFamily="18" charset="0"/>
                        </a:rPr>
                        <a:t>RG Vs LG</a:t>
                      </a:r>
                      <a:endParaRPr lang="it-IT" sz="1100" dirty="0">
                        <a:latin typeface="Times New Roman" pitchFamily="18" charset="0"/>
                        <a:cs typeface="Times New Roman" pitchFamily="18" charset="0"/>
                      </a:endParaRP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r>
                        <a:rPr lang="it-IT" sz="1100" dirty="0" smtClean="0">
                          <a:latin typeface="Times New Roman" pitchFamily="18" charset="0"/>
                          <a:cs typeface="Times New Roman" pitchFamily="18" charset="0"/>
                        </a:rPr>
                        <a:t>30 / 62</a:t>
                      </a:r>
                      <a:endParaRPr lang="it-IT" sz="1100" dirty="0">
                        <a:latin typeface="Times New Roman" pitchFamily="18" charset="0"/>
                        <a:cs typeface="Times New Roman"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r>
                        <a:rPr lang="it-IT" sz="1100" dirty="0" smtClean="0">
                          <a:latin typeface="Times New Roman" pitchFamily="18" charset="0"/>
                          <a:cs typeface="Times New Roman" pitchFamily="18" charset="0"/>
                        </a:rPr>
                        <a:t>20 / 34</a:t>
                      </a:r>
                      <a:endParaRPr lang="it-IT" sz="1100" dirty="0">
                        <a:latin typeface="Times New Roman" pitchFamily="18" charset="0"/>
                        <a:cs typeface="Times New Roman"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r>
                        <a:rPr lang="it-IT" sz="1100" b="0" i="0" u="none" strike="noStrike" kern="1200" baseline="0" dirty="0" smtClean="0">
                          <a:solidFill>
                            <a:schemeClr val="dk1"/>
                          </a:solidFill>
                          <a:latin typeface="Times New Roman" pitchFamily="18" charset="0"/>
                          <a:ea typeface="+mn-ea"/>
                          <a:cs typeface="Times New Roman" pitchFamily="18" charset="0"/>
                        </a:rPr>
                        <a:t>30.2 / 33.4</a:t>
                      </a: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r>
                        <a:rPr lang="it-IT" sz="1100" b="0" i="0" u="none" strike="noStrike" kern="1200" baseline="0" dirty="0" smtClean="0">
                          <a:solidFill>
                            <a:schemeClr val="dk1"/>
                          </a:solidFill>
                          <a:latin typeface="Times New Roman" pitchFamily="18" charset="0"/>
                          <a:ea typeface="+mn-ea"/>
                          <a:cs typeface="Times New Roman" pitchFamily="18" charset="0"/>
                        </a:rPr>
                        <a:t>0,1</a:t>
                      </a:r>
                      <a:endParaRPr lang="it-IT" sz="1100" dirty="0">
                        <a:latin typeface="Times New Roman" pitchFamily="18" charset="0"/>
                        <a:cs typeface="Times New Roman" pitchFamily="18" charset="0"/>
                      </a:endParaRPr>
                    </a:p>
                  </a:txBody>
                  <a:tcPr>
                    <a:solidFill>
                      <a:schemeClr val="accent1">
                        <a:lumMod val="20000"/>
                        <a:lumOff val="80000"/>
                      </a:schemeClr>
                    </a:solidFill>
                  </a:tcPr>
                </a:tc>
              </a:tr>
              <a:tr h="259418">
                <a:tc>
                  <a:txBody>
                    <a:bodyPr/>
                    <a:lstStyle/>
                    <a:p>
                      <a:r>
                        <a:rPr lang="it-IT" sz="1100" b="1" i="0" u="none" strike="noStrike" kern="1200" baseline="0" dirty="0" err="1" smtClean="0">
                          <a:solidFill>
                            <a:schemeClr val="dk1"/>
                          </a:solidFill>
                          <a:effectLst/>
                          <a:latin typeface="Times New Roman" pitchFamily="18" charset="0"/>
                          <a:ea typeface="+mn-ea"/>
                          <a:cs typeface="Times New Roman" pitchFamily="18" charset="0"/>
                        </a:rPr>
                        <a:t>Hyun</a:t>
                      </a:r>
                      <a:endParaRPr lang="it-IT" sz="1100" b="1" dirty="0">
                        <a:effectLst/>
                        <a:latin typeface="Times New Roman" pitchFamily="18" charset="0"/>
                        <a:cs typeface="Times New Roman" pitchFamily="18" charset="0"/>
                      </a:endParaRPr>
                    </a:p>
                  </a:txBody>
                  <a:tcPr>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smtClean="0">
                          <a:solidFill>
                            <a:schemeClr val="dk1"/>
                          </a:solidFill>
                          <a:effectLst/>
                          <a:latin typeface="Times New Roman" pitchFamily="18" charset="0"/>
                          <a:ea typeface="+mn-ea"/>
                          <a:cs typeface="Times New Roman" pitchFamily="18" charset="0"/>
                        </a:rPr>
                        <a:t>RG Vs LG</a:t>
                      </a:r>
                      <a:endParaRPr lang="it-IT" sz="1100" dirty="0" smtClean="0">
                        <a:latin typeface="Times New Roman" pitchFamily="18" charset="0"/>
                        <a:cs typeface="Times New Roman" pitchFamily="18" charset="0"/>
                      </a:endParaRP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r>
                        <a:rPr lang="it-IT" sz="1100" dirty="0" smtClean="0">
                          <a:latin typeface="Times New Roman" pitchFamily="18" charset="0"/>
                          <a:cs typeface="Times New Roman" pitchFamily="18" charset="0"/>
                        </a:rPr>
                        <a:t>38 / 83</a:t>
                      </a:r>
                      <a:endParaRPr lang="it-IT" sz="1100" dirty="0">
                        <a:latin typeface="Times New Roman" pitchFamily="18" charset="0"/>
                        <a:cs typeface="Times New Roman"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r>
                        <a:rPr lang="it-IT" sz="1100" dirty="0" smtClean="0">
                          <a:latin typeface="Times New Roman" pitchFamily="18" charset="0"/>
                          <a:cs typeface="Times New Roman" pitchFamily="18" charset="0"/>
                        </a:rPr>
                        <a:t>14 / 18</a:t>
                      </a:r>
                      <a:endParaRPr lang="it-IT" sz="1100" dirty="0">
                        <a:latin typeface="Times New Roman" pitchFamily="18" charset="0"/>
                        <a:cs typeface="Times New Roman"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r>
                        <a:rPr lang="it-IT" sz="1100" dirty="0" smtClean="0">
                          <a:latin typeface="Times New Roman" pitchFamily="18" charset="0"/>
                          <a:cs typeface="Times New Roman" pitchFamily="18" charset="0"/>
                        </a:rPr>
                        <a:t>32,8 / 32,6</a:t>
                      </a:r>
                      <a:endParaRPr lang="it-IT" sz="1100" dirty="0">
                        <a:latin typeface="Times New Roman" pitchFamily="18" charset="0"/>
                        <a:cs typeface="Times New Roman" pitchFamily="18" charset="0"/>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r>
                        <a:rPr lang="it-IT" sz="1100" dirty="0" smtClean="0">
                          <a:latin typeface="Times New Roman" pitchFamily="18" charset="0"/>
                          <a:cs typeface="Times New Roman" pitchFamily="18" charset="0"/>
                        </a:rPr>
                        <a:t>0,9</a:t>
                      </a:r>
                      <a:endParaRPr lang="it-IT" sz="1100" dirty="0">
                        <a:latin typeface="Times New Roman" pitchFamily="18" charset="0"/>
                        <a:cs typeface="Times New Roman" pitchFamily="18" charset="0"/>
                      </a:endParaRPr>
                    </a:p>
                  </a:txBody>
                  <a:tcPr>
                    <a:lnB w="28575" cap="flat" cmpd="sng" algn="ctr">
                      <a:solidFill>
                        <a:srgbClr val="FF0000"/>
                      </a:solidFill>
                      <a:prstDash val="solid"/>
                      <a:round/>
                      <a:headEnd type="none" w="med" len="med"/>
                      <a:tailEnd type="none" w="med" len="med"/>
                    </a:lnB>
                    <a:solidFill>
                      <a:schemeClr val="accent1">
                        <a:lumMod val="20000"/>
                        <a:lumOff val="80000"/>
                      </a:schemeClr>
                    </a:solidFill>
                  </a:tcPr>
                </a:tc>
              </a:tr>
              <a:tr h="259418">
                <a:tc>
                  <a:txBody>
                    <a:bodyPr/>
                    <a:lstStyle/>
                    <a:p>
                      <a:r>
                        <a:rPr lang="it-IT" sz="1100" b="1" i="0" u="none" strike="noStrike" kern="1200" baseline="0" dirty="0" err="1" smtClean="0">
                          <a:solidFill>
                            <a:schemeClr val="dk1"/>
                          </a:solidFill>
                          <a:effectLst/>
                          <a:latin typeface="Times New Roman" pitchFamily="18" charset="0"/>
                          <a:ea typeface="+mn-ea"/>
                          <a:cs typeface="Times New Roman" pitchFamily="18" charset="0"/>
                        </a:rPr>
                        <a:t>Junfeng</a:t>
                      </a:r>
                      <a:endParaRPr lang="it-IT" sz="1100" b="1" dirty="0">
                        <a:effectLst/>
                        <a:latin typeface="Times New Roman" pitchFamily="18" charset="0"/>
                        <a:cs typeface="Times New Roman" pitchFamily="18" charset="0"/>
                      </a:endParaRPr>
                    </a:p>
                  </a:txBody>
                  <a:tcPr>
                    <a:lnR w="28575" cap="flat" cmpd="sng" algn="ctr">
                      <a:noFill/>
                      <a:prstDash val="solid"/>
                      <a:round/>
                      <a:headEnd type="none" w="med" len="med"/>
                      <a:tailEnd type="none" w="med" len="med"/>
                    </a:lnR>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smtClean="0">
                          <a:solidFill>
                            <a:schemeClr val="dk1"/>
                          </a:solidFill>
                          <a:latin typeface="Times New Roman" pitchFamily="18" charset="0"/>
                          <a:ea typeface="+mn-ea"/>
                          <a:cs typeface="Times New Roman" pitchFamily="18" charset="0"/>
                        </a:rPr>
                        <a:t>RG </a:t>
                      </a:r>
                      <a:r>
                        <a:rPr lang="en-US" sz="1100" kern="1200" dirty="0" err="1" smtClean="0">
                          <a:solidFill>
                            <a:schemeClr val="dk1"/>
                          </a:solidFill>
                          <a:latin typeface="Times New Roman" pitchFamily="18" charset="0"/>
                          <a:ea typeface="+mn-ea"/>
                          <a:cs typeface="Times New Roman" pitchFamily="18" charset="0"/>
                        </a:rPr>
                        <a:t>Vs</a:t>
                      </a:r>
                      <a:r>
                        <a:rPr lang="en-US" sz="1100" kern="1200" dirty="0" smtClean="0">
                          <a:solidFill>
                            <a:schemeClr val="dk1"/>
                          </a:solidFill>
                          <a:latin typeface="Times New Roman" pitchFamily="18" charset="0"/>
                          <a:ea typeface="+mn-ea"/>
                          <a:cs typeface="Times New Roman" pitchFamily="18" charset="0"/>
                        </a:rPr>
                        <a:t> LG</a:t>
                      </a:r>
                      <a:endParaRPr lang="it-IT" sz="1100" kern="1200" dirty="0" smtClean="0">
                        <a:solidFill>
                          <a:schemeClr val="dk1"/>
                        </a:solidFill>
                        <a:latin typeface="Times New Roman" pitchFamily="18" charset="0"/>
                        <a:ea typeface="+mn-ea"/>
                        <a:cs typeface="Times New Roman" pitchFamily="18" charset="0"/>
                      </a:endParaRPr>
                    </a:p>
                  </a:txBody>
                  <a:tcPr>
                    <a:lnL w="2857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100" kern="1200" dirty="0" smtClean="0">
                          <a:solidFill>
                            <a:schemeClr val="dk1"/>
                          </a:solidFill>
                          <a:latin typeface="Times New Roman" pitchFamily="18" charset="0"/>
                          <a:ea typeface="+mn-ea"/>
                          <a:cs typeface="Times New Roman" pitchFamily="18" charset="0"/>
                        </a:rPr>
                        <a:t>120 / 394</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algn="l" defTabSz="914400" rtl="0" eaLnBrk="1" latinLnBrk="0" hangingPunct="1"/>
                      <a:r>
                        <a:rPr lang="it-IT" sz="1100" kern="1200" dirty="0" err="1" smtClean="0">
                          <a:solidFill>
                            <a:schemeClr val="dk1"/>
                          </a:solidFill>
                          <a:latin typeface="Times New Roman" pitchFamily="18" charset="0"/>
                          <a:ea typeface="+mn-ea"/>
                          <a:cs typeface="Times New Roman" pitchFamily="18" charset="0"/>
                        </a:rPr>
                        <a:t>Not</a:t>
                      </a:r>
                      <a:r>
                        <a:rPr lang="it-IT" sz="1100" kern="1200" dirty="0" smtClean="0">
                          <a:solidFill>
                            <a:schemeClr val="dk1"/>
                          </a:solidFill>
                          <a:latin typeface="Times New Roman" pitchFamily="18" charset="0"/>
                          <a:ea typeface="+mn-ea"/>
                          <a:cs typeface="Times New Roman" pitchFamily="18" charset="0"/>
                        </a:rPr>
                        <a:t> </a:t>
                      </a:r>
                      <a:r>
                        <a:rPr lang="it-IT" sz="1100" kern="1200" dirty="0" err="1" smtClean="0">
                          <a:solidFill>
                            <a:schemeClr val="dk1"/>
                          </a:solidFill>
                          <a:latin typeface="Times New Roman" pitchFamily="18" charset="0"/>
                          <a:ea typeface="+mn-ea"/>
                          <a:cs typeface="Times New Roman" pitchFamily="18" charset="0"/>
                        </a:rPr>
                        <a:t>reported</a:t>
                      </a:r>
                      <a:endParaRPr lang="it-IT" sz="1100" kern="1200" dirty="0">
                        <a:solidFill>
                          <a:schemeClr val="dk1"/>
                        </a:solidFill>
                        <a:latin typeface="Times New Roman" pitchFamily="18" charset="0"/>
                        <a:ea typeface="+mn-ea"/>
                        <a:cs typeface="Times New Roman"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algn="l" defTabSz="914400" rtl="0" eaLnBrk="1" latinLnBrk="0" hangingPunct="1"/>
                      <a:r>
                        <a:rPr lang="it-IT" sz="1100" kern="1200" dirty="0" smtClean="0">
                          <a:solidFill>
                            <a:schemeClr val="dk1"/>
                          </a:solidFill>
                          <a:latin typeface="Times New Roman" pitchFamily="18" charset="0"/>
                          <a:ea typeface="+mn-ea"/>
                          <a:cs typeface="Times New Roman" pitchFamily="18" charset="0"/>
                        </a:rPr>
                        <a:t>34,6 / 32,7</a:t>
                      </a:r>
                      <a:endParaRPr lang="it-IT" sz="1100" kern="1200" dirty="0">
                        <a:solidFill>
                          <a:schemeClr val="dk1"/>
                        </a:solidFill>
                        <a:latin typeface="Times New Roman" pitchFamily="18" charset="0"/>
                        <a:ea typeface="+mn-ea"/>
                        <a:cs typeface="Times New Roman" pitchFamily="18" charset="0"/>
                      </a:endParaRPr>
                    </a:p>
                  </a:txBody>
                  <a:tcPr>
                    <a:lnL w="12700" cap="flat" cmpd="sng" algn="ctr">
                      <a:solidFill>
                        <a:schemeClr val="bg1"/>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algn="l" defTabSz="914400" rtl="0" eaLnBrk="1" latinLnBrk="0" hangingPunct="1"/>
                      <a:r>
                        <a:rPr lang="it-IT" sz="1100" kern="1200" dirty="0" smtClean="0">
                          <a:solidFill>
                            <a:schemeClr val="dk1"/>
                          </a:solidFill>
                          <a:latin typeface="Times New Roman" pitchFamily="18" charset="0"/>
                          <a:ea typeface="+mn-ea"/>
                          <a:cs typeface="Times New Roman" pitchFamily="18" charset="0"/>
                        </a:rPr>
                        <a:t>0,01</a:t>
                      </a:r>
                      <a:endParaRPr lang="it-IT" sz="1100" kern="1200" dirty="0">
                        <a:solidFill>
                          <a:schemeClr val="dk1"/>
                        </a:solidFill>
                        <a:latin typeface="Times New Roman" pitchFamily="18" charset="0"/>
                        <a:ea typeface="+mn-ea"/>
                        <a:cs typeface="Times New Roman" pitchFamily="18" charset="0"/>
                      </a:endParaRPr>
                    </a:p>
                  </a:txBody>
                  <a:tcP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accent1">
                        <a:lumMod val="20000"/>
                        <a:lumOff val="80000"/>
                      </a:schemeClr>
                    </a:solidFill>
                  </a:tcPr>
                </a:tc>
              </a:tr>
              <a:tr h="259418">
                <a:tc>
                  <a:txBody>
                    <a:bodyPr/>
                    <a:lstStyle/>
                    <a:p>
                      <a:r>
                        <a:rPr lang="it-IT" sz="1100" b="1" dirty="0" smtClean="0">
                          <a:effectLst/>
                          <a:latin typeface="Times New Roman" pitchFamily="18" charset="0"/>
                          <a:cs typeface="Times New Roman" pitchFamily="18" charset="0"/>
                        </a:rPr>
                        <a:t>Kang</a:t>
                      </a:r>
                      <a:endParaRPr lang="it-IT" sz="1100" b="1" dirty="0">
                        <a:effectLst/>
                        <a:latin typeface="Times New Roman" pitchFamily="18" charset="0"/>
                        <a:cs typeface="Times New Roman" pitchFamily="18" charset="0"/>
                      </a:endParaRPr>
                    </a:p>
                  </a:txBody>
                  <a:tcPr>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smtClean="0">
                          <a:solidFill>
                            <a:schemeClr val="dk1"/>
                          </a:solidFill>
                          <a:effectLst/>
                          <a:latin typeface="Times New Roman" pitchFamily="18" charset="0"/>
                          <a:ea typeface="+mn-ea"/>
                          <a:cs typeface="Times New Roman" pitchFamily="18" charset="0"/>
                        </a:rPr>
                        <a:t>RG </a:t>
                      </a:r>
                      <a:r>
                        <a:rPr lang="en-US" sz="1100" kern="1200" dirty="0" err="1" smtClean="0">
                          <a:solidFill>
                            <a:schemeClr val="dk1"/>
                          </a:solidFill>
                          <a:effectLst/>
                          <a:latin typeface="Times New Roman" pitchFamily="18" charset="0"/>
                          <a:ea typeface="+mn-ea"/>
                          <a:cs typeface="Times New Roman" pitchFamily="18" charset="0"/>
                        </a:rPr>
                        <a:t>Vs</a:t>
                      </a:r>
                      <a:r>
                        <a:rPr lang="en-US" sz="1100" kern="1200" dirty="0" smtClean="0">
                          <a:solidFill>
                            <a:schemeClr val="dk1"/>
                          </a:solidFill>
                          <a:effectLst/>
                          <a:latin typeface="Times New Roman" pitchFamily="18" charset="0"/>
                          <a:ea typeface="+mn-ea"/>
                          <a:cs typeface="Times New Roman" pitchFamily="18" charset="0"/>
                        </a:rPr>
                        <a:t> LG</a:t>
                      </a:r>
                      <a:endParaRPr lang="it-IT" sz="1100" dirty="0" smtClean="0">
                        <a:latin typeface="Times New Roman" pitchFamily="18" charset="0"/>
                        <a:cs typeface="Times New Roman" pitchFamily="18" charset="0"/>
                      </a:endParaRP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r>
                        <a:rPr lang="it-IT" sz="1100" dirty="0" smtClean="0">
                          <a:latin typeface="Times New Roman" pitchFamily="18" charset="0"/>
                          <a:cs typeface="Times New Roman" pitchFamily="18" charset="0"/>
                        </a:rPr>
                        <a:t>100 / 282</a:t>
                      </a:r>
                      <a:endParaRPr lang="it-IT" sz="1100" dirty="0">
                        <a:latin typeface="Times New Roman" pitchFamily="18" charset="0"/>
                        <a:cs typeface="Times New Roman"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r>
                        <a:rPr lang="it-IT" sz="1100" dirty="0" err="1" smtClean="0">
                          <a:latin typeface="Times New Roman" pitchFamily="18" charset="0"/>
                          <a:cs typeface="Times New Roman" pitchFamily="18" charset="0"/>
                        </a:rPr>
                        <a:t>Not</a:t>
                      </a:r>
                      <a:r>
                        <a:rPr lang="it-IT" sz="1100" dirty="0" smtClean="0">
                          <a:latin typeface="Times New Roman" pitchFamily="18" charset="0"/>
                          <a:cs typeface="Times New Roman" pitchFamily="18" charset="0"/>
                        </a:rPr>
                        <a:t> </a:t>
                      </a:r>
                      <a:r>
                        <a:rPr lang="it-IT" sz="1100" dirty="0" err="1" smtClean="0">
                          <a:latin typeface="Times New Roman" pitchFamily="18" charset="0"/>
                          <a:cs typeface="Times New Roman" pitchFamily="18" charset="0"/>
                        </a:rPr>
                        <a:t>reported</a:t>
                      </a:r>
                      <a:endParaRPr lang="it-IT" sz="1100" dirty="0">
                        <a:latin typeface="Times New Roman" pitchFamily="18" charset="0"/>
                        <a:cs typeface="Times New Roman"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r>
                        <a:rPr lang="it-IT" sz="1100" dirty="0" err="1" smtClean="0">
                          <a:latin typeface="Times New Roman" pitchFamily="18" charset="0"/>
                          <a:cs typeface="Times New Roman" pitchFamily="18" charset="0"/>
                        </a:rPr>
                        <a:t>Not</a:t>
                      </a:r>
                      <a:r>
                        <a:rPr lang="it-IT" sz="1100" dirty="0" smtClean="0">
                          <a:latin typeface="Times New Roman" pitchFamily="18" charset="0"/>
                          <a:cs typeface="Times New Roman" pitchFamily="18" charset="0"/>
                        </a:rPr>
                        <a:t> </a:t>
                      </a:r>
                      <a:r>
                        <a:rPr lang="it-IT" sz="1100" dirty="0" err="1" smtClean="0">
                          <a:latin typeface="Times New Roman" pitchFamily="18" charset="0"/>
                          <a:cs typeface="Times New Roman" pitchFamily="18" charset="0"/>
                        </a:rPr>
                        <a:t>reported</a:t>
                      </a:r>
                      <a:endParaRPr lang="it-IT" sz="1100" dirty="0">
                        <a:latin typeface="Times New Roman" pitchFamily="18" charset="0"/>
                        <a:cs typeface="Times New Roman" pitchFamily="18" charset="0"/>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100" dirty="0" err="1" smtClean="0">
                          <a:latin typeface="Times New Roman" pitchFamily="18" charset="0"/>
                          <a:cs typeface="Times New Roman" pitchFamily="18" charset="0"/>
                        </a:rPr>
                        <a:t>Not</a:t>
                      </a:r>
                      <a:r>
                        <a:rPr lang="it-IT" sz="1100" dirty="0" smtClean="0">
                          <a:latin typeface="Times New Roman" pitchFamily="18" charset="0"/>
                          <a:cs typeface="Times New Roman" pitchFamily="18" charset="0"/>
                        </a:rPr>
                        <a:t> </a:t>
                      </a:r>
                      <a:r>
                        <a:rPr lang="it-IT" sz="1100" dirty="0" err="1" smtClean="0">
                          <a:latin typeface="Times New Roman" pitchFamily="18" charset="0"/>
                          <a:cs typeface="Times New Roman" pitchFamily="18" charset="0"/>
                        </a:rPr>
                        <a:t>reported</a:t>
                      </a:r>
                      <a:endParaRPr lang="it-IT" sz="1100" dirty="0" smtClean="0">
                        <a:latin typeface="Times New Roman" pitchFamily="18" charset="0"/>
                        <a:cs typeface="Times New Roman" pitchFamily="18" charset="0"/>
                      </a:endParaRPr>
                    </a:p>
                  </a:txBody>
                  <a:tcPr>
                    <a:lnT w="28575" cap="flat" cmpd="sng" algn="ctr">
                      <a:solidFill>
                        <a:srgbClr val="FF0000"/>
                      </a:solidFill>
                      <a:prstDash val="solid"/>
                      <a:round/>
                      <a:headEnd type="none" w="med" len="med"/>
                      <a:tailEnd type="none" w="med" len="med"/>
                    </a:lnT>
                    <a:solidFill>
                      <a:schemeClr val="accent1">
                        <a:lumMod val="20000"/>
                        <a:lumOff val="80000"/>
                      </a:schemeClr>
                    </a:solidFill>
                  </a:tcPr>
                </a:tc>
              </a:tr>
              <a:tr h="259418">
                <a:tc>
                  <a:txBody>
                    <a:bodyPr/>
                    <a:lstStyle/>
                    <a:p>
                      <a:r>
                        <a:rPr lang="it-IT" sz="1100" b="1" dirty="0" err="1" smtClean="0">
                          <a:effectLst/>
                          <a:latin typeface="Times New Roman" pitchFamily="18" charset="0"/>
                          <a:cs typeface="Times New Roman" pitchFamily="18" charset="0"/>
                        </a:rPr>
                        <a:t>Kim</a:t>
                      </a:r>
                      <a:r>
                        <a:rPr lang="it-IT" sz="1100" b="1" dirty="0" smtClean="0">
                          <a:effectLst/>
                          <a:latin typeface="Times New Roman" pitchFamily="18" charset="0"/>
                          <a:cs typeface="Times New Roman" pitchFamily="18" charset="0"/>
                        </a:rPr>
                        <a:t> HI</a:t>
                      </a:r>
                      <a:endParaRPr lang="it-IT" sz="1100" b="1" dirty="0">
                        <a:effectLst/>
                        <a:latin typeface="Times New Roman" pitchFamily="18" charset="0"/>
                        <a:cs typeface="Times New Roman" pitchFamily="18" charset="0"/>
                      </a:endParaRPr>
                    </a:p>
                  </a:txBody>
                  <a:tcPr>
                    <a:solidFill>
                      <a:schemeClr val="bg1">
                        <a:lumMod val="85000"/>
                      </a:schemeClr>
                    </a:solidFill>
                  </a:tcPr>
                </a:tc>
                <a:tc>
                  <a:txBody>
                    <a:bodyPr/>
                    <a:lstStyle/>
                    <a:p>
                      <a:r>
                        <a:rPr lang="it-IT" sz="1100" dirty="0" smtClean="0">
                          <a:latin typeface="Times New Roman" pitchFamily="18" charset="0"/>
                          <a:cs typeface="Times New Roman" pitchFamily="18" charset="0"/>
                        </a:rPr>
                        <a:t>RG Vs LG</a:t>
                      </a:r>
                      <a:endParaRPr lang="it-IT" sz="1100" dirty="0">
                        <a:latin typeface="Times New Roman" pitchFamily="18" charset="0"/>
                        <a:cs typeface="Times New Roman" pitchFamily="18" charset="0"/>
                      </a:endParaRP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r>
                        <a:rPr lang="it-IT" sz="1100" dirty="0" smtClean="0">
                          <a:latin typeface="Times New Roman" pitchFamily="18" charset="0"/>
                          <a:cs typeface="Times New Roman" pitchFamily="18" charset="0"/>
                        </a:rPr>
                        <a:t>172 / 481</a:t>
                      </a:r>
                      <a:endParaRPr lang="it-IT" sz="1100" dirty="0">
                        <a:latin typeface="Times New Roman" pitchFamily="18" charset="0"/>
                        <a:cs typeface="Times New Roman"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r>
                        <a:rPr lang="it-IT" sz="1100" dirty="0" smtClean="0">
                          <a:latin typeface="Times New Roman" pitchFamily="18" charset="0"/>
                          <a:cs typeface="Times New Roman" pitchFamily="18" charset="0"/>
                        </a:rPr>
                        <a:t>74 / 235</a:t>
                      </a:r>
                      <a:endParaRPr lang="it-IT" sz="1100" dirty="0">
                        <a:latin typeface="Times New Roman" pitchFamily="18" charset="0"/>
                        <a:cs typeface="Times New Roman"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r>
                        <a:rPr lang="it-IT" sz="1100" dirty="0" smtClean="0">
                          <a:latin typeface="Times New Roman" pitchFamily="18" charset="0"/>
                          <a:cs typeface="Times New Roman" pitchFamily="18" charset="0"/>
                        </a:rPr>
                        <a:t>37,3 / 36,8</a:t>
                      </a:r>
                      <a:endParaRPr lang="it-IT" sz="1100" dirty="0">
                        <a:latin typeface="Times New Roman" pitchFamily="18" charset="0"/>
                        <a:cs typeface="Times New Roman" pitchFamily="18" charset="0"/>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r>
                        <a:rPr lang="it-IT" sz="1100" dirty="0" smtClean="0">
                          <a:latin typeface="Times New Roman" pitchFamily="18" charset="0"/>
                          <a:cs typeface="Times New Roman" pitchFamily="18" charset="0"/>
                        </a:rPr>
                        <a:t>0,8</a:t>
                      </a:r>
                      <a:endParaRPr lang="it-IT" sz="1100" dirty="0">
                        <a:latin typeface="Times New Roman" pitchFamily="18" charset="0"/>
                        <a:cs typeface="Times New Roman" pitchFamily="18" charset="0"/>
                      </a:endParaRPr>
                    </a:p>
                  </a:txBody>
                  <a:tcPr>
                    <a:solidFill>
                      <a:schemeClr val="accent1">
                        <a:lumMod val="20000"/>
                        <a:lumOff val="80000"/>
                      </a:schemeClr>
                    </a:solidFill>
                  </a:tcPr>
                </a:tc>
              </a:tr>
              <a:tr h="259418">
                <a:tc>
                  <a:txBody>
                    <a:bodyPr/>
                    <a:lstStyle/>
                    <a:p>
                      <a:r>
                        <a:rPr lang="it-IT" sz="1100" b="1" dirty="0" err="1" smtClean="0">
                          <a:effectLst/>
                          <a:latin typeface="Times New Roman" pitchFamily="18" charset="0"/>
                          <a:cs typeface="Times New Roman" pitchFamily="18" charset="0"/>
                        </a:rPr>
                        <a:t>Noshiro</a:t>
                      </a:r>
                      <a:endParaRPr lang="it-IT" sz="1100" b="1" dirty="0">
                        <a:effectLst/>
                        <a:latin typeface="Times New Roman" pitchFamily="18" charset="0"/>
                        <a:cs typeface="Times New Roman" pitchFamily="18" charset="0"/>
                      </a:endParaRPr>
                    </a:p>
                  </a:txBody>
                  <a:tcPr>
                    <a:solidFill>
                      <a:schemeClr val="bg1">
                        <a:lumMod val="85000"/>
                      </a:schemeClr>
                    </a:solidFill>
                  </a:tcPr>
                </a:tc>
                <a:tc>
                  <a:txBody>
                    <a:bodyPr/>
                    <a:lstStyle/>
                    <a:p>
                      <a:r>
                        <a:rPr lang="it-IT" sz="1100" dirty="0" smtClean="0">
                          <a:latin typeface="Times New Roman" pitchFamily="18" charset="0"/>
                          <a:cs typeface="Times New Roman" pitchFamily="18" charset="0"/>
                        </a:rPr>
                        <a:t>RG Vs LG</a:t>
                      </a:r>
                      <a:endParaRPr lang="it-IT" sz="1100" dirty="0">
                        <a:latin typeface="Times New Roman" pitchFamily="18" charset="0"/>
                        <a:cs typeface="Times New Roman" pitchFamily="18" charset="0"/>
                      </a:endParaRPr>
                    </a:p>
                  </a:txBody>
                  <a:tcPr>
                    <a:solidFill>
                      <a:schemeClr val="accent1">
                        <a:lumMod val="20000"/>
                        <a:lumOff val="80000"/>
                      </a:schemeClr>
                    </a:solidFill>
                  </a:tcPr>
                </a:tc>
                <a:tc>
                  <a:txBody>
                    <a:bodyPr/>
                    <a:lstStyle/>
                    <a:p>
                      <a:r>
                        <a:rPr lang="it-IT" sz="1100" dirty="0" smtClean="0">
                          <a:latin typeface="Times New Roman" pitchFamily="18" charset="0"/>
                          <a:cs typeface="Times New Roman" pitchFamily="18" charset="0"/>
                        </a:rPr>
                        <a:t>21 / 160</a:t>
                      </a:r>
                      <a:endParaRPr lang="it-IT" sz="1100" dirty="0">
                        <a:latin typeface="Times New Roman" pitchFamily="18" charset="0"/>
                        <a:cs typeface="Times New Roman" pitchFamily="18" charset="0"/>
                      </a:endParaRPr>
                    </a:p>
                  </a:txBody>
                  <a:tcPr>
                    <a:solidFill>
                      <a:schemeClr val="accent1">
                        <a:lumMod val="20000"/>
                        <a:lumOff val="80000"/>
                      </a:schemeClr>
                    </a:solidFill>
                  </a:tcPr>
                </a:tc>
                <a:tc>
                  <a:txBody>
                    <a:bodyPr/>
                    <a:lstStyle/>
                    <a:p>
                      <a:r>
                        <a:rPr lang="it-IT" sz="1100" dirty="0" smtClean="0">
                          <a:latin typeface="Times New Roman" pitchFamily="18" charset="0"/>
                          <a:cs typeface="Times New Roman" pitchFamily="18" charset="0"/>
                        </a:rPr>
                        <a:t>8 / 81</a:t>
                      </a:r>
                      <a:endParaRPr lang="it-IT" sz="1100" dirty="0">
                        <a:latin typeface="Times New Roman" pitchFamily="18" charset="0"/>
                        <a:cs typeface="Times New Roman" pitchFamily="18" charset="0"/>
                      </a:endParaRPr>
                    </a:p>
                  </a:txBody>
                  <a:tcPr>
                    <a:solidFill>
                      <a:schemeClr val="accent1">
                        <a:lumMod val="20000"/>
                        <a:lumOff val="80000"/>
                      </a:schemeClr>
                    </a:solidFill>
                  </a:tcPr>
                </a:tc>
                <a:tc>
                  <a:txBody>
                    <a:bodyPr/>
                    <a:lstStyle/>
                    <a:p>
                      <a:r>
                        <a:rPr lang="it-IT" sz="1100" dirty="0" smtClean="0">
                          <a:latin typeface="Times New Roman" pitchFamily="18" charset="0"/>
                          <a:cs typeface="Times New Roman" pitchFamily="18" charset="0"/>
                        </a:rPr>
                        <a:t>44 / 40</a:t>
                      </a:r>
                      <a:endParaRPr lang="it-IT" sz="1100" dirty="0">
                        <a:latin typeface="Times New Roman" pitchFamily="18" charset="0"/>
                        <a:cs typeface="Times New Roman" pitchFamily="18" charset="0"/>
                      </a:endParaRPr>
                    </a:p>
                  </a:txBody>
                  <a:tcPr>
                    <a:solidFill>
                      <a:schemeClr val="accent1">
                        <a:lumMod val="20000"/>
                        <a:lumOff val="80000"/>
                      </a:schemeClr>
                    </a:solidFill>
                  </a:tcPr>
                </a:tc>
                <a:tc>
                  <a:txBody>
                    <a:bodyPr/>
                    <a:lstStyle/>
                    <a:p>
                      <a:r>
                        <a:rPr lang="it-IT" sz="1100" dirty="0" smtClean="0">
                          <a:latin typeface="Times New Roman" pitchFamily="18" charset="0"/>
                          <a:cs typeface="Times New Roman" pitchFamily="18" charset="0"/>
                        </a:rPr>
                        <a:t>0,2</a:t>
                      </a:r>
                      <a:endParaRPr lang="it-IT" sz="1100" dirty="0">
                        <a:latin typeface="Times New Roman" pitchFamily="18" charset="0"/>
                        <a:cs typeface="Times New Roman" pitchFamily="18" charset="0"/>
                      </a:endParaRPr>
                    </a:p>
                  </a:txBody>
                  <a:tcPr>
                    <a:solidFill>
                      <a:schemeClr val="accent1">
                        <a:lumMod val="20000"/>
                        <a:lumOff val="80000"/>
                      </a:schemeClr>
                    </a:solidFill>
                  </a:tcPr>
                </a:tc>
              </a:tr>
              <a:tr h="259418">
                <a:tc>
                  <a:txBody>
                    <a:bodyPr/>
                    <a:lstStyle/>
                    <a:p>
                      <a:r>
                        <a:rPr lang="it-IT" sz="1100" b="1" dirty="0" smtClean="0">
                          <a:effectLst/>
                          <a:latin typeface="Times New Roman" pitchFamily="18" charset="0"/>
                          <a:cs typeface="Times New Roman" pitchFamily="18" charset="0"/>
                        </a:rPr>
                        <a:t>Park</a:t>
                      </a:r>
                      <a:endParaRPr lang="it-IT" sz="1100" b="1" dirty="0">
                        <a:effectLst/>
                        <a:latin typeface="Times New Roman" pitchFamily="18" charset="0"/>
                        <a:cs typeface="Times New Roman" pitchFamily="18" charset="0"/>
                      </a:endParaRPr>
                    </a:p>
                  </a:txBody>
                  <a:tcPr>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100" dirty="0" smtClean="0">
                          <a:latin typeface="Times New Roman" pitchFamily="18" charset="0"/>
                          <a:cs typeface="Times New Roman" pitchFamily="18" charset="0"/>
                        </a:rPr>
                        <a:t>RG Vs LG</a:t>
                      </a:r>
                    </a:p>
                  </a:txBody>
                  <a:tcPr>
                    <a:solidFill>
                      <a:schemeClr val="accent1">
                        <a:lumMod val="20000"/>
                        <a:lumOff val="80000"/>
                      </a:schemeClr>
                    </a:solidFill>
                  </a:tcPr>
                </a:tc>
                <a:tc>
                  <a:txBody>
                    <a:bodyPr/>
                    <a:lstStyle/>
                    <a:p>
                      <a:r>
                        <a:rPr lang="it-IT" sz="1100" dirty="0" smtClean="0">
                          <a:latin typeface="Times New Roman" pitchFamily="18" charset="0"/>
                          <a:cs typeface="Times New Roman" pitchFamily="18" charset="0"/>
                        </a:rPr>
                        <a:t>30 / 120</a:t>
                      </a:r>
                      <a:endParaRPr lang="it-IT" sz="1100" dirty="0">
                        <a:latin typeface="Times New Roman" pitchFamily="18" charset="0"/>
                        <a:cs typeface="Times New Roman" pitchFamily="18" charset="0"/>
                      </a:endParaRPr>
                    </a:p>
                  </a:txBody>
                  <a:tcPr>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100" dirty="0" err="1" smtClean="0">
                          <a:latin typeface="Times New Roman" pitchFamily="18" charset="0"/>
                          <a:cs typeface="Times New Roman" pitchFamily="18" charset="0"/>
                        </a:rPr>
                        <a:t>Not</a:t>
                      </a:r>
                      <a:r>
                        <a:rPr lang="it-IT" sz="1100" dirty="0" smtClean="0">
                          <a:latin typeface="Times New Roman" pitchFamily="18" charset="0"/>
                          <a:cs typeface="Times New Roman" pitchFamily="18" charset="0"/>
                        </a:rPr>
                        <a:t> </a:t>
                      </a:r>
                      <a:r>
                        <a:rPr lang="it-IT" sz="1100" dirty="0" err="1" smtClean="0">
                          <a:latin typeface="Times New Roman" pitchFamily="18" charset="0"/>
                          <a:cs typeface="Times New Roman" pitchFamily="18" charset="0"/>
                        </a:rPr>
                        <a:t>reported</a:t>
                      </a:r>
                      <a:endParaRPr lang="it-IT" sz="1100" dirty="0" smtClean="0">
                        <a:latin typeface="Times New Roman" pitchFamily="18" charset="0"/>
                        <a:cs typeface="Times New Roman" pitchFamily="18" charset="0"/>
                      </a:endParaRPr>
                    </a:p>
                  </a:txBody>
                  <a:tcPr>
                    <a:solidFill>
                      <a:schemeClr val="accent1">
                        <a:lumMod val="20000"/>
                        <a:lumOff val="80000"/>
                      </a:schemeClr>
                    </a:solidFill>
                  </a:tcPr>
                </a:tc>
                <a:tc>
                  <a:txBody>
                    <a:bodyPr/>
                    <a:lstStyle/>
                    <a:p>
                      <a:r>
                        <a:rPr lang="it-IT" sz="1100" dirty="0" smtClean="0">
                          <a:latin typeface="Times New Roman" pitchFamily="18" charset="0"/>
                          <a:cs typeface="Times New Roman" pitchFamily="18" charset="0"/>
                        </a:rPr>
                        <a:t>34 / 35</a:t>
                      </a:r>
                      <a:endParaRPr lang="it-IT" sz="1100" dirty="0">
                        <a:latin typeface="Times New Roman" pitchFamily="18" charset="0"/>
                        <a:cs typeface="Times New Roman" pitchFamily="18" charset="0"/>
                      </a:endParaRPr>
                    </a:p>
                  </a:txBody>
                  <a:tcPr>
                    <a:solidFill>
                      <a:schemeClr val="accent1">
                        <a:lumMod val="20000"/>
                        <a:lumOff val="80000"/>
                      </a:schemeClr>
                    </a:solidFill>
                  </a:tcPr>
                </a:tc>
                <a:tc>
                  <a:txBody>
                    <a:bodyPr/>
                    <a:lstStyle/>
                    <a:p>
                      <a:r>
                        <a:rPr lang="it-IT" sz="1100" dirty="0" smtClean="0">
                          <a:latin typeface="Times New Roman" pitchFamily="18" charset="0"/>
                          <a:cs typeface="Times New Roman" pitchFamily="18" charset="0"/>
                        </a:rPr>
                        <a:t>0,6</a:t>
                      </a:r>
                      <a:endParaRPr lang="it-IT" sz="1100" dirty="0">
                        <a:latin typeface="Times New Roman" pitchFamily="18" charset="0"/>
                        <a:cs typeface="Times New Roman" pitchFamily="18" charset="0"/>
                      </a:endParaRPr>
                    </a:p>
                  </a:txBody>
                  <a:tcPr>
                    <a:solidFill>
                      <a:schemeClr val="accent1">
                        <a:lumMod val="20000"/>
                        <a:lumOff val="80000"/>
                      </a:schemeClr>
                    </a:solidFill>
                  </a:tcPr>
                </a:tc>
              </a:tr>
              <a:tr h="259418">
                <a:tc>
                  <a:txBody>
                    <a:bodyPr/>
                    <a:lstStyle/>
                    <a:p>
                      <a:r>
                        <a:rPr lang="it-IT" sz="1100" b="1" dirty="0" smtClean="0">
                          <a:effectLst/>
                          <a:latin typeface="Times New Roman" pitchFamily="18" charset="0"/>
                          <a:cs typeface="Times New Roman" pitchFamily="18" charset="0"/>
                        </a:rPr>
                        <a:t>Son SY</a:t>
                      </a:r>
                      <a:endParaRPr lang="it-IT" sz="1100" b="1" dirty="0">
                        <a:effectLst/>
                        <a:latin typeface="Times New Roman" pitchFamily="18" charset="0"/>
                        <a:cs typeface="Times New Roman" pitchFamily="18" charset="0"/>
                      </a:endParaRPr>
                    </a:p>
                  </a:txBody>
                  <a:tcPr>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100" dirty="0" smtClean="0">
                          <a:latin typeface="Times New Roman" pitchFamily="18" charset="0"/>
                          <a:cs typeface="Times New Roman" pitchFamily="18" charset="0"/>
                        </a:rPr>
                        <a:t>RG Vs LG</a:t>
                      </a:r>
                    </a:p>
                  </a:txBody>
                  <a:tcPr>
                    <a:solidFill>
                      <a:schemeClr val="accent1">
                        <a:lumMod val="20000"/>
                        <a:lumOff val="80000"/>
                      </a:schemeClr>
                    </a:solidFill>
                  </a:tcPr>
                </a:tc>
                <a:tc>
                  <a:txBody>
                    <a:bodyPr/>
                    <a:lstStyle/>
                    <a:p>
                      <a:r>
                        <a:rPr lang="it-IT" sz="1100" dirty="0" smtClean="0">
                          <a:latin typeface="Times New Roman" pitchFamily="18" charset="0"/>
                          <a:cs typeface="Times New Roman" pitchFamily="18" charset="0"/>
                        </a:rPr>
                        <a:t>21 / 42</a:t>
                      </a:r>
                      <a:endParaRPr lang="it-IT" sz="1100" dirty="0">
                        <a:latin typeface="Times New Roman" pitchFamily="18" charset="0"/>
                        <a:cs typeface="Times New Roman" pitchFamily="18" charset="0"/>
                      </a:endParaRPr>
                    </a:p>
                  </a:txBody>
                  <a:tcPr>
                    <a:solidFill>
                      <a:schemeClr val="accent1">
                        <a:lumMod val="20000"/>
                        <a:lumOff val="80000"/>
                      </a:schemeClr>
                    </a:solidFill>
                  </a:tcPr>
                </a:tc>
                <a:tc>
                  <a:txBody>
                    <a:bodyPr/>
                    <a:lstStyle/>
                    <a:p>
                      <a:r>
                        <a:rPr lang="it-IT" sz="1100" dirty="0" smtClean="0">
                          <a:latin typeface="Times New Roman" pitchFamily="18" charset="0"/>
                          <a:cs typeface="Times New Roman" pitchFamily="18" charset="0"/>
                        </a:rPr>
                        <a:t>8 / 20</a:t>
                      </a:r>
                      <a:endParaRPr lang="it-IT" sz="1100" dirty="0">
                        <a:latin typeface="Times New Roman" pitchFamily="18" charset="0"/>
                        <a:cs typeface="Times New Roman" pitchFamily="18" charset="0"/>
                      </a:endParaRPr>
                    </a:p>
                  </a:txBody>
                  <a:tcPr>
                    <a:solidFill>
                      <a:schemeClr val="accent1">
                        <a:lumMod val="20000"/>
                        <a:lumOff val="80000"/>
                      </a:schemeClr>
                    </a:solidFill>
                  </a:tcPr>
                </a:tc>
                <a:tc>
                  <a:txBody>
                    <a:bodyPr/>
                    <a:lstStyle/>
                    <a:p>
                      <a:r>
                        <a:rPr lang="it-IT" sz="1100" dirty="0" smtClean="0">
                          <a:latin typeface="Times New Roman" pitchFamily="18" charset="0"/>
                          <a:cs typeface="Times New Roman" pitchFamily="18" charset="0"/>
                        </a:rPr>
                        <a:t>46,5 / 39,7</a:t>
                      </a:r>
                      <a:endParaRPr lang="it-IT" sz="1100" dirty="0">
                        <a:latin typeface="Times New Roman" pitchFamily="18" charset="0"/>
                        <a:cs typeface="Times New Roman" pitchFamily="18" charset="0"/>
                      </a:endParaRPr>
                    </a:p>
                  </a:txBody>
                  <a:tcPr>
                    <a:solidFill>
                      <a:schemeClr val="accent1">
                        <a:lumMod val="20000"/>
                        <a:lumOff val="80000"/>
                      </a:schemeClr>
                    </a:solidFill>
                  </a:tcPr>
                </a:tc>
                <a:tc>
                  <a:txBody>
                    <a:bodyPr/>
                    <a:lstStyle/>
                    <a:p>
                      <a:r>
                        <a:rPr lang="it-IT" sz="1100" dirty="0" smtClean="0">
                          <a:latin typeface="Times New Roman" pitchFamily="18" charset="0"/>
                          <a:cs typeface="Times New Roman" pitchFamily="18" charset="0"/>
                        </a:rPr>
                        <a:t>0,6</a:t>
                      </a:r>
                      <a:endParaRPr lang="it-IT" sz="1100" dirty="0">
                        <a:latin typeface="Times New Roman" pitchFamily="18" charset="0"/>
                        <a:cs typeface="Times New Roman" pitchFamily="18" charset="0"/>
                      </a:endParaRPr>
                    </a:p>
                  </a:txBody>
                  <a:tcPr>
                    <a:solidFill>
                      <a:schemeClr val="accent1">
                        <a:lumMod val="20000"/>
                        <a:lumOff val="80000"/>
                      </a:schemeClr>
                    </a:solidFill>
                  </a:tcPr>
                </a:tc>
              </a:tr>
              <a:tr h="259418">
                <a:tc>
                  <a:txBody>
                    <a:bodyPr/>
                    <a:lstStyle/>
                    <a:p>
                      <a:r>
                        <a:rPr lang="it-IT" sz="1100" b="1" dirty="0" smtClean="0">
                          <a:effectLst/>
                          <a:latin typeface="Times New Roman" pitchFamily="18" charset="0"/>
                          <a:cs typeface="Times New Roman" pitchFamily="18" charset="0"/>
                        </a:rPr>
                        <a:t>Son T</a:t>
                      </a:r>
                      <a:endParaRPr lang="it-IT" sz="1100" b="1" dirty="0">
                        <a:effectLst/>
                        <a:latin typeface="Times New Roman" pitchFamily="18" charset="0"/>
                        <a:cs typeface="Times New Roman" pitchFamily="18" charset="0"/>
                      </a:endParaRPr>
                    </a:p>
                  </a:txBody>
                  <a:tcPr>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100" dirty="0" smtClean="0">
                          <a:latin typeface="Times New Roman" pitchFamily="18" charset="0"/>
                          <a:cs typeface="Times New Roman" pitchFamily="18" charset="0"/>
                        </a:rPr>
                        <a:t>RG Vs LG</a:t>
                      </a:r>
                    </a:p>
                  </a:txBody>
                  <a:tcPr>
                    <a:solidFill>
                      <a:schemeClr val="accent1">
                        <a:lumMod val="20000"/>
                        <a:lumOff val="80000"/>
                      </a:schemeClr>
                    </a:solidFill>
                  </a:tcPr>
                </a:tc>
                <a:tc>
                  <a:txBody>
                    <a:bodyPr/>
                    <a:lstStyle/>
                    <a:p>
                      <a:r>
                        <a:rPr lang="it-IT" sz="1100" dirty="0" smtClean="0">
                          <a:latin typeface="Times New Roman" pitchFamily="18" charset="0"/>
                          <a:cs typeface="Times New Roman" pitchFamily="18" charset="0"/>
                        </a:rPr>
                        <a:t>51 / 58</a:t>
                      </a:r>
                      <a:endParaRPr lang="it-IT" sz="1100" dirty="0">
                        <a:latin typeface="Times New Roman" pitchFamily="18" charset="0"/>
                        <a:cs typeface="Times New Roman" pitchFamily="18" charset="0"/>
                      </a:endParaRPr>
                    </a:p>
                  </a:txBody>
                  <a:tcPr>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100" dirty="0" smtClean="0">
                          <a:latin typeface="Times New Roman" pitchFamily="18" charset="0"/>
                          <a:cs typeface="Times New Roman" pitchFamily="18" charset="0"/>
                        </a:rPr>
                        <a:t>51 / 58</a:t>
                      </a:r>
                    </a:p>
                  </a:txBody>
                  <a:tcPr>
                    <a:solidFill>
                      <a:schemeClr val="accent1">
                        <a:lumMod val="20000"/>
                        <a:lumOff val="80000"/>
                      </a:schemeClr>
                    </a:solidFill>
                  </a:tcPr>
                </a:tc>
                <a:tc>
                  <a:txBody>
                    <a:bodyPr/>
                    <a:lstStyle/>
                    <a:p>
                      <a:r>
                        <a:rPr lang="it-IT" sz="1100" dirty="0" smtClean="0">
                          <a:latin typeface="Times New Roman" pitchFamily="18" charset="0"/>
                          <a:cs typeface="Times New Roman" pitchFamily="18" charset="0"/>
                        </a:rPr>
                        <a:t>47,2 / 42,8</a:t>
                      </a:r>
                      <a:endParaRPr lang="it-IT" sz="1100" dirty="0">
                        <a:latin typeface="Times New Roman" pitchFamily="18" charset="0"/>
                        <a:cs typeface="Times New Roman" pitchFamily="18" charset="0"/>
                      </a:endParaRPr>
                    </a:p>
                  </a:txBody>
                  <a:tcPr>
                    <a:solidFill>
                      <a:schemeClr val="accent1">
                        <a:lumMod val="20000"/>
                        <a:lumOff val="80000"/>
                      </a:schemeClr>
                    </a:solidFill>
                  </a:tcPr>
                </a:tc>
                <a:tc>
                  <a:txBody>
                    <a:bodyPr/>
                    <a:lstStyle/>
                    <a:p>
                      <a:r>
                        <a:rPr lang="it-IT" sz="1100" dirty="0" smtClean="0">
                          <a:latin typeface="Times New Roman" pitchFamily="18" charset="0"/>
                          <a:cs typeface="Times New Roman" pitchFamily="18" charset="0"/>
                        </a:rPr>
                        <a:t>0,2</a:t>
                      </a:r>
                      <a:endParaRPr lang="it-IT" sz="1100" dirty="0">
                        <a:latin typeface="Times New Roman" pitchFamily="18" charset="0"/>
                        <a:cs typeface="Times New Roman" pitchFamily="18" charset="0"/>
                      </a:endParaRPr>
                    </a:p>
                  </a:txBody>
                  <a:tcPr>
                    <a:solidFill>
                      <a:schemeClr val="accent1">
                        <a:lumMod val="20000"/>
                        <a:lumOff val="80000"/>
                      </a:schemeClr>
                    </a:solidFill>
                  </a:tcPr>
                </a:tc>
              </a:tr>
              <a:tr h="259418">
                <a:tc>
                  <a:txBody>
                    <a:bodyPr/>
                    <a:lstStyle/>
                    <a:p>
                      <a:r>
                        <a:rPr lang="it-IT" sz="1100" b="1" dirty="0" smtClean="0">
                          <a:effectLst/>
                          <a:latin typeface="Times New Roman" pitchFamily="18" charset="0"/>
                          <a:cs typeface="Times New Roman" pitchFamily="18" charset="0"/>
                        </a:rPr>
                        <a:t>Song</a:t>
                      </a:r>
                      <a:endParaRPr lang="it-IT" sz="1100" b="1" dirty="0">
                        <a:effectLst/>
                        <a:latin typeface="Times New Roman" pitchFamily="18" charset="0"/>
                        <a:cs typeface="Times New Roman" pitchFamily="18" charset="0"/>
                      </a:endParaRPr>
                    </a:p>
                  </a:txBody>
                  <a:tcPr>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100" dirty="0" smtClean="0">
                          <a:latin typeface="Times New Roman" pitchFamily="18" charset="0"/>
                          <a:cs typeface="Times New Roman" pitchFamily="18" charset="0"/>
                        </a:rPr>
                        <a:t>RG Vs LG</a:t>
                      </a:r>
                    </a:p>
                  </a:txBody>
                  <a:tcPr>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100" dirty="0" smtClean="0">
                          <a:latin typeface="Times New Roman" pitchFamily="18" charset="0"/>
                          <a:cs typeface="Times New Roman" pitchFamily="18" charset="0"/>
                        </a:rPr>
                        <a:t>20 / 20</a:t>
                      </a:r>
                    </a:p>
                  </a:txBody>
                  <a:tcPr>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100" dirty="0" smtClean="0">
                          <a:latin typeface="Times New Roman" pitchFamily="18" charset="0"/>
                          <a:cs typeface="Times New Roman" pitchFamily="18" charset="0"/>
                        </a:rPr>
                        <a:t>4 / 10</a:t>
                      </a:r>
                    </a:p>
                  </a:txBody>
                  <a:tcPr>
                    <a:solidFill>
                      <a:schemeClr val="accent1">
                        <a:lumMod val="20000"/>
                        <a:lumOff val="80000"/>
                      </a:schemeClr>
                    </a:solidFill>
                  </a:tcPr>
                </a:tc>
                <a:tc>
                  <a:txBody>
                    <a:bodyPr/>
                    <a:lstStyle/>
                    <a:p>
                      <a:r>
                        <a:rPr lang="it-IT" sz="1100" dirty="0" smtClean="0">
                          <a:latin typeface="Times New Roman" pitchFamily="18" charset="0"/>
                          <a:cs typeface="Times New Roman" pitchFamily="18" charset="0"/>
                        </a:rPr>
                        <a:t>35,3 / 31,5</a:t>
                      </a:r>
                      <a:endParaRPr lang="it-IT" sz="1100" dirty="0">
                        <a:latin typeface="Times New Roman" pitchFamily="18" charset="0"/>
                        <a:cs typeface="Times New Roman" pitchFamily="18" charset="0"/>
                      </a:endParaRPr>
                    </a:p>
                  </a:txBody>
                  <a:tcPr>
                    <a:solidFill>
                      <a:schemeClr val="accent1">
                        <a:lumMod val="20000"/>
                        <a:lumOff val="80000"/>
                      </a:schemeClr>
                    </a:solidFill>
                  </a:tcPr>
                </a:tc>
                <a:tc>
                  <a:txBody>
                    <a:bodyPr/>
                    <a:lstStyle/>
                    <a:p>
                      <a:r>
                        <a:rPr lang="it-IT" sz="1100" dirty="0" smtClean="0">
                          <a:latin typeface="Times New Roman" pitchFamily="18" charset="0"/>
                          <a:cs typeface="Times New Roman" pitchFamily="18" charset="0"/>
                        </a:rPr>
                        <a:t>0,3</a:t>
                      </a:r>
                      <a:endParaRPr lang="it-IT" sz="1100" dirty="0">
                        <a:latin typeface="Times New Roman" pitchFamily="18" charset="0"/>
                        <a:cs typeface="Times New Roman" pitchFamily="18" charset="0"/>
                      </a:endParaRPr>
                    </a:p>
                  </a:txBody>
                  <a:tcPr>
                    <a:solidFill>
                      <a:schemeClr val="accent1">
                        <a:lumMod val="20000"/>
                        <a:lumOff val="80000"/>
                      </a:schemeClr>
                    </a:solidFill>
                  </a:tcPr>
                </a:tc>
              </a:tr>
              <a:tr h="259418">
                <a:tc>
                  <a:txBody>
                    <a:bodyPr/>
                    <a:lstStyle/>
                    <a:p>
                      <a:r>
                        <a:rPr lang="it-IT" sz="1100" b="1" dirty="0" smtClean="0">
                          <a:effectLst/>
                          <a:latin typeface="Times New Roman" pitchFamily="18" charset="0"/>
                          <a:cs typeface="Times New Roman" pitchFamily="18" charset="0"/>
                        </a:rPr>
                        <a:t>Suda</a:t>
                      </a:r>
                      <a:endParaRPr lang="it-IT" sz="1100" b="1" dirty="0">
                        <a:effectLst/>
                        <a:latin typeface="Times New Roman" pitchFamily="18" charset="0"/>
                        <a:cs typeface="Times New Roman" pitchFamily="18" charset="0"/>
                      </a:endParaRPr>
                    </a:p>
                  </a:txBody>
                  <a:tcPr>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100" dirty="0" smtClean="0">
                          <a:latin typeface="Times New Roman" pitchFamily="18" charset="0"/>
                          <a:cs typeface="Times New Roman" pitchFamily="18" charset="0"/>
                        </a:rPr>
                        <a:t>RG Vs LG</a:t>
                      </a:r>
                    </a:p>
                  </a:txBody>
                  <a:tcPr>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100" dirty="0" smtClean="0">
                          <a:latin typeface="Times New Roman" pitchFamily="18" charset="0"/>
                          <a:cs typeface="Times New Roman" pitchFamily="18" charset="0"/>
                        </a:rPr>
                        <a:t>88 / 438</a:t>
                      </a:r>
                    </a:p>
                  </a:txBody>
                  <a:tcPr>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100" dirty="0" smtClean="0">
                          <a:latin typeface="Times New Roman" pitchFamily="18" charset="0"/>
                          <a:cs typeface="Times New Roman" pitchFamily="18" charset="0"/>
                        </a:rPr>
                        <a:t>52 / 207</a:t>
                      </a:r>
                    </a:p>
                  </a:txBody>
                  <a:tcPr>
                    <a:solidFill>
                      <a:schemeClr val="accent1">
                        <a:lumMod val="20000"/>
                        <a:lumOff val="80000"/>
                      </a:schemeClr>
                    </a:solidFill>
                  </a:tcPr>
                </a:tc>
                <a:tc>
                  <a:txBody>
                    <a:bodyPr/>
                    <a:lstStyle/>
                    <a:p>
                      <a:r>
                        <a:rPr lang="it-IT" sz="1100" dirty="0" smtClean="0">
                          <a:latin typeface="Times New Roman" pitchFamily="18" charset="0"/>
                          <a:cs typeface="Times New Roman" pitchFamily="18" charset="0"/>
                        </a:rPr>
                        <a:t>40 / 38</a:t>
                      </a:r>
                      <a:endParaRPr lang="it-IT" sz="1100" dirty="0">
                        <a:latin typeface="Times New Roman" pitchFamily="18" charset="0"/>
                        <a:cs typeface="Times New Roman" pitchFamily="18" charset="0"/>
                      </a:endParaRPr>
                    </a:p>
                  </a:txBody>
                  <a:tcPr>
                    <a:solidFill>
                      <a:schemeClr val="accent1">
                        <a:lumMod val="20000"/>
                        <a:lumOff val="80000"/>
                      </a:schemeClr>
                    </a:solidFill>
                  </a:tcPr>
                </a:tc>
                <a:tc>
                  <a:txBody>
                    <a:bodyPr/>
                    <a:lstStyle/>
                    <a:p>
                      <a:r>
                        <a:rPr lang="it-IT" sz="1100" dirty="0" smtClean="0">
                          <a:latin typeface="Times New Roman" pitchFamily="18" charset="0"/>
                          <a:cs typeface="Times New Roman" pitchFamily="18" charset="0"/>
                        </a:rPr>
                        <a:t>0,1</a:t>
                      </a:r>
                      <a:endParaRPr lang="it-IT" sz="1100" dirty="0">
                        <a:latin typeface="Times New Roman" pitchFamily="18" charset="0"/>
                        <a:cs typeface="Times New Roman" pitchFamily="18" charset="0"/>
                      </a:endParaRPr>
                    </a:p>
                  </a:txBody>
                  <a:tcPr>
                    <a:solidFill>
                      <a:schemeClr val="accent1">
                        <a:lumMod val="20000"/>
                        <a:lumOff val="80000"/>
                      </a:schemeClr>
                    </a:solidFill>
                  </a:tcPr>
                </a:tc>
              </a:tr>
              <a:tr h="259418">
                <a:tc>
                  <a:txBody>
                    <a:bodyPr/>
                    <a:lstStyle/>
                    <a:p>
                      <a:r>
                        <a:rPr lang="it-IT" sz="1100" b="1" dirty="0" err="1" smtClean="0">
                          <a:effectLst/>
                          <a:latin typeface="Times New Roman" pitchFamily="18" charset="0"/>
                          <a:cs typeface="Times New Roman" pitchFamily="18" charset="0"/>
                        </a:rPr>
                        <a:t>Uyama</a:t>
                      </a:r>
                      <a:endParaRPr lang="it-IT" sz="1100" b="1" dirty="0">
                        <a:effectLst/>
                        <a:latin typeface="Times New Roman" pitchFamily="18" charset="0"/>
                        <a:cs typeface="Times New Roman" pitchFamily="18" charset="0"/>
                      </a:endParaRPr>
                    </a:p>
                  </a:txBody>
                  <a:tcPr>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100" dirty="0" smtClean="0">
                          <a:latin typeface="Times New Roman" pitchFamily="18" charset="0"/>
                          <a:cs typeface="Times New Roman" pitchFamily="18" charset="0"/>
                        </a:rPr>
                        <a:t>RG Vs LG</a:t>
                      </a:r>
                    </a:p>
                  </a:txBody>
                  <a:tcPr>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100" dirty="0" smtClean="0">
                          <a:latin typeface="Times New Roman" pitchFamily="18" charset="0"/>
                          <a:cs typeface="Times New Roman" pitchFamily="18" charset="0"/>
                        </a:rPr>
                        <a:t>25 / 225</a:t>
                      </a:r>
                    </a:p>
                  </a:txBody>
                  <a:tcPr>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100" dirty="0" smtClean="0">
                          <a:latin typeface="Times New Roman" pitchFamily="18" charset="0"/>
                          <a:cs typeface="Times New Roman" pitchFamily="18" charset="0"/>
                        </a:rPr>
                        <a:t>18 / 225</a:t>
                      </a:r>
                    </a:p>
                  </a:txBody>
                  <a:tcPr>
                    <a:solidFill>
                      <a:schemeClr val="accent1">
                        <a:lumMod val="20000"/>
                        <a:lumOff val="80000"/>
                      </a:schemeClr>
                    </a:solidFill>
                  </a:tcPr>
                </a:tc>
                <a:tc>
                  <a:txBody>
                    <a:bodyPr/>
                    <a:lstStyle/>
                    <a:p>
                      <a:r>
                        <a:rPr lang="it-IT" sz="1100" dirty="0" smtClean="0">
                          <a:latin typeface="Times New Roman" pitchFamily="18" charset="0"/>
                          <a:cs typeface="Times New Roman" pitchFamily="18" charset="0"/>
                        </a:rPr>
                        <a:t>44,3 / 43,2</a:t>
                      </a:r>
                      <a:endParaRPr lang="it-IT" sz="1100" dirty="0">
                        <a:latin typeface="Times New Roman" pitchFamily="18" charset="0"/>
                        <a:cs typeface="Times New Roman" pitchFamily="18" charset="0"/>
                      </a:endParaRPr>
                    </a:p>
                  </a:txBody>
                  <a:tcPr>
                    <a:solidFill>
                      <a:schemeClr val="accent1">
                        <a:lumMod val="20000"/>
                        <a:lumOff val="80000"/>
                      </a:schemeClr>
                    </a:solidFill>
                  </a:tcPr>
                </a:tc>
                <a:tc>
                  <a:txBody>
                    <a:bodyPr/>
                    <a:lstStyle/>
                    <a:p>
                      <a:r>
                        <a:rPr lang="it-IT" sz="1100" dirty="0" smtClean="0">
                          <a:latin typeface="Times New Roman" pitchFamily="18" charset="0"/>
                          <a:cs typeface="Times New Roman" pitchFamily="18" charset="0"/>
                        </a:rPr>
                        <a:t>0,7</a:t>
                      </a:r>
                      <a:endParaRPr lang="it-IT" sz="1100" dirty="0">
                        <a:latin typeface="Times New Roman" pitchFamily="18" charset="0"/>
                        <a:cs typeface="Times New Roman" pitchFamily="18" charset="0"/>
                      </a:endParaRPr>
                    </a:p>
                  </a:txBody>
                  <a:tcPr>
                    <a:solidFill>
                      <a:schemeClr val="accent1">
                        <a:lumMod val="20000"/>
                        <a:lumOff val="80000"/>
                      </a:schemeClr>
                    </a:solidFill>
                  </a:tcPr>
                </a:tc>
              </a:tr>
              <a:tr h="259418">
                <a:tc>
                  <a:txBody>
                    <a:bodyPr/>
                    <a:lstStyle/>
                    <a:p>
                      <a:r>
                        <a:rPr lang="it-IT" sz="1100" b="1" dirty="0" err="1" smtClean="0">
                          <a:effectLst/>
                          <a:latin typeface="Times New Roman" pitchFamily="18" charset="0"/>
                          <a:cs typeface="Times New Roman" pitchFamily="18" charset="0"/>
                        </a:rPr>
                        <a:t>Yoon</a:t>
                      </a:r>
                      <a:endParaRPr lang="it-IT" sz="1100" b="1" dirty="0">
                        <a:effectLst/>
                        <a:latin typeface="Times New Roman" pitchFamily="18" charset="0"/>
                        <a:cs typeface="Times New Roman" pitchFamily="18" charset="0"/>
                      </a:endParaRPr>
                    </a:p>
                  </a:txBody>
                  <a:tcPr>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100" dirty="0" smtClean="0">
                          <a:latin typeface="Times New Roman" pitchFamily="18" charset="0"/>
                          <a:cs typeface="Times New Roman" pitchFamily="18" charset="0"/>
                        </a:rPr>
                        <a:t>RG Vs LG</a:t>
                      </a:r>
                    </a:p>
                  </a:txBody>
                  <a:tcPr>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100" dirty="0" smtClean="0">
                          <a:latin typeface="Times New Roman" pitchFamily="18" charset="0"/>
                          <a:cs typeface="Times New Roman" pitchFamily="18" charset="0"/>
                        </a:rPr>
                        <a:t>36 / 65</a:t>
                      </a:r>
                    </a:p>
                  </a:txBody>
                  <a:tcPr>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100" dirty="0" err="1" smtClean="0">
                          <a:latin typeface="Times New Roman" pitchFamily="18" charset="0"/>
                          <a:cs typeface="Times New Roman" pitchFamily="18" charset="0"/>
                        </a:rPr>
                        <a:t>Not</a:t>
                      </a:r>
                      <a:r>
                        <a:rPr lang="it-IT" sz="1100" dirty="0" smtClean="0">
                          <a:latin typeface="Times New Roman" pitchFamily="18" charset="0"/>
                          <a:cs typeface="Times New Roman" pitchFamily="18" charset="0"/>
                        </a:rPr>
                        <a:t> </a:t>
                      </a:r>
                      <a:r>
                        <a:rPr lang="it-IT" sz="1100" dirty="0" err="1" smtClean="0">
                          <a:latin typeface="Times New Roman" pitchFamily="18" charset="0"/>
                          <a:cs typeface="Times New Roman" pitchFamily="18" charset="0"/>
                        </a:rPr>
                        <a:t>reported</a:t>
                      </a:r>
                      <a:endParaRPr lang="it-IT" sz="1100" dirty="0" smtClean="0">
                        <a:latin typeface="Times New Roman" pitchFamily="18" charset="0"/>
                        <a:cs typeface="Times New Roman" pitchFamily="18" charset="0"/>
                      </a:endParaRPr>
                    </a:p>
                  </a:txBody>
                  <a:tcPr>
                    <a:solidFill>
                      <a:schemeClr val="accent1">
                        <a:lumMod val="20000"/>
                        <a:lumOff val="80000"/>
                      </a:schemeClr>
                    </a:solidFill>
                  </a:tcPr>
                </a:tc>
                <a:tc>
                  <a:txBody>
                    <a:bodyPr/>
                    <a:lstStyle/>
                    <a:p>
                      <a:r>
                        <a:rPr lang="it-IT" sz="1100" dirty="0" smtClean="0">
                          <a:latin typeface="Times New Roman" pitchFamily="18" charset="0"/>
                          <a:cs typeface="Times New Roman" pitchFamily="18" charset="0"/>
                        </a:rPr>
                        <a:t>39,4 / 42,8</a:t>
                      </a:r>
                      <a:endParaRPr lang="it-IT" sz="1100" dirty="0">
                        <a:latin typeface="Times New Roman" pitchFamily="18" charset="0"/>
                        <a:cs typeface="Times New Roman" pitchFamily="18" charset="0"/>
                      </a:endParaRPr>
                    </a:p>
                  </a:txBody>
                  <a:tcPr>
                    <a:solidFill>
                      <a:schemeClr val="accent1">
                        <a:lumMod val="20000"/>
                        <a:lumOff val="80000"/>
                      </a:schemeClr>
                    </a:solidFill>
                  </a:tcPr>
                </a:tc>
                <a:tc>
                  <a:txBody>
                    <a:bodyPr/>
                    <a:lstStyle/>
                    <a:p>
                      <a:r>
                        <a:rPr lang="it-IT" sz="1100" dirty="0" smtClean="0">
                          <a:latin typeface="Times New Roman" pitchFamily="18" charset="0"/>
                          <a:cs typeface="Times New Roman" pitchFamily="18" charset="0"/>
                        </a:rPr>
                        <a:t>0,2</a:t>
                      </a:r>
                      <a:endParaRPr lang="it-IT" sz="1100" dirty="0">
                        <a:latin typeface="Times New Roman" pitchFamily="18" charset="0"/>
                        <a:cs typeface="Times New Roman" pitchFamily="18" charset="0"/>
                      </a:endParaRPr>
                    </a:p>
                  </a:txBody>
                  <a:tcPr>
                    <a:solidFill>
                      <a:schemeClr val="accent1">
                        <a:lumMod val="20000"/>
                        <a:lumOff val="80000"/>
                      </a:schemeClr>
                    </a:solidFill>
                  </a:tcPr>
                </a:tc>
              </a:tr>
            </a:tbl>
          </a:graphicData>
        </a:graphic>
      </p:graphicFrame>
      <p:sp>
        <p:nvSpPr>
          <p:cNvPr id="10" name="Titolo 1"/>
          <p:cNvSpPr txBox="1">
            <a:spLocks/>
          </p:cNvSpPr>
          <p:nvPr/>
        </p:nvSpPr>
        <p:spPr>
          <a:xfrm>
            <a:off x="2987824" y="22940"/>
            <a:ext cx="3816424" cy="453732"/>
          </a:xfrm>
          <a:prstGeom prst="rect">
            <a:avLst/>
          </a:prstGeom>
          <a:solidFill>
            <a:schemeClr val="bg1">
              <a:lumMod val="95000"/>
            </a:schemeClr>
          </a:solidFill>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lvl="0" algn="just"/>
            <a:r>
              <a:rPr lang="en-US" sz="2800" b="1" dirty="0" smtClean="0">
                <a:solidFill>
                  <a:schemeClr val="bg1">
                    <a:lumMod val="50000"/>
                  </a:schemeClr>
                </a:solidFill>
                <a:latin typeface="Times New Roman" pitchFamily="18" charset="0"/>
                <a:cs typeface="Times New Roman" pitchFamily="18" charset="0"/>
              </a:rPr>
              <a:t>Lymph-node dissection</a:t>
            </a:r>
            <a:endParaRPr lang="it-IT" sz="2800" b="1" dirty="0">
              <a:solidFill>
                <a:schemeClr val="bg1">
                  <a:lumMod val="50000"/>
                </a:schemeClr>
              </a:solidFill>
              <a:latin typeface="Times New Roman" pitchFamily="18" charset="0"/>
              <a:cs typeface="Times New Roman" pitchFamily="18" charset="0"/>
            </a:endParaRPr>
          </a:p>
        </p:txBody>
      </p:sp>
      <p:sp>
        <p:nvSpPr>
          <p:cNvPr id="12" name="Titolo 1"/>
          <p:cNvSpPr txBox="1">
            <a:spLocks/>
          </p:cNvSpPr>
          <p:nvPr/>
        </p:nvSpPr>
        <p:spPr>
          <a:xfrm>
            <a:off x="35496" y="22940"/>
            <a:ext cx="2880320" cy="453732"/>
          </a:xfrm>
          <a:prstGeom prst="rect">
            <a:avLst/>
          </a:prstGeom>
          <a:solidFill>
            <a:schemeClr val="bg1">
              <a:lumMod val="95000"/>
            </a:schemeClr>
          </a:solidFill>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just"/>
            <a:r>
              <a:rPr lang="it-IT" sz="2800" b="1" dirty="0" err="1">
                <a:solidFill>
                  <a:srgbClr val="FF0000"/>
                </a:solidFill>
                <a:latin typeface="Times New Roman" pitchFamily="18" charset="0"/>
                <a:cs typeface="Times New Roman" pitchFamily="18" charset="0"/>
              </a:rPr>
              <a:t>L</a:t>
            </a:r>
            <a:r>
              <a:rPr lang="it-IT" sz="2800" b="1" dirty="0" err="1" smtClean="0">
                <a:solidFill>
                  <a:srgbClr val="FF0000"/>
                </a:solidFill>
                <a:latin typeface="Times New Roman" pitchFamily="18" charset="0"/>
                <a:cs typeface="Times New Roman" pitchFamily="18" charset="0"/>
              </a:rPr>
              <a:t>iterature</a:t>
            </a:r>
            <a:r>
              <a:rPr lang="it-IT" sz="2800" b="1" dirty="0" smtClean="0">
                <a:solidFill>
                  <a:srgbClr val="FF0000"/>
                </a:solidFill>
                <a:latin typeface="Times New Roman" pitchFamily="18" charset="0"/>
                <a:cs typeface="Times New Roman" pitchFamily="18" charset="0"/>
              </a:rPr>
              <a:t> </a:t>
            </a:r>
            <a:r>
              <a:rPr lang="it-IT" sz="2800" b="1" dirty="0" err="1">
                <a:solidFill>
                  <a:srgbClr val="FF0000"/>
                </a:solidFill>
                <a:latin typeface="Times New Roman" pitchFamily="18" charset="0"/>
                <a:cs typeface="Times New Roman" pitchFamily="18" charset="0"/>
              </a:rPr>
              <a:t>review</a:t>
            </a:r>
            <a:r>
              <a:rPr lang="it-IT" sz="2800" b="1" dirty="0">
                <a:solidFill>
                  <a:srgbClr val="FF0000"/>
                </a:solidFill>
                <a:latin typeface="Times New Roman" pitchFamily="18" charset="0"/>
                <a:cs typeface="Times New Roman" pitchFamily="18" charset="0"/>
              </a:rPr>
              <a:t> </a:t>
            </a:r>
          </a:p>
        </p:txBody>
      </p:sp>
    </p:spTree>
    <p:extLst>
      <p:ext uri="{BB962C8B-B14F-4D97-AF65-F5344CB8AC3E}">
        <p14:creationId xmlns:p14="http://schemas.microsoft.com/office/powerpoint/2010/main" val="18093266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olo 1"/>
          <p:cNvSpPr txBox="1">
            <a:spLocks/>
          </p:cNvSpPr>
          <p:nvPr/>
        </p:nvSpPr>
        <p:spPr>
          <a:xfrm>
            <a:off x="2987824" y="22940"/>
            <a:ext cx="1728192" cy="453732"/>
          </a:xfrm>
          <a:prstGeom prst="rect">
            <a:avLst/>
          </a:prstGeom>
          <a:solidFill>
            <a:schemeClr val="bg1">
              <a:lumMod val="95000"/>
            </a:schemeClr>
          </a:solidFill>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just"/>
            <a:r>
              <a:rPr lang="en-US" sz="2800" b="1" dirty="0">
                <a:solidFill>
                  <a:schemeClr val="bg1">
                    <a:lumMod val="50000"/>
                  </a:schemeClr>
                </a:solidFill>
                <a:latin typeface="Times New Roman" pitchFamily="18" charset="0"/>
                <a:cs typeface="Times New Roman" pitchFamily="18" charset="0"/>
              </a:rPr>
              <a:t>B</a:t>
            </a:r>
            <a:r>
              <a:rPr lang="en-US" sz="2800" b="1" dirty="0" smtClean="0">
                <a:solidFill>
                  <a:schemeClr val="bg1">
                    <a:lumMod val="50000"/>
                  </a:schemeClr>
                </a:solidFill>
                <a:latin typeface="Times New Roman" pitchFamily="18" charset="0"/>
                <a:cs typeface="Times New Roman" pitchFamily="18" charset="0"/>
              </a:rPr>
              <a:t>lood </a:t>
            </a:r>
            <a:r>
              <a:rPr lang="en-US" sz="2800" b="1" dirty="0">
                <a:solidFill>
                  <a:schemeClr val="bg1">
                    <a:lumMod val="50000"/>
                  </a:schemeClr>
                </a:solidFill>
                <a:latin typeface="Times New Roman" pitchFamily="18" charset="0"/>
                <a:cs typeface="Times New Roman" pitchFamily="18" charset="0"/>
              </a:rPr>
              <a:t>l</a:t>
            </a:r>
            <a:r>
              <a:rPr lang="en-US" sz="2800" b="1" dirty="0" smtClean="0">
                <a:solidFill>
                  <a:schemeClr val="bg1">
                    <a:lumMod val="50000"/>
                  </a:schemeClr>
                </a:solidFill>
                <a:latin typeface="Times New Roman" pitchFamily="18" charset="0"/>
                <a:cs typeface="Times New Roman" pitchFamily="18" charset="0"/>
              </a:rPr>
              <a:t>oss</a:t>
            </a:r>
            <a:endParaRPr lang="en-US" sz="2800" b="1" dirty="0">
              <a:solidFill>
                <a:schemeClr val="bg1">
                  <a:lumMod val="50000"/>
                </a:schemeClr>
              </a:solidFill>
              <a:latin typeface="Times New Roman" pitchFamily="18" charset="0"/>
              <a:cs typeface="Times New Roman" pitchFamily="18" charset="0"/>
            </a:endParaRPr>
          </a:p>
        </p:txBody>
      </p:sp>
      <p:sp>
        <p:nvSpPr>
          <p:cNvPr id="18" name="Rettangolo arrotondato 17"/>
          <p:cNvSpPr/>
          <p:nvPr/>
        </p:nvSpPr>
        <p:spPr>
          <a:xfrm>
            <a:off x="6588224" y="1268760"/>
            <a:ext cx="2528664" cy="377858"/>
          </a:xfrm>
          <a:prstGeom prst="roundRect">
            <a:avLst/>
          </a:prstGeom>
          <a:solidFill>
            <a:schemeClr val="bg1">
              <a:lumMod val="95000"/>
            </a:schemeClr>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a:solidFill>
                  <a:schemeClr val="tx1"/>
                </a:solidFill>
                <a:latin typeface="Times New Roman" pitchFamily="18" charset="0"/>
                <a:cs typeface="Times New Roman" pitchFamily="18" charset="0"/>
              </a:rPr>
              <a:t>Lymphatic leakage</a:t>
            </a:r>
            <a:endParaRPr lang="it-IT" dirty="0">
              <a:solidFill>
                <a:schemeClr val="tx1"/>
              </a:solidFill>
              <a:latin typeface="Times New Roman" pitchFamily="18" charset="0"/>
              <a:cs typeface="Times New Roman" pitchFamily="18" charset="0"/>
            </a:endParaRPr>
          </a:p>
        </p:txBody>
      </p:sp>
      <p:sp>
        <p:nvSpPr>
          <p:cNvPr id="19" name="Rettangolo arrotondato 18"/>
          <p:cNvSpPr/>
          <p:nvPr/>
        </p:nvSpPr>
        <p:spPr>
          <a:xfrm>
            <a:off x="6579840" y="764704"/>
            <a:ext cx="2528664" cy="377858"/>
          </a:xfrm>
          <a:prstGeom prst="roundRect">
            <a:avLst/>
          </a:prstGeom>
          <a:solidFill>
            <a:schemeClr val="bg1">
              <a:lumMod val="95000"/>
            </a:schemeClr>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pc="-20" dirty="0">
                <a:solidFill>
                  <a:schemeClr val="tx1"/>
                </a:solidFill>
                <a:latin typeface="Times New Roman" pitchFamily="18" charset="0"/>
                <a:cs typeface="Times New Roman" pitchFamily="18" charset="0"/>
              </a:rPr>
              <a:t>Cancer cell dissemination </a:t>
            </a:r>
          </a:p>
        </p:txBody>
      </p:sp>
      <p:sp>
        <p:nvSpPr>
          <p:cNvPr id="20" name="Rettangolo arrotondato 19"/>
          <p:cNvSpPr/>
          <p:nvPr/>
        </p:nvSpPr>
        <p:spPr>
          <a:xfrm>
            <a:off x="35496" y="1268760"/>
            <a:ext cx="2528664" cy="377858"/>
          </a:xfrm>
          <a:prstGeom prst="roundRect">
            <a:avLst/>
          </a:prstGeom>
          <a:solidFill>
            <a:schemeClr val="bg1">
              <a:lumMod val="95000"/>
            </a:schemeClr>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dirty="0" err="1" smtClean="0">
                <a:solidFill>
                  <a:schemeClr val="tx1"/>
                </a:solidFill>
                <a:latin typeface="Times New Roman" pitchFamily="18" charset="0"/>
                <a:cs typeface="Times New Roman" pitchFamily="18" charset="0"/>
              </a:rPr>
              <a:t>Perioperative</a:t>
            </a:r>
            <a:r>
              <a:rPr lang="it-IT" dirty="0" smtClean="0">
                <a:solidFill>
                  <a:schemeClr val="tx1"/>
                </a:solidFill>
                <a:latin typeface="Times New Roman" pitchFamily="18" charset="0"/>
                <a:cs typeface="Times New Roman" pitchFamily="18" charset="0"/>
              </a:rPr>
              <a:t> </a:t>
            </a:r>
            <a:r>
              <a:rPr lang="it-IT" dirty="0" err="1">
                <a:solidFill>
                  <a:schemeClr val="tx1"/>
                </a:solidFill>
                <a:latin typeface="Times New Roman" pitchFamily="18" charset="0"/>
                <a:cs typeface="Times New Roman" pitchFamily="18" charset="0"/>
              </a:rPr>
              <a:t>mortality</a:t>
            </a:r>
            <a:endParaRPr lang="it-IT" dirty="0">
              <a:solidFill>
                <a:schemeClr val="tx1"/>
              </a:solidFill>
              <a:latin typeface="Times New Roman" pitchFamily="18" charset="0"/>
              <a:cs typeface="Times New Roman" pitchFamily="18" charset="0"/>
            </a:endParaRPr>
          </a:p>
        </p:txBody>
      </p:sp>
      <p:sp>
        <p:nvSpPr>
          <p:cNvPr id="21" name="Rettangolo arrotondato 20"/>
          <p:cNvSpPr/>
          <p:nvPr/>
        </p:nvSpPr>
        <p:spPr>
          <a:xfrm>
            <a:off x="35496" y="761294"/>
            <a:ext cx="2528664" cy="377858"/>
          </a:xfrm>
          <a:prstGeom prst="roundRect">
            <a:avLst/>
          </a:prstGeom>
          <a:solidFill>
            <a:schemeClr val="bg1">
              <a:lumMod val="95000"/>
            </a:schemeClr>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smtClean="0">
                <a:solidFill>
                  <a:schemeClr val="tx1"/>
                </a:solidFill>
                <a:latin typeface="Times New Roman" pitchFamily="18" charset="0"/>
                <a:cs typeface="Times New Roman" pitchFamily="18" charset="0"/>
              </a:rPr>
              <a:t>Post-operative recovery</a:t>
            </a:r>
            <a:endParaRPr lang="en-US" dirty="0">
              <a:solidFill>
                <a:schemeClr val="tx1"/>
              </a:solidFill>
              <a:latin typeface="Times New Roman" pitchFamily="18" charset="0"/>
              <a:cs typeface="Times New Roman" pitchFamily="18" charset="0"/>
            </a:endParaRPr>
          </a:p>
        </p:txBody>
      </p:sp>
      <p:sp>
        <p:nvSpPr>
          <p:cNvPr id="22" name="Rettangolo arrotondato 21"/>
          <p:cNvSpPr/>
          <p:nvPr/>
        </p:nvSpPr>
        <p:spPr>
          <a:xfrm>
            <a:off x="3339480" y="1971022"/>
            <a:ext cx="2528664" cy="377858"/>
          </a:xfrm>
          <a:prstGeom prst="roundRect">
            <a:avLst/>
          </a:prstGeom>
          <a:solidFill>
            <a:schemeClr val="bg1">
              <a:lumMod val="95000"/>
            </a:schemeClr>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dirty="0" err="1" smtClean="0">
                <a:solidFill>
                  <a:schemeClr val="tx1"/>
                </a:solidFill>
                <a:latin typeface="Times New Roman" pitchFamily="18" charset="0"/>
                <a:cs typeface="Times New Roman" pitchFamily="18" charset="0"/>
              </a:rPr>
              <a:t>Perioperative</a:t>
            </a:r>
            <a:r>
              <a:rPr lang="it-IT" dirty="0" smtClean="0">
                <a:solidFill>
                  <a:schemeClr val="tx1"/>
                </a:solidFill>
                <a:latin typeface="Times New Roman" pitchFamily="18" charset="0"/>
                <a:cs typeface="Times New Roman" pitchFamily="18" charset="0"/>
              </a:rPr>
              <a:t> </a:t>
            </a:r>
            <a:r>
              <a:rPr lang="it-IT" dirty="0" err="1" smtClean="0">
                <a:solidFill>
                  <a:schemeClr val="tx1"/>
                </a:solidFill>
                <a:latin typeface="Times New Roman" pitchFamily="18" charset="0"/>
                <a:cs typeface="Times New Roman" pitchFamily="18" charset="0"/>
              </a:rPr>
              <a:t>morbidity</a:t>
            </a:r>
            <a:endParaRPr lang="it-IT" dirty="0">
              <a:solidFill>
                <a:schemeClr val="tx1"/>
              </a:solidFill>
              <a:latin typeface="Times New Roman" pitchFamily="18" charset="0"/>
              <a:cs typeface="Times New Roman" pitchFamily="18" charset="0"/>
            </a:endParaRPr>
          </a:p>
        </p:txBody>
      </p:sp>
      <p:sp>
        <p:nvSpPr>
          <p:cNvPr id="24" name="Rettangolo arrotondato 23"/>
          <p:cNvSpPr/>
          <p:nvPr/>
        </p:nvSpPr>
        <p:spPr>
          <a:xfrm>
            <a:off x="3168352" y="761295"/>
            <a:ext cx="2771800" cy="885323"/>
          </a:xfrm>
          <a:prstGeom prst="round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100000" t="100000"/>
            </a:path>
            <a:tileRect r="-100000" b="-100000"/>
          </a:gra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u="sng" dirty="0">
                <a:solidFill>
                  <a:schemeClr val="tx1"/>
                </a:solidFill>
                <a:latin typeface="Times New Roman" pitchFamily="18" charset="0"/>
                <a:cs typeface="Times New Roman" pitchFamily="18" charset="0"/>
              </a:rPr>
              <a:t>Relevant </a:t>
            </a:r>
            <a:r>
              <a:rPr lang="en-US" u="sng" dirty="0" smtClean="0">
                <a:solidFill>
                  <a:schemeClr val="tx1"/>
                </a:solidFill>
                <a:latin typeface="Times New Roman" pitchFamily="18" charset="0"/>
                <a:cs typeface="Times New Roman" pitchFamily="18" charset="0"/>
              </a:rPr>
              <a:t>issue</a:t>
            </a:r>
            <a:r>
              <a:rPr lang="en-US" dirty="0" smtClean="0">
                <a:solidFill>
                  <a:schemeClr val="tx1"/>
                </a:solidFill>
                <a:latin typeface="Times New Roman" pitchFamily="18" charset="0"/>
                <a:cs typeface="Times New Roman" pitchFamily="18" charset="0"/>
              </a:rPr>
              <a:t>. It </a:t>
            </a:r>
            <a:r>
              <a:rPr lang="en-US" dirty="0">
                <a:solidFill>
                  <a:schemeClr val="tx1"/>
                </a:solidFill>
                <a:latin typeface="Times New Roman" pitchFamily="18" charset="0"/>
                <a:cs typeface="Times New Roman" pitchFamily="18" charset="0"/>
              </a:rPr>
              <a:t>appears to correlate </a:t>
            </a:r>
            <a:r>
              <a:rPr lang="en-US" dirty="0" smtClean="0">
                <a:solidFill>
                  <a:schemeClr val="tx1"/>
                </a:solidFill>
                <a:latin typeface="Times New Roman" pitchFamily="18" charset="0"/>
                <a:cs typeface="Times New Roman" pitchFamily="18" charset="0"/>
              </a:rPr>
              <a:t>with surgical </a:t>
            </a:r>
            <a:r>
              <a:rPr lang="en-US" dirty="0">
                <a:solidFill>
                  <a:schemeClr val="tx1"/>
                </a:solidFill>
                <a:latin typeface="Times New Roman" pitchFamily="18" charset="0"/>
                <a:cs typeface="Times New Roman" pitchFamily="18" charset="0"/>
              </a:rPr>
              <a:t>and oncological </a:t>
            </a:r>
            <a:r>
              <a:rPr lang="en-US" dirty="0" smtClean="0">
                <a:solidFill>
                  <a:schemeClr val="tx1"/>
                </a:solidFill>
                <a:latin typeface="Times New Roman" pitchFamily="18" charset="0"/>
                <a:cs typeface="Times New Roman" pitchFamily="18" charset="0"/>
              </a:rPr>
              <a:t>outcomes.</a:t>
            </a:r>
            <a:endParaRPr lang="it-IT" dirty="0">
              <a:solidFill>
                <a:schemeClr val="tx1"/>
              </a:solidFill>
              <a:latin typeface="Times New Roman" pitchFamily="18" charset="0"/>
              <a:cs typeface="Times New Roman" pitchFamily="18" charset="0"/>
            </a:endParaRPr>
          </a:p>
        </p:txBody>
      </p:sp>
      <p:sp>
        <p:nvSpPr>
          <p:cNvPr id="3" name="Freccia in su 2"/>
          <p:cNvSpPr/>
          <p:nvPr/>
        </p:nvSpPr>
        <p:spPr>
          <a:xfrm rot="17652924">
            <a:off x="2749639" y="742685"/>
            <a:ext cx="169200" cy="534561"/>
          </a:xfrm>
          <a:prstGeom prst="upArrow">
            <a:avLst/>
          </a:prstGeom>
          <a:solidFill>
            <a:schemeClr val="bg1">
              <a:lumMod val="95000"/>
            </a:schemeClr>
          </a:solidFill>
          <a:ln>
            <a:solidFill>
              <a:schemeClr val="bg1">
                <a:lumMod val="6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it-IT">
              <a:solidFill>
                <a:schemeClr val="tx1"/>
              </a:solidFill>
            </a:endParaRPr>
          </a:p>
        </p:txBody>
      </p:sp>
      <p:sp>
        <p:nvSpPr>
          <p:cNvPr id="25" name="Freccia in su 24"/>
          <p:cNvSpPr/>
          <p:nvPr/>
        </p:nvSpPr>
        <p:spPr>
          <a:xfrm rot="7500000">
            <a:off x="6123020" y="1152078"/>
            <a:ext cx="169200" cy="534561"/>
          </a:xfrm>
          <a:prstGeom prst="upArrow">
            <a:avLst/>
          </a:prstGeom>
          <a:solidFill>
            <a:schemeClr val="bg1">
              <a:lumMod val="95000"/>
            </a:schemeClr>
          </a:solidFill>
          <a:ln>
            <a:solidFill>
              <a:schemeClr val="bg1">
                <a:lumMod val="6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it-IT">
              <a:solidFill>
                <a:schemeClr val="tx1"/>
              </a:solidFill>
            </a:endParaRPr>
          </a:p>
        </p:txBody>
      </p:sp>
      <p:sp>
        <p:nvSpPr>
          <p:cNvPr id="26" name="Freccia in su 25"/>
          <p:cNvSpPr/>
          <p:nvPr/>
        </p:nvSpPr>
        <p:spPr>
          <a:xfrm rot="10800000">
            <a:off x="4474808" y="1700840"/>
            <a:ext cx="169200" cy="288000"/>
          </a:xfrm>
          <a:prstGeom prst="upArrow">
            <a:avLst/>
          </a:prstGeom>
          <a:solidFill>
            <a:schemeClr val="bg1">
              <a:lumMod val="95000"/>
            </a:schemeClr>
          </a:solidFill>
          <a:ln>
            <a:solidFill>
              <a:schemeClr val="bg1">
                <a:lumMod val="6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it-IT">
              <a:solidFill>
                <a:schemeClr val="tx1"/>
              </a:solidFill>
            </a:endParaRPr>
          </a:p>
        </p:txBody>
      </p:sp>
      <p:sp>
        <p:nvSpPr>
          <p:cNvPr id="27" name="Freccia in su 26"/>
          <p:cNvSpPr/>
          <p:nvPr/>
        </p:nvSpPr>
        <p:spPr>
          <a:xfrm rot="14878685" flipH="1">
            <a:off x="2748135" y="1101831"/>
            <a:ext cx="169200" cy="534561"/>
          </a:xfrm>
          <a:prstGeom prst="upArrow">
            <a:avLst/>
          </a:prstGeom>
          <a:solidFill>
            <a:schemeClr val="bg1">
              <a:lumMod val="95000"/>
            </a:schemeClr>
          </a:solidFill>
          <a:ln>
            <a:solidFill>
              <a:schemeClr val="bg1">
                <a:lumMod val="6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it-IT">
              <a:solidFill>
                <a:schemeClr val="tx1"/>
              </a:solidFill>
            </a:endParaRPr>
          </a:p>
        </p:txBody>
      </p:sp>
      <p:sp>
        <p:nvSpPr>
          <p:cNvPr id="29" name="Rettangolo arrotondato 28"/>
          <p:cNvSpPr/>
          <p:nvPr/>
        </p:nvSpPr>
        <p:spPr>
          <a:xfrm>
            <a:off x="51990" y="2564904"/>
            <a:ext cx="3079850" cy="504056"/>
          </a:xfrm>
          <a:prstGeom prst="roundRect">
            <a:avLst/>
          </a:prstGeom>
          <a:solidFill>
            <a:schemeClr val="bg1">
              <a:lumMod val="95000"/>
            </a:schemeClr>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Times New Roman" pitchFamily="18" charset="0"/>
                <a:cs typeface="Times New Roman" pitchFamily="18" charset="0"/>
              </a:rPr>
              <a:t>LAPAROSCOPIC SURGERY</a:t>
            </a:r>
            <a:endParaRPr lang="it-IT" dirty="0">
              <a:solidFill>
                <a:schemeClr val="tx1"/>
              </a:solidFill>
              <a:latin typeface="Times New Roman" pitchFamily="18" charset="0"/>
              <a:cs typeface="Times New Roman" pitchFamily="18" charset="0"/>
            </a:endParaRPr>
          </a:p>
        </p:txBody>
      </p:sp>
      <p:sp>
        <p:nvSpPr>
          <p:cNvPr id="30" name="Rettangolo arrotondato 29"/>
          <p:cNvSpPr/>
          <p:nvPr/>
        </p:nvSpPr>
        <p:spPr>
          <a:xfrm>
            <a:off x="35496" y="3212976"/>
            <a:ext cx="3942184" cy="936104"/>
          </a:xfrm>
          <a:prstGeom prst="round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6200000" scaled="1"/>
            <a:tileRect/>
          </a:gradFill>
          <a:ln>
            <a:solidFill>
              <a:schemeClr val="bg1"/>
            </a:solid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Estimated blood loss in LG group lesser than OG group, demonstrated by </a:t>
            </a:r>
            <a:r>
              <a:rPr lang="en-US" dirty="0" smtClean="0">
                <a:solidFill>
                  <a:schemeClr val="tx1"/>
                </a:solidFill>
              </a:rPr>
              <a:t>RCTs</a:t>
            </a:r>
          </a:p>
          <a:p>
            <a:r>
              <a:rPr lang="en-US" u="sng" dirty="0" smtClean="0">
                <a:solidFill>
                  <a:schemeClr val="tx1"/>
                </a:solidFill>
              </a:rPr>
              <a:t>(P </a:t>
            </a:r>
            <a:r>
              <a:rPr lang="en-US" u="sng" dirty="0">
                <a:solidFill>
                  <a:schemeClr val="tx1"/>
                </a:solidFill>
              </a:rPr>
              <a:t>&lt; 0.001)</a:t>
            </a:r>
            <a:endParaRPr lang="it-IT" u="sng" dirty="0">
              <a:solidFill>
                <a:schemeClr val="tx1"/>
              </a:solidFill>
            </a:endParaRPr>
          </a:p>
        </p:txBody>
      </p:sp>
      <p:sp>
        <p:nvSpPr>
          <p:cNvPr id="31" name="Rettangolo arrotondato 30"/>
          <p:cNvSpPr/>
          <p:nvPr/>
        </p:nvSpPr>
        <p:spPr>
          <a:xfrm>
            <a:off x="6028654" y="2564904"/>
            <a:ext cx="3079850" cy="504056"/>
          </a:xfrm>
          <a:prstGeom prst="round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100000" t="100000"/>
            </a:path>
            <a:tileRect r="-100000" b="-100000"/>
          </a:gra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itchFamily="18" charset="0"/>
                <a:cs typeface="Times New Roman" pitchFamily="18" charset="0"/>
              </a:rPr>
              <a:t>ROBOTIC SURGERY</a:t>
            </a:r>
            <a:endParaRPr lang="it-IT" dirty="0">
              <a:solidFill>
                <a:schemeClr val="tx1"/>
              </a:solidFill>
              <a:latin typeface="Times New Roman" pitchFamily="18" charset="0"/>
              <a:cs typeface="Times New Roman" pitchFamily="18" charset="0"/>
            </a:endParaRPr>
          </a:p>
        </p:txBody>
      </p:sp>
      <p:sp>
        <p:nvSpPr>
          <p:cNvPr id="32" name="Rettangolo arrotondato 31"/>
          <p:cNvSpPr/>
          <p:nvPr/>
        </p:nvSpPr>
        <p:spPr>
          <a:xfrm>
            <a:off x="4860032" y="3212977"/>
            <a:ext cx="4248472" cy="1080119"/>
          </a:xfrm>
          <a:prstGeom prst="roundRect">
            <a:avLst/>
          </a:prstGeom>
          <a:solidFill>
            <a:schemeClr val="bg1">
              <a:lumMod val="95000"/>
            </a:schemeClr>
          </a:solidFill>
          <a:ln>
            <a:solidFill>
              <a:schemeClr val="bg1"/>
            </a:solid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u="sng" dirty="0" smtClean="0">
                <a:solidFill>
                  <a:schemeClr val="tx1"/>
                </a:solidFill>
                <a:latin typeface="Times New Roman" pitchFamily="18" charset="0"/>
                <a:cs typeface="Times New Roman" pitchFamily="18" charset="0"/>
              </a:rPr>
              <a:t>Patients </a:t>
            </a:r>
            <a:r>
              <a:rPr lang="en-US" u="sng" dirty="0">
                <a:solidFill>
                  <a:schemeClr val="tx1"/>
                </a:solidFill>
                <a:latin typeface="Times New Roman" pitchFamily="18" charset="0"/>
                <a:cs typeface="Times New Roman" pitchFamily="18" charset="0"/>
              </a:rPr>
              <a:t>staged IA </a:t>
            </a:r>
            <a:r>
              <a:rPr lang="en-US" u="sng" dirty="0" smtClean="0">
                <a:solidFill>
                  <a:schemeClr val="tx1"/>
                </a:solidFill>
                <a:latin typeface="Times New Roman" pitchFamily="18" charset="0"/>
                <a:cs typeface="Times New Roman" pitchFamily="18" charset="0"/>
              </a:rPr>
              <a:t>– IIA</a:t>
            </a:r>
            <a:r>
              <a:rPr lang="en-US" u="sng" baseline="30000" dirty="0">
                <a:solidFill>
                  <a:schemeClr val="tx1"/>
                </a:solidFill>
                <a:latin typeface="Times New Roman" pitchFamily="18" charset="0"/>
                <a:cs typeface="Times New Roman" pitchFamily="18" charset="0"/>
              </a:rPr>
              <a:t>1</a:t>
            </a:r>
            <a:r>
              <a:rPr lang="en-US" dirty="0" smtClean="0">
                <a:solidFill>
                  <a:schemeClr val="tx1"/>
                </a:solidFill>
                <a:latin typeface="Times New Roman" pitchFamily="18" charset="0"/>
                <a:cs typeface="Times New Roman" pitchFamily="18" charset="0"/>
              </a:rPr>
              <a:t>: RG group had lesser EBL </a:t>
            </a:r>
            <a:r>
              <a:rPr lang="en-US" dirty="0">
                <a:solidFill>
                  <a:schemeClr val="tx1"/>
                </a:solidFill>
                <a:latin typeface="Times New Roman" pitchFamily="18" charset="0"/>
                <a:cs typeface="Times New Roman" pitchFamily="18" charset="0"/>
              </a:rPr>
              <a:t>than </a:t>
            </a:r>
            <a:r>
              <a:rPr lang="en-US" dirty="0" smtClean="0">
                <a:solidFill>
                  <a:schemeClr val="tx1"/>
                </a:solidFill>
                <a:latin typeface="Times New Roman" pitchFamily="18" charset="0"/>
                <a:cs typeface="Times New Roman" pitchFamily="18" charset="0"/>
              </a:rPr>
              <a:t>LG group, </a:t>
            </a:r>
            <a:r>
              <a:rPr lang="en-US" dirty="0">
                <a:solidFill>
                  <a:schemeClr val="tx1"/>
                </a:solidFill>
                <a:latin typeface="Times New Roman" pitchFamily="18" charset="0"/>
                <a:cs typeface="Times New Roman" pitchFamily="18" charset="0"/>
              </a:rPr>
              <a:t>especially </a:t>
            </a:r>
            <a:r>
              <a:rPr lang="en-US" dirty="0" smtClean="0">
                <a:solidFill>
                  <a:schemeClr val="tx1"/>
                </a:solidFill>
                <a:latin typeface="Times New Roman" pitchFamily="18" charset="0"/>
                <a:cs typeface="Times New Roman" pitchFamily="18" charset="0"/>
              </a:rPr>
              <a:t>for technically </a:t>
            </a:r>
            <a:r>
              <a:rPr lang="en-US" dirty="0">
                <a:solidFill>
                  <a:schemeClr val="tx1"/>
                </a:solidFill>
                <a:latin typeface="Times New Roman" pitchFamily="18" charset="0"/>
                <a:cs typeface="Times New Roman" pitchFamily="18" charset="0"/>
              </a:rPr>
              <a:t>demanding </a:t>
            </a:r>
            <a:r>
              <a:rPr lang="en-US" dirty="0" smtClean="0">
                <a:solidFill>
                  <a:schemeClr val="tx1"/>
                </a:solidFill>
                <a:latin typeface="Times New Roman" pitchFamily="18" charset="0"/>
                <a:cs typeface="Times New Roman" pitchFamily="18" charset="0"/>
              </a:rPr>
              <a:t>LN </a:t>
            </a:r>
            <a:r>
              <a:rPr lang="en-US" dirty="0">
                <a:solidFill>
                  <a:schemeClr val="tx1"/>
                </a:solidFill>
                <a:latin typeface="Times New Roman" pitchFamily="18" charset="0"/>
                <a:cs typeface="Times New Roman" pitchFamily="18" charset="0"/>
              </a:rPr>
              <a:t>stations</a:t>
            </a:r>
            <a:r>
              <a:rPr lang="en-US" dirty="0" smtClean="0">
                <a:solidFill>
                  <a:schemeClr val="tx1"/>
                </a:solidFill>
                <a:latin typeface="Times New Roman" pitchFamily="18" charset="0"/>
                <a:cs typeface="Times New Roman" pitchFamily="18" charset="0"/>
              </a:rPr>
              <a:t>. </a:t>
            </a:r>
            <a:r>
              <a:rPr lang="sv-SE" dirty="0" smtClean="0">
                <a:solidFill>
                  <a:schemeClr val="tx1"/>
                </a:solidFill>
                <a:latin typeface="Times New Roman" pitchFamily="18" charset="0"/>
                <a:cs typeface="Times New Roman" pitchFamily="18" charset="0"/>
              </a:rPr>
              <a:t>(</a:t>
            </a:r>
            <a:r>
              <a:rPr lang="sv-SE" dirty="0">
                <a:solidFill>
                  <a:schemeClr val="tx1"/>
                </a:solidFill>
                <a:latin typeface="Times New Roman" pitchFamily="18" charset="0"/>
                <a:cs typeface="Times New Roman" pitchFamily="18" charset="0"/>
              </a:rPr>
              <a:t>93.25ml vs 173.45ml, P&lt;0.001</a:t>
            </a:r>
            <a:r>
              <a:rPr lang="sv-SE" dirty="0" smtClean="0">
                <a:solidFill>
                  <a:schemeClr val="tx1"/>
                </a:solidFill>
                <a:latin typeface="Times New Roman" pitchFamily="18" charset="0"/>
                <a:cs typeface="Times New Roman" pitchFamily="18" charset="0"/>
              </a:rPr>
              <a:t>)</a:t>
            </a:r>
            <a:endParaRPr lang="it-IT" dirty="0">
              <a:solidFill>
                <a:schemeClr val="tx1"/>
              </a:solidFill>
              <a:latin typeface="Times New Roman" pitchFamily="18" charset="0"/>
              <a:cs typeface="Times New Roman" pitchFamily="18" charset="0"/>
            </a:endParaRPr>
          </a:p>
        </p:txBody>
      </p:sp>
      <p:sp>
        <p:nvSpPr>
          <p:cNvPr id="33" name="Rettangolo arrotondato 32"/>
          <p:cNvSpPr/>
          <p:nvPr/>
        </p:nvSpPr>
        <p:spPr>
          <a:xfrm>
            <a:off x="4860032" y="4437112"/>
            <a:ext cx="4248472" cy="1152128"/>
          </a:xfrm>
          <a:prstGeom prst="roundRect">
            <a:avLst/>
          </a:prstGeom>
          <a:solidFill>
            <a:schemeClr val="bg1">
              <a:lumMod val="95000"/>
            </a:schemeClr>
          </a:solidFill>
          <a:ln>
            <a:solidFill>
              <a:schemeClr val="bg1"/>
            </a:solid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u="sng" dirty="0" err="1" smtClean="0">
                <a:solidFill>
                  <a:schemeClr val="tx1"/>
                </a:solidFill>
                <a:latin typeface="Times New Roman" pitchFamily="18" charset="0"/>
                <a:cs typeface="Times New Roman" pitchFamily="18" charset="0"/>
              </a:rPr>
              <a:t>Elderly</a:t>
            </a:r>
            <a:r>
              <a:rPr lang="it-IT" u="sng" dirty="0" smtClean="0">
                <a:solidFill>
                  <a:schemeClr val="tx1"/>
                </a:solidFill>
                <a:latin typeface="Times New Roman" pitchFamily="18" charset="0"/>
                <a:cs typeface="Times New Roman" pitchFamily="18" charset="0"/>
              </a:rPr>
              <a:t> patients</a:t>
            </a:r>
            <a:r>
              <a:rPr lang="it-IT" u="sng" baseline="30000" dirty="0" smtClean="0">
                <a:solidFill>
                  <a:schemeClr val="tx1"/>
                </a:solidFill>
                <a:latin typeface="Times New Roman" pitchFamily="18" charset="0"/>
                <a:cs typeface="Times New Roman" pitchFamily="18" charset="0"/>
              </a:rPr>
              <a:t>2</a:t>
            </a:r>
            <a:r>
              <a:rPr lang="it-IT" dirty="0" smtClean="0">
                <a:solidFill>
                  <a:schemeClr val="tx1"/>
                </a:solidFill>
                <a:latin typeface="Times New Roman" pitchFamily="18" charset="0"/>
                <a:cs typeface="Times New Roman" pitchFamily="18" charset="0"/>
              </a:rPr>
              <a:t>: </a:t>
            </a:r>
            <a:r>
              <a:rPr lang="en-US" dirty="0" smtClean="0">
                <a:solidFill>
                  <a:schemeClr val="tx1"/>
                </a:solidFill>
                <a:latin typeface="Times New Roman" pitchFamily="18" charset="0"/>
                <a:cs typeface="Times New Roman" pitchFamily="18" charset="0"/>
              </a:rPr>
              <a:t>RG </a:t>
            </a:r>
            <a:r>
              <a:rPr lang="en-US" dirty="0">
                <a:solidFill>
                  <a:schemeClr val="tx1"/>
                </a:solidFill>
                <a:latin typeface="Times New Roman" pitchFamily="18" charset="0"/>
                <a:cs typeface="Times New Roman" pitchFamily="18" charset="0"/>
              </a:rPr>
              <a:t>group had a smaller amount of EBL compared with LG group. </a:t>
            </a:r>
          </a:p>
          <a:p>
            <a:r>
              <a:rPr lang="en-US" dirty="0" smtClean="0">
                <a:solidFill>
                  <a:schemeClr val="tx1"/>
                </a:solidFill>
                <a:latin typeface="Times New Roman" pitchFamily="18" charset="0"/>
                <a:cs typeface="Times New Roman" pitchFamily="18" charset="0"/>
              </a:rPr>
              <a:t>(</a:t>
            </a:r>
            <a:r>
              <a:rPr lang="it-IT" dirty="0">
                <a:solidFill>
                  <a:schemeClr val="tx1"/>
                </a:solidFill>
                <a:latin typeface="Times New Roman" pitchFamily="18" charset="0"/>
                <a:cs typeface="Times New Roman" pitchFamily="18" charset="0"/>
              </a:rPr>
              <a:t>101.4ml vs. 131.4ml, </a:t>
            </a:r>
            <a:r>
              <a:rPr lang="it-IT" dirty="0" smtClean="0">
                <a:solidFill>
                  <a:schemeClr val="tx1"/>
                </a:solidFill>
                <a:latin typeface="Times New Roman" pitchFamily="18" charset="0"/>
                <a:cs typeface="Times New Roman" pitchFamily="18" charset="0"/>
              </a:rPr>
              <a:t>P=0.017)</a:t>
            </a:r>
            <a:endParaRPr lang="it-IT" dirty="0">
              <a:solidFill>
                <a:schemeClr val="tx1"/>
              </a:solidFill>
              <a:latin typeface="Times New Roman" pitchFamily="18" charset="0"/>
              <a:cs typeface="Times New Roman" pitchFamily="18" charset="0"/>
            </a:endParaRPr>
          </a:p>
        </p:txBody>
      </p:sp>
      <p:sp>
        <p:nvSpPr>
          <p:cNvPr id="34" name="Freccia in su 33"/>
          <p:cNvSpPr/>
          <p:nvPr/>
        </p:nvSpPr>
        <p:spPr>
          <a:xfrm rot="4140000">
            <a:off x="6151770" y="744198"/>
            <a:ext cx="169200" cy="534561"/>
          </a:xfrm>
          <a:prstGeom prst="upArrow">
            <a:avLst/>
          </a:prstGeom>
          <a:solidFill>
            <a:schemeClr val="bg1">
              <a:lumMod val="95000"/>
            </a:schemeClr>
          </a:solidFill>
          <a:ln>
            <a:solidFill>
              <a:schemeClr val="bg1">
                <a:lumMod val="6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it-IT">
              <a:solidFill>
                <a:schemeClr val="tx1"/>
              </a:solidFill>
            </a:endParaRPr>
          </a:p>
        </p:txBody>
      </p:sp>
      <p:sp>
        <p:nvSpPr>
          <p:cNvPr id="35" name="Rettangolo arrotondato 34"/>
          <p:cNvSpPr/>
          <p:nvPr/>
        </p:nvSpPr>
        <p:spPr>
          <a:xfrm>
            <a:off x="4860032" y="5733257"/>
            <a:ext cx="4248472" cy="864095"/>
          </a:xfrm>
          <a:prstGeom prst="round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100000" t="100000"/>
            </a:path>
            <a:tileRect r="-100000" b="-100000"/>
          </a:gra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b="1" u="sng" dirty="0">
                <a:solidFill>
                  <a:schemeClr val="tx1"/>
                </a:solidFill>
                <a:latin typeface="Times New Roman" pitchFamily="18" charset="0"/>
                <a:cs typeface="Times New Roman" pitchFamily="18" charset="0"/>
              </a:rPr>
              <a:t>Conflicting studies: </a:t>
            </a:r>
            <a:endParaRPr lang="en-US" b="1" u="sng" dirty="0" smtClean="0">
              <a:solidFill>
                <a:schemeClr val="tx1"/>
              </a:solidFill>
              <a:latin typeface="Times New Roman" pitchFamily="18" charset="0"/>
              <a:cs typeface="Times New Roman" pitchFamily="18" charset="0"/>
            </a:endParaRPr>
          </a:p>
          <a:p>
            <a:pPr algn="just"/>
            <a:r>
              <a:rPr lang="en-US" spc="-30" dirty="0" smtClean="0">
                <a:solidFill>
                  <a:schemeClr val="tx1"/>
                </a:solidFill>
                <a:latin typeface="Times New Roman" pitchFamily="18" charset="0"/>
                <a:cs typeface="Times New Roman" pitchFamily="18" charset="0"/>
              </a:rPr>
              <a:t>Eom</a:t>
            </a:r>
            <a:r>
              <a:rPr lang="en-US" spc="-30" baseline="30000" dirty="0" smtClean="0">
                <a:solidFill>
                  <a:schemeClr val="tx1"/>
                </a:solidFill>
                <a:latin typeface="Times New Roman" pitchFamily="18" charset="0"/>
                <a:cs typeface="Times New Roman" pitchFamily="18" charset="0"/>
              </a:rPr>
              <a:t>3</a:t>
            </a:r>
            <a:r>
              <a:rPr lang="en-US" spc="-30" dirty="0" smtClean="0">
                <a:solidFill>
                  <a:schemeClr val="tx1"/>
                </a:solidFill>
                <a:latin typeface="Times New Roman" pitchFamily="18" charset="0"/>
                <a:cs typeface="Times New Roman" pitchFamily="18" charset="0"/>
              </a:rPr>
              <a:t> (RG: </a:t>
            </a:r>
            <a:r>
              <a:rPr lang="it-IT" spc="-30" dirty="0" smtClean="0">
                <a:solidFill>
                  <a:schemeClr val="tx1"/>
                </a:solidFill>
                <a:latin typeface="Times New Roman" pitchFamily="18" charset="0"/>
                <a:cs typeface="Times New Roman" pitchFamily="18" charset="0"/>
              </a:rPr>
              <a:t>152,8ml vs</a:t>
            </a:r>
            <a:r>
              <a:rPr lang="en-US" spc="-30" dirty="0" smtClean="0">
                <a:solidFill>
                  <a:schemeClr val="tx1"/>
                </a:solidFill>
                <a:latin typeface="Times New Roman" pitchFamily="18" charset="0"/>
                <a:cs typeface="Times New Roman" pitchFamily="18" charset="0"/>
              </a:rPr>
              <a:t> LG: </a:t>
            </a:r>
            <a:r>
              <a:rPr lang="it-IT" spc="-30" dirty="0" smtClean="0">
                <a:solidFill>
                  <a:schemeClr val="tx1"/>
                </a:solidFill>
                <a:latin typeface="Times New Roman" pitchFamily="18" charset="0"/>
                <a:cs typeface="Times New Roman" pitchFamily="18" charset="0"/>
              </a:rPr>
              <a:t>88,3ml</a:t>
            </a:r>
            <a:r>
              <a:rPr lang="it-IT" spc="-30" dirty="0">
                <a:solidFill>
                  <a:schemeClr val="tx1"/>
                </a:solidFill>
                <a:latin typeface="Times New Roman" pitchFamily="18" charset="0"/>
                <a:cs typeface="Times New Roman" pitchFamily="18" charset="0"/>
              </a:rPr>
              <a:t>, P: </a:t>
            </a:r>
            <a:r>
              <a:rPr lang="it-IT" spc="-30" dirty="0" smtClean="0">
                <a:solidFill>
                  <a:schemeClr val="tx1"/>
                </a:solidFill>
                <a:latin typeface="Times New Roman" pitchFamily="18" charset="0"/>
                <a:cs typeface="Times New Roman" pitchFamily="18" charset="0"/>
              </a:rPr>
              <a:t>0,09)</a:t>
            </a:r>
          </a:p>
          <a:p>
            <a:pPr algn="just"/>
            <a:r>
              <a:rPr lang="en-US" spc="-50" dirty="0" smtClean="0">
                <a:solidFill>
                  <a:schemeClr val="tx1"/>
                </a:solidFill>
                <a:latin typeface="Times New Roman" pitchFamily="18" charset="0"/>
                <a:cs typeface="Times New Roman" pitchFamily="18" charset="0"/>
              </a:rPr>
              <a:t>Son</a:t>
            </a:r>
            <a:r>
              <a:rPr lang="en-US" spc="-50" baseline="30000" dirty="0" smtClean="0">
                <a:solidFill>
                  <a:schemeClr val="tx1"/>
                </a:solidFill>
                <a:latin typeface="Times New Roman" pitchFamily="18" charset="0"/>
                <a:cs typeface="Times New Roman" pitchFamily="18" charset="0"/>
              </a:rPr>
              <a:t>4</a:t>
            </a:r>
            <a:r>
              <a:rPr lang="en-US" spc="-50" dirty="0" smtClean="0">
                <a:solidFill>
                  <a:schemeClr val="tx1"/>
                </a:solidFill>
                <a:latin typeface="Times New Roman" pitchFamily="18" charset="0"/>
                <a:cs typeface="Times New Roman" pitchFamily="18" charset="0"/>
              </a:rPr>
              <a:t> </a:t>
            </a:r>
            <a:r>
              <a:rPr lang="it-IT" spc="-50" dirty="0" smtClean="0">
                <a:solidFill>
                  <a:schemeClr val="tx1"/>
                </a:solidFill>
                <a:latin typeface="Times New Roman" pitchFamily="18" charset="0"/>
                <a:cs typeface="Times New Roman" pitchFamily="18" charset="0"/>
              </a:rPr>
              <a:t>(RG: 173,2ml vs LG: 116,6ml</a:t>
            </a:r>
            <a:r>
              <a:rPr lang="it-IT" spc="-50" dirty="0">
                <a:solidFill>
                  <a:schemeClr val="tx1"/>
                </a:solidFill>
                <a:latin typeface="Times New Roman" pitchFamily="18" charset="0"/>
                <a:cs typeface="Times New Roman" pitchFamily="18" charset="0"/>
              </a:rPr>
              <a:t>, P=0.014)</a:t>
            </a:r>
          </a:p>
        </p:txBody>
      </p:sp>
      <p:sp>
        <p:nvSpPr>
          <p:cNvPr id="37" name="Rettangolo 36"/>
          <p:cNvSpPr/>
          <p:nvPr/>
        </p:nvSpPr>
        <p:spPr>
          <a:xfrm>
            <a:off x="35496" y="5085184"/>
            <a:ext cx="4608512" cy="1785104"/>
          </a:xfrm>
          <a:prstGeom prst="rect">
            <a:avLst/>
          </a:prstGeom>
          <a:solidFill>
            <a:schemeClr val="bg1">
              <a:lumMod val="95000"/>
            </a:schemeClr>
          </a:solidFill>
          <a:effectLst>
            <a:innerShdw blurRad="63500" dist="50800" dir="13500000">
              <a:prstClr val="black">
                <a:alpha val="50000"/>
              </a:prstClr>
            </a:innerShdw>
          </a:effectLst>
        </p:spPr>
        <p:txBody>
          <a:bodyPr wrap="square">
            <a:spAutoFit/>
          </a:bodyPr>
          <a:lstStyle/>
          <a:p>
            <a:pPr algn="just"/>
            <a:r>
              <a:rPr lang="en-US" sz="1000" dirty="0" smtClean="0">
                <a:latin typeface="Times New Roman" pitchFamily="18" charset="0"/>
                <a:cs typeface="Times New Roman" pitchFamily="18" charset="0"/>
              </a:rPr>
              <a:t>1. Kang</a:t>
            </a:r>
            <a:r>
              <a:rPr lang="en-US" sz="1000" dirty="0">
                <a:latin typeface="Times New Roman" pitchFamily="18" charset="0"/>
                <a:cs typeface="Times New Roman" pitchFamily="18" charset="0"/>
              </a:rPr>
              <a:t>, B. H., et al. (2012). "Comparison of Surgical Outcomes between Robotic and Laparoscopic </a:t>
            </a:r>
            <a:r>
              <a:rPr lang="en-US" sz="1000" dirty="0" err="1">
                <a:latin typeface="Times New Roman" pitchFamily="18" charset="0"/>
                <a:cs typeface="Times New Roman" pitchFamily="18" charset="0"/>
              </a:rPr>
              <a:t>Gastrectomy</a:t>
            </a:r>
            <a:r>
              <a:rPr lang="en-US" sz="1000" dirty="0">
                <a:latin typeface="Times New Roman" pitchFamily="18" charset="0"/>
                <a:cs typeface="Times New Roman" pitchFamily="18" charset="0"/>
              </a:rPr>
              <a:t> for Gastric Cancer: The Learning Curve of Robotic Surgery." J Gastric Cancer 12(3): 156-163.</a:t>
            </a:r>
          </a:p>
          <a:p>
            <a:pPr algn="just"/>
            <a:r>
              <a:rPr lang="it-IT" sz="1000" dirty="0" smtClean="0">
                <a:latin typeface="Times New Roman" pitchFamily="18" charset="0"/>
                <a:cs typeface="Times New Roman" pitchFamily="18" charset="0"/>
              </a:rPr>
              <a:t>2. </a:t>
            </a:r>
            <a:r>
              <a:rPr lang="it-IT" sz="1000" dirty="0" err="1" smtClean="0">
                <a:latin typeface="Times New Roman" pitchFamily="18" charset="0"/>
                <a:cs typeface="Times New Roman" pitchFamily="18" charset="0"/>
              </a:rPr>
              <a:t>Junfeng</a:t>
            </a:r>
            <a:r>
              <a:rPr lang="it-IT" sz="1000" dirty="0">
                <a:latin typeface="Times New Roman" pitchFamily="18" charset="0"/>
                <a:cs typeface="Times New Roman" pitchFamily="18" charset="0"/>
              </a:rPr>
              <a:t>, Z., et al. (2014). "</a:t>
            </a:r>
            <a:r>
              <a:rPr lang="it-IT" sz="1000" dirty="0" err="1">
                <a:latin typeface="Times New Roman" pitchFamily="18" charset="0"/>
                <a:cs typeface="Times New Roman" pitchFamily="18" charset="0"/>
              </a:rPr>
              <a:t>Robotic</a:t>
            </a:r>
            <a:r>
              <a:rPr lang="it-IT" sz="1000" dirty="0">
                <a:latin typeface="Times New Roman" pitchFamily="18" charset="0"/>
                <a:cs typeface="Times New Roman" pitchFamily="18" charset="0"/>
              </a:rPr>
              <a:t> </a:t>
            </a:r>
            <a:r>
              <a:rPr lang="it-IT" sz="1000" dirty="0" err="1">
                <a:latin typeface="Times New Roman" pitchFamily="18" charset="0"/>
                <a:cs typeface="Times New Roman" pitchFamily="18" charset="0"/>
              </a:rPr>
              <a:t>gastrectomy</a:t>
            </a:r>
            <a:r>
              <a:rPr lang="it-IT" sz="1000" dirty="0">
                <a:latin typeface="Times New Roman" pitchFamily="18" charset="0"/>
                <a:cs typeface="Times New Roman" pitchFamily="18" charset="0"/>
              </a:rPr>
              <a:t> versus </a:t>
            </a:r>
            <a:r>
              <a:rPr lang="it-IT" sz="1000" dirty="0" err="1">
                <a:latin typeface="Times New Roman" pitchFamily="18" charset="0"/>
                <a:cs typeface="Times New Roman" pitchFamily="18" charset="0"/>
              </a:rPr>
              <a:t>laparoscopic</a:t>
            </a:r>
            <a:r>
              <a:rPr lang="it-IT" sz="1000" dirty="0">
                <a:latin typeface="Times New Roman" pitchFamily="18" charset="0"/>
                <a:cs typeface="Times New Roman" pitchFamily="18" charset="0"/>
              </a:rPr>
              <a:t> </a:t>
            </a:r>
            <a:r>
              <a:rPr lang="it-IT" sz="1000" dirty="0" err="1">
                <a:latin typeface="Times New Roman" pitchFamily="18" charset="0"/>
                <a:cs typeface="Times New Roman" pitchFamily="18" charset="0"/>
              </a:rPr>
              <a:t>gastrectomy</a:t>
            </a:r>
            <a:r>
              <a:rPr lang="it-IT" sz="1000" dirty="0">
                <a:latin typeface="Times New Roman" pitchFamily="18" charset="0"/>
                <a:cs typeface="Times New Roman" pitchFamily="18" charset="0"/>
              </a:rPr>
              <a:t> for </a:t>
            </a:r>
            <a:r>
              <a:rPr lang="it-IT" sz="1000" dirty="0" err="1">
                <a:latin typeface="Times New Roman" pitchFamily="18" charset="0"/>
                <a:cs typeface="Times New Roman" pitchFamily="18" charset="0"/>
              </a:rPr>
              <a:t>gastric</a:t>
            </a:r>
            <a:r>
              <a:rPr lang="it-IT" sz="1000" dirty="0">
                <a:latin typeface="Times New Roman" pitchFamily="18" charset="0"/>
                <a:cs typeface="Times New Roman" pitchFamily="18" charset="0"/>
              </a:rPr>
              <a:t> </a:t>
            </a:r>
            <a:r>
              <a:rPr lang="it-IT" sz="1000" dirty="0" err="1">
                <a:latin typeface="Times New Roman" pitchFamily="18" charset="0"/>
                <a:cs typeface="Times New Roman" pitchFamily="18" charset="0"/>
              </a:rPr>
              <a:t>cancer</a:t>
            </a:r>
            <a:r>
              <a:rPr lang="it-IT" sz="1000" dirty="0">
                <a:latin typeface="Times New Roman" pitchFamily="18" charset="0"/>
                <a:cs typeface="Times New Roman" pitchFamily="18" charset="0"/>
              </a:rPr>
              <a:t>: </a:t>
            </a:r>
            <a:r>
              <a:rPr lang="it-IT" sz="1000" dirty="0" err="1">
                <a:latin typeface="Times New Roman" pitchFamily="18" charset="0"/>
                <a:cs typeface="Times New Roman" pitchFamily="18" charset="0"/>
              </a:rPr>
              <a:t>comparison</a:t>
            </a:r>
            <a:r>
              <a:rPr lang="it-IT" sz="1000" dirty="0">
                <a:latin typeface="Times New Roman" pitchFamily="18" charset="0"/>
                <a:cs typeface="Times New Roman" pitchFamily="18" charset="0"/>
              </a:rPr>
              <a:t> of </a:t>
            </a:r>
            <a:r>
              <a:rPr lang="it-IT" sz="1000" dirty="0" err="1">
                <a:latin typeface="Times New Roman" pitchFamily="18" charset="0"/>
                <a:cs typeface="Times New Roman" pitchFamily="18" charset="0"/>
              </a:rPr>
              <a:t>surgical</a:t>
            </a:r>
            <a:r>
              <a:rPr lang="it-IT" sz="1000" dirty="0">
                <a:latin typeface="Times New Roman" pitchFamily="18" charset="0"/>
                <a:cs typeface="Times New Roman" pitchFamily="18" charset="0"/>
              </a:rPr>
              <a:t> performance and short-</a:t>
            </a:r>
            <a:r>
              <a:rPr lang="it-IT" sz="1000" dirty="0" err="1">
                <a:latin typeface="Times New Roman" pitchFamily="18" charset="0"/>
                <a:cs typeface="Times New Roman" pitchFamily="18" charset="0"/>
              </a:rPr>
              <a:t>term</a:t>
            </a:r>
            <a:r>
              <a:rPr lang="it-IT" sz="1000" dirty="0">
                <a:latin typeface="Times New Roman" pitchFamily="18" charset="0"/>
                <a:cs typeface="Times New Roman" pitchFamily="18" charset="0"/>
              </a:rPr>
              <a:t> </a:t>
            </a:r>
            <a:r>
              <a:rPr lang="it-IT" sz="1000" dirty="0" err="1">
                <a:latin typeface="Times New Roman" pitchFamily="18" charset="0"/>
                <a:cs typeface="Times New Roman" pitchFamily="18" charset="0"/>
              </a:rPr>
              <a:t>outcomes</a:t>
            </a:r>
            <a:r>
              <a:rPr lang="it-IT" sz="1000" dirty="0">
                <a:latin typeface="Times New Roman" pitchFamily="18" charset="0"/>
                <a:cs typeface="Times New Roman" pitchFamily="18" charset="0"/>
              </a:rPr>
              <a:t>." </a:t>
            </a:r>
            <a:r>
              <a:rPr lang="it-IT" sz="1000" dirty="0" err="1">
                <a:latin typeface="Times New Roman" pitchFamily="18" charset="0"/>
                <a:cs typeface="Times New Roman" pitchFamily="18" charset="0"/>
              </a:rPr>
              <a:t>Surg</a:t>
            </a:r>
            <a:r>
              <a:rPr lang="it-IT" sz="1000" dirty="0">
                <a:latin typeface="Times New Roman" pitchFamily="18" charset="0"/>
                <a:cs typeface="Times New Roman" pitchFamily="18" charset="0"/>
              </a:rPr>
              <a:t> </a:t>
            </a:r>
            <a:r>
              <a:rPr lang="it-IT" sz="1000" dirty="0" err="1">
                <a:latin typeface="Times New Roman" pitchFamily="18" charset="0"/>
                <a:cs typeface="Times New Roman" pitchFamily="18" charset="0"/>
              </a:rPr>
              <a:t>Endosc</a:t>
            </a:r>
            <a:r>
              <a:rPr lang="it-IT" sz="1000" dirty="0">
                <a:latin typeface="Times New Roman" pitchFamily="18" charset="0"/>
                <a:cs typeface="Times New Roman" pitchFamily="18" charset="0"/>
              </a:rPr>
              <a:t> 28(6): 1779-1787.</a:t>
            </a:r>
          </a:p>
          <a:p>
            <a:pPr algn="just"/>
            <a:r>
              <a:rPr lang="en-US" sz="1000" dirty="0" smtClean="0">
                <a:latin typeface="Times New Roman" pitchFamily="18" charset="0"/>
                <a:cs typeface="Times New Roman" pitchFamily="18" charset="0"/>
              </a:rPr>
              <a:t>3. </a:t>
            </a:r>
            <a:r>
              <a:rPr lang="en-US" sz="1000" dirty="0" err="1" smtClean="0">
                <a:latin typeface="Times New Roman" pitchFamily="18" charset="0"/>
                <a:cs typeface="Times New Roman" pitchFamily="18" charset="0"/>
              </a:rPr>
              <a:t>Eom</a:t>
            </a:r>
            <a:r>
              <a:rPr lang="en-US" sz="1000" dirty="0">
                <a:latin typeface="Times New Roman" pitchFamily="18" charset="0"/>
                <a:cs typeface="Times New Roman" pitchFamily="18" charset="0"/>
              </a:rPr>
              <a:t>, B. W., </a:t>
            </a:r>
            <a:r>
              <a:rPr lang="en-US" sz="1000" dirty="0" smtClean="0">
                <a:latin typeface="Times New Roman" pitchFamily="18" charset="0"/>
                <a:cs typeface="Times New Roman" pitchFamily="18" charset="0"/>
              </a:rPr>
              <a:t>et </a:t>
            </a:r>
            <a:r>
              <a:rPr lang="en-US" sz="1000" dirty="0">
                <a:latin typeface="Times New Roman" pitchFamily="18" charset="0"/>
                <a:cs typeface="Times New Roman" pitchFamily="18" charset="0"/>
              </a:rPr>
              <a:t>al. (2012). "Comparison of surgical performance and short-term clinical outcomes between laparoscopic and robotic surgery in distal gastric cancer." </a:t>
            </a:r>
            <a:r>
              <a:rPr lang="en-US" sz="1000" dirty="0" err="1">
                <a:latin typeface="Times New Roman" pitchFamily="18" charset="0"/>
                <a:cs typeface="Times New Roman" pitchFamily="18" charset="0"/>
              </a:rPr>
              <a:t>Eur</a:t>
            </a:r>
            <a:r>
              <a:rPr lang="en-US" sz="1000" dirty="0">
                <a:latin typeface="Times New Roman" pitchFamily="18" charset="0"/>
                <a:cs typeface="Times New Roman" pitchFamily="18" charset="0"/>
              </a:rPr>
              <a:t> J </a:t>
            </a:r>
            <a:r>
              <a:rPr lang="en-US" sz="1000" dirty="0" err="1">
                <a:latin typeface="Times New Roman" pitchFamily="18" charset="0"/>
                <a:cs typeface="Times New Roman" pitchFamily="18" charset="0"/>
              </a:rPr>
              <a:t>Surg</a:t>
            </a:r>
            <a:r>
              <a:rPr lang="en-US" sz="1000" dirty="0">
                <a:latin typeface="Times New Roman" pitchFamily="18" charset="0"/>
                <a:cs typeface="Times New Roman" pitchFamily="18" charset="0"/>
              </a:rPr>
              <a:t> </a:t>
            </a:r>
            <a:r>
              <a:rPr lang="en-US" sz="1000" dirty="0" err="1">
                <a:latin typeface="Times New Roman" pitchFamily="18" charset="0"/>
                <a:cs typeface="Times New Roman" pitchFamily="18" charset="0"/>
              </a:rPr>
              <a:t>Oncol</a:t>
            </a:r>
            <a:r>
              <a:rPr lang="en-US" sz="1000" dirty="0">
                <a:latin typeface="Times New Roman" pitchFamily="18" charset="0"/>
                <a:cs typeface="Times New Roman" pitchFamily="18" charset="0"/>
              </a:rPr>
              <a:t> 38(1): 57-63.</a:t>
            </a:r>
          </a:p>
          <a:p>
            <a:pPr algn="just"/>
            <a:r>
              <a:rPr lang="en-US" sz="1000" dirty="0" smtClean="0">
                <a:latin typeface="Times New Roman" pitchFamily="18" charset="0"/>
                <a:cs typeface="Times New Roman" pitchFamily="18" charset="0"/>
              </a:rPr>
              <a:t>4. Son</a:t>
            </a:r>
            <a:r>
              <a:rPr lang="en-US" sz="1000" dirty="0">
                <a:latin typeface="Times New Roman" pitchFamily="18" charset="0"/>
                <a:cs typeface="Times New Roman" pitchFamily="18" charset="0"/>
              </a:rPr>
              <a:t>, T., </a:t>
            </a:r>
            <a:r>
              <a:rPr lang="en-US" sz="1000" dirty="0" smtClean="0">
                <a:latin typeface="Times New Roman" pitchFamily="18" charset="0"/>
                <a:cs typeface="Times New Roman" pitchFamily="18" charset="0"/>
              </a:rPr>
              <a:t>et </a:t>
            </a:r>
            <a:r>
              <a:rPr lang="en-US" sz="1000" dirty="0">
                <a:latin typeface="Times New Roman" pitchFamily="18" charset="0"/>
                <a:cs typeface="Times New Roman" pitchFamily="18" charset="0"/>
              </a:rPr>
              <a:t>al. (2014). "Robotic spleen-preserving total </a:t>
            </a:r>
            <a:r>
              <a:rPr lang="en-US" sz="1000" dirty="0" err="1">
                <a:latin typeface="Times New Roman" pitchFamily="18" charset="0"/>
                <a:cs typeface="Times New Roman" pitchFamily="18" charset="0"/>
              </a:rPr>
              <a:t>gastrectomy</a:t>
            </a:r>
            <a:r>
              <a:rPr lang="en-US" sz="1000" dirty="0">
                <a:latin typeface="Times New Roman" pitchFamily="18" charset="0"/>
                <a:cs typeface="Times New Roman" pitchFamily="18" charset="0"/>
              </a:rPr>
              <a:t> for gastric cancer: comparison with conventional laparoscopic procedure." </a:t>
            </a:r>
            <a:r>
              <a:rPr lang="en-US" sz="1000" dirty="0" err="1">
                <a:latin typeface="Times New Roman" pitchFamily="18" charset="0"/>
                <a:cs typeface="Times New Roman" pitchFamily="18" charset="0"/>
              </a:rPr>
              <a:t>Surg</a:t>
            </a:r>
            <a:r>
              <a:rPr lang="en-US" sz="1000" dirty="0">
                <a:latin typeface="Times New Roman" pitchFamily="18" charset="0"/>
                <a:cs typeface="Times New Roman" pitchFamily="18" charset="0"/>
              </a:rPr>
              <a:t> </a:t>
            </a:r>
            <a:r>
              <a:rPr lang="en-US" sz="1000" dirty="0" err="1">
                <a:latin typeface="Times New Roman" pitchFamily="18" charset="0"/>
                <a:cs typeface="Times New Roman" pitchFamily="18" charset="0"/>
              </a:rPr>
              <a:t>Endosc</a:t>
            </a:r>
            <a:r>
              <a:rPr lang="en-US" sz="1000" dirty="0" smtClean="0">
                <a:latin typeface="Times New Roman" pitchFamily="18" charset="0"/>
                <a:cs typeface="Times New Roman" pitchFamily="18" charset="0"/>
              </a:rPr>
              <a:t>.</a:t>
            </a:r>
            <a:endParaRPr lang="en-US" sz="1000" dirty="0">
              <a:latin typeface="Times New Roman" pitchFamily="18" charset="0"/>
              <a:cs typeface="Times New Roman" pitchFamily="18" charset="0"/>
            </a:endParaRPr>
          </a:p>
        </p:txBody>
      </p:sp>
      <p:sp>
        <p:nvSpPr>
          <p:cNvPr id="23" name="Titolo 1"/>
          <p:cNvSpPr txBox="1">
            <a:spLocks/>
          </p:cNvSpPr>
          <p:nvPr/>
        </p:nvSpPr>
        <p:spPr>
          <a:xfrm>
            <a:off x="35496" y="22940"/>
            <a:ext cx="2880320" cy="453732"/>
          </a:xfrm>
          <a:prstGeom prst="rect">
            <a:avLst/>
          </a:prstGeom>
          <a:solidFill>
            <a:schemeClr val="bg1">
              <a:lumMod val="95000"/>
            </a:schemeClr>
          </a:solidFill>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just"/>
            <a:r>
              <a:rPr lang="it-IT" sz="2800" b="1" dirty="0" err="1">
                <a:solidFill>
                  <a:srgbClr val="FF0000"/>
                </a:solidFill>
                <a:latin typeface="Times New Roman" pitchFamily="18" charset="0"/>
                <a:cs typeface="Times New Roman" pitchFamily="18" charset="0"/>
              </a:rPr>
              <a:t>L</a:t>
            </a:r>
            <a:r>
              <a:rPr lang="it-IT" sz="2800" b="1" dirty="0" err="1" smtClean="0">
                <a:solidFill>
                  <a:srgbClr val="FF0000"/>
                </a:solidFill>
                <a:latin typeface="Times New Roman" pitchFamily="18" charset="0"/>
                <a:cs typeface="Times New Roman" pitchFamily="18" charset="0"/>
              </a:rPr>
              <a:t>iterature</a:t>
            </a:r>
            <a:r>
              <a:rPr lang="it-IT" sz="2800" b="1" dirty="0" smtClean="0">
                <a:solidFill>
                  <a:srgbClr val="FF0000"/>
                </a:solidFill>
                <a:latin typeface="Times New Roman" pitchFamily="18" charset="0"/>
                <a:cs typeface="Times New Roman" pitchFamily="18" charset="0"/>
              </a:rPr>
              <a:t> </a:t>
            </a:r>
            <a:r>
              <a:rPr lang="it-IT" sz="2800" b="1" dirty="0" err="1">
                <a:solidFill>
                  <a:srgbClr val="FF0000"/>
                </a:solidFill>
                <a:latin typeface="Times New Roman" pitchFamily="18" charset="0"/>
                <a:cs typeface="Times New Roman" pitchFamily="18" charset="0"/>
              </a:rPr>
              <a:t>review</a:t>
            </a:r>
            <a:r>
              <a:rPr lang="it-IT" sz="2800" b="1" dirty="0">
                <a:solidFill>
                  <a:srgbClr val="FF0000"/>
                </a:solidFill>
                <a:latin typeface="Times New Roman" pitchFamily="18" charset="0"/>
                <a:cs typeface="Times New Roman" pitchFamily="18" charset="0"/>
              </a:rPr>
              <a:t> </a:t>
            </a:r>
          </a:p>
        </p:txBody>
      </p:sp>
    </p:spTree>
    <p:extLst>
      <p:ext uri="{BB962C8B-B14F-4D97-AF65-F5344CB8AC3E}">
        <p14:creationId xmlns:p14="http://schemas.microsoft.com/office/powerpoint/2010/main" val="8528228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ttangolo arrotondato 19"/>
          <p:cNvSpPr/>
          <p:nvPr/>
        </p:nvSpPr>
        <p:spPr>
          <a:xfrm>
            <a:off x="251520" y="2852936"/>
            <a:ext cx="3816424" cy="1600029"/>
          </a:xfrm>
          <a:prstGeom prst="roundRect">
            <a:avLst/>
          </a:prstGeom>
          <a:solidFill>
            <a:schemeClr val="bg1">
              <a:lumMod val="95000"/>
            </a:schemeClr>
          </a:solidFill>
          <a:ln>
            <a:solidFill>
              <a:srgbClr val="00B05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a:solidFill>
                  <a:schemeClr val="tx1"/>
                </a:solidFill>
                <a:latin typeface="Times New Roman" pitchFamily="18" charset="0"/>
                <a:cs typeface="Times New Roman" pitchFamily="18" charset="0"/>
              </a:rPr>
              <a:t>From the overall analysis of RCTs: LG is associated with a significant reduction in </a:t>
            </a:r>
            <a:r>
              <a:rPr lang="en-US" u="sng" dirty="0">
                <a:solidFill>
                  <a:schemeClr val="tx1"/>
                </a:solidFill>
                <a:latin typeface="Times New Roman" pitchFamily="18" charset="0"/>
                <a:cs typeface="Times New Roman" pitchFamily="18" charset="0"/>
              </a:rPr>
              <a:t>overall complications </a:t>
            </a:r>
            <a:r>
              <a:rPr lang="en-US" dirty="0">
                <a:solidFill>
                  <a:schemeClr val="tx1"/>
                </a:solidFill>
                <a:latin typeface="Times New Roman" pitchFamily="18" charset="0"/>
                <a:cs typeface="Times New Roman" pitchFamily="18" charset="0"/>
              </a:rPr>
              <a:t>(P&lt;0.001), </a:t>
            </a:r>
            <a:r>
              <a:rPr lang="en-US" u="sng" dirty="0">
                <a:solidFill>
                  <a:schemeClr val="tx1"/>
                </a:solidFill>
                <a:latin typeface="Times New Roman" pitchFamily="18" charset="0"/>
                <a:cs typeface="Times New Roman" pitchFamily="18" charset="0"/>
              </a:rPr>
              <a:t>medical complications </a:t>
            </a:r>
            <a:r>
              <a:rPr lang="en-US" dirty="0">
                <a:solidFill>
                  <a:schemeClr val="tx1"/>
                </a:solidFill>
                <a:latin typeface="Times New Roman" pitchFamily="18" charset="0"/>
                <a:cs typeface="Times New Roman" pitchFamily="18" charset="0"/>
              </a:rPr>
              <a:t>(P=0.002) and </a:t>
            </a:r>
            <a:r>
              <a:rPr lang="en-US" u="sng" dirty="0">
                <a:solidFill>
                  <a:schemeClr val="tx1"/>
                </a:solidFill>
                <a:latin typeface="Times New Roman" pitchFamily="18" charset="0"/>
                <a:cs typeface="Times New Roman" pitchFamily="18" charset="0"/>
              </a:rPr>
              <a:t>minor surgical complications</a:t>
            </a:r>
            <a:r>
              <a:rPr lang="en-US" dirty="0">
                <a:solidFill>
                  <a:schemeClr val="tx1"/>
                </a:solidFill>
                <a:latin typeface="Times New Roman" pitchFamily="18" charset="0"/>
                <a:cs typeface="Times New Roman" pitchFamily="18" charset="0"/>
              </a:rPr>
              <a:t> (P=0.001</a:t>
            </a:r>
            <a:r>
              <a:rPr lang="en-US" dirty="0" smtClean="0">
                <a:solidFill>
                  <a:schemeClr val="tx1"/>
                </a:solidFill>
                <a:latin typeface="Times New Roman" pitchFamily="18" charset="0"/>
                <a:cs typeface="Times New Roman" pitchFamily="18" charset="0"/>
              </a:rPr>
              <a:t>).</a:t>
            </a:r>
            <a:endParaRPr lang="fr-FR" u="sng" dirty="0">
              <a:solidFill>
                <a:schemeClr val="tx1"/>
              </a:solidFill>
              <a:latin typeface="Times New Roman" pitchFamily="18" charset="0"/>
              <a:cs typeface="Times New Roman" pitchFamily="18" charset="0"/>
            </a:endParaRPr>
          </a:p>
        </p:txBody>
      </p:sp>
      <p:sp>
        <p:nvSpPr>
          <p:cNvPr id="21" name="Rettangolo arrotondato 20"/>
          <p:cNvSpPr/>
          <p:nvPr/>
        </p:nvSpPr>
        <p:spPr>
          <a:xfrm>
            <a:off x="2051720" y="1844824"/>
            <a:ext cx="5040560" cy="504056"/>
          </a:xfrm>
          <a:prstGeom prst="roundRect">
            <a:avLst/>
          </a:prstGeom>
          <a:solidFill>
            <a:schemeClr val="bg1">
              <a:lumMod val="95000"/>
            </a:schemeClr>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b="1" dirty="0" smtClean="0">
                <a:solidFill>
                  <a:schemeClr val="tx1"/>
                </a:solidFill>
                <a:latin typeface="Times New Roman" pitchFamily="18" charset="0"/>
                <a:cs typeface="Times New Roman" pitchFamily="18" charset="0"/>
              </a:rPr>
              <a:t>LAPAROSCOPIC VS OPEN GASTRECTOMY</a:t>
            </a:r>
            <a:endParaRPr lang="en-US" b="1" dirty="0">
              <a:solidFill>
                <a:schemeClr val="tx1"/>
              </a:solidFill>
              <a:latin typeface="Times New Roman" pitchFamily="18" charset="0"/>
              <a:cs typeface="Times New Roman" pitchFamily="18" charset="0"/>
            </a:endParaRPr>
          </a:p>
        </p:txBody>
      </p:sp>
      <p:sp>
        <p:nvSpPr>
          <p:cNvPr id="11" name="Titolo 1"/>
          <p:cNvSpPr txBox="1">
            <a:spLocks/>
          </p:cNvSpPr>
          <p:nvPr/>
        </p:nvSpPr>
        <p:spPr>
          <a:xfrm>
            <a:off x="2987824" y="22940"/>
            <a:ext cx="2448272" cy="453732"/>
          </a:xfrm>
          <a:prstGeom prst="rect">
            <a:avLst/>
          </a:prstGeom>
          <a:solidFill>
            <a:schemeClr val="bg1">
              <a:lumMod val="95000"/>
            </a:schemeClr>
          </a:solidFill>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lvl="0" algn="just"/>
            <a:r>
              <a:rPr lang="en-US" sz="2800" b="1" dirty="0" smtClean="0">
                <a:solidFill>
                  <a:schemeClr val="bg1">
                    <a:lumMod val="50000"/>
                  </a:schemeClr>
                </a:solidFill>
                <a:latin typeface="Times New Roman" pitchFamily="18" charset="0"/>
                <a:cs typeface="Times New Roman" pitchFamily="18" charset="0"/>
              </a:rPr>
              <a:t>Complications</a:t>
            </a:r>
            <a:endParaRPr lang="it-IT" sz="2800" b="1" dirty="0">
              <a:solidFill>
                <a:schemeClr val="bg1">
                  <a:lumMod val="50000"/>
                </a:schemeClr>
              </a:solidFill>
              <a:latin typeface="Times New Roman" pitchFamily="18" charset="0"/>
              <a:cs typeface="Times New Roman" pitchFamily="18" charset="0"/>
            </a:endParaRPr>
          </a:p>
        </p:txBody>
      </p:sp>
      <p:sp>
        <p:nvSpPr>
          <p:cNvPr id="12" name="Rettangolo arrotondato 11"/>
          <p:cNvSpPr/>
          <p:nvPr/>
        </p:nvSpPr>
        <p:spPr>
          <a:xfrm>
            <a:off x="5076056" y="2852936"/>
            <a:ext cx="3816424" cy="1440160"/>
          </a:xfrm>
          <a:prstGeom prst="roundRect">
            <a:avLst/>
          </a:prstGeom>
          <a:solidFill>
            <a:schemeClr val="bg1">
              <a:lumMod val="95000"/>
            </a:schemeClr>
          </a:solidFill>
          <a:ln>
            <a:solidFill>
              <a:srgbClr val="FF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a:solidFill>
                  <a:schemeClr val="tx1"/>
                </a:solidFill>
                <a:latin typeface="Times New Roman" pitchFamily="18" charset="0"/>
                <a:cs typeface="Times New Roman" pitchFamily="18" charset="0"/>
              </a:rPr>
              <a:t>The current largest RCT </a:t>
            </a:r>
            <a:r>
              <a:rPr lang="it-IT" dirty="0">
                <a:solidFill>
                  <a:schemeClr val="tx1"/>
                </a:solidFill>
                <a:latin typeface="Times New Roman" pitchFamily="18" charset="0"/>
                <a:cs typeface="Times New Roman" pitchFamily="18" charset="0"/>
              </a:rPr>
              <a:t>(KLASS Trial)</a:t>
            </a:r>
            <a:r>
              <a:rPr lang="en-US" dirty="0">
                <a:solidFill>
                  <a:schemeClr val="tx1"/>
                </a:solidFill>
                <a:latin typeface="Times New Roman" pitchFamily="18" charset="0"/>
                <a:cs typeface="Times New Roman" pitchFamily="18" charset="0"/>
              </a:rPr>
              <a:t> found no </a:t>
            </a:r>
            <a:r>
              <a:rPr lang="en-US" dirty="0" smtClean="0">
                <a:solidFill>
                  <a:schemeClr val="tx1"/>
                </a:solidFill>
                <a:latin typeface="Times New Roman" pitchFamily="18" charset="0"/>
                <a:cs typeface="Times New Roman" pitchFamily="18" charset="0"/>
              </a:rPr>
              <a:t>significant difference </a:t>
            </a:r>
            <a:r>
              <a:rPr lang="en-US" dirty="0">
                <a:solidFill>
                  <a:schemeClr val="tx1"/>
                </a:solidFill>
                <a:latin typeface="Times New Roman" pitchFamily="18" charset="0"/>
                <a:cs typeface="Times New Roman" pitchFamily="18" charset="0"/>
              </a:rPr>
              <a:t>in the rate </a:t>
            </a:r>
            <a:r>
              <a:rPr lang="en-US" dirty="0" smtClean="0">
                <a:solidFill>
                  <a:schemeClr val="tx1"/>
                </a:solidFill>
                <a:latin typeface="Times New Roman" pitchFamily="18" charset="0"/>
                <a:cs typeface="Times New Roman" pitchFamily="18" charset="0"/>
              </a:rPr>
              <a:t>of complications </a:t>
            </a:r>
            <a:r>
              <a:rPr lang="en-US" dirty="0">
                <a:solidFill>
                  <a:schemeClr val="tx1"/>
                </a:solidFill>
                <a:latin typeface="Times New Roman" pitchFamily="18" charset="0"/>
                <a:cs typeface="Times New Roman" pitchFamily="18" charset="0"/>
              </a:rPr>
              <a:t>between </a:t>
            </a:r>
            <a:r>
              <a:rPr lang="en-US" dirty="0" smtClean="0">
                <a:solidFill>
                  <a:schemeClr val="tx1"/>
                </a:solidFill>
                <a:latin typeface="Times New Roman" pitchFamily="18" charset="0"/>
                <a:cs typeface="Times New Roman" pitchFamily="18" charset="0"/>
              </a:rPr>
              <a:t>the laparoscopic </a:t>
            </a:r>
            <a:r>
              <a:rPr lang="en-US" dirty="0">
                <a:solidFill>
                  <a:schemeClr val="tx1"/>
                </a:solidFill>
                <a:latin typeface="Times New Roman" pitchFamily="18" charset="0"/>
                <a:cs typeface="Times New Roman" pitchFamily="18" charset="0"/>
              </a:rPr>
              <a:t>and open </a:t>
            </a:r>
            <a:r>
              <a:rPr lang="en-US" dirty="0" smtClean="0">
                <a:solidFill>
                  <a:schemeClr val="tx1"/>
                </a:solidFill>
                <a:latin typeface="Times New Roman" pitchFamily="18" charset="0"/>
                <a:cs typeface="Times New Roman" pitchFamily="18" charset="0"/>
              </a:rPr>
              <a:t>approach </a:t>
            </a:r>
          </a:p>
          <a:p>
            <a:pPr algn="just"/>
            <a:r>
              <a:rPr lang="en-US" u="sng" dirty="0" smtClean="0">
                <a:solidFill>
                  <a:schemeClr val="tx1"/>
                </a:solidFill>
                <a:latin typeface="Times New Roman" pitchFamily="18" charset="0"/>
                <a:cs typeface="Times New Roman" pitchFamily="18" charset="0"/>
              </a:rPr>
              <a:t>(</a:t>
            </a:r>
            <a:r>
              <a:rPr lang="en-US" u="sng" dirty="0">
                <a:solidFill>
                  <a:schemeClr val="tx1"/>
                </a:solidFill>
                <a:latin typeface="Times New Roman" pitchFamily="18" charset="0"/>
                <a:cs typeface="Times New Roman" pitchFamily="18" charset="0"/>
              </a:rPr>
              <a:t>P =0.13)</a:t>
            </a:r>
          </a:p>
        </p:txBody>
      </p:sp>
      <p:sp>
        <p:nvSpPr>
          <p:cNvPr id="14" name="Rettangolo arrotondato 13"/>
          <p:cNvSpPr/>
          <p:nvPr/>
        </p:nvSpPr>
        <p:spPr>
          <a:xfrm>
            <a:off x="251520" y="4725144"/>
            <a:ext cx="3816424" cy="864096"/>
          </a:xfrm>
          <a:prstGeom prst="roundRect">
            <a:avLst/>
          </a:prstGeom>
          <a:solidFill>
            <a:schemeClr val="bg1">
              <a:lumMod val="95000"/>
            </a:schemeClr>
          </a:solidFill>
          <a:ln>
            <a:solidFill>
              <a:schemeClr val="bg1"/>
            </a:solid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a:solidFill>
                  <a:schemeClr val="tx1"/>
                </a:solidFill>
                <a:latin typeface="Times New Roman" pitchFamily="18" charset="0"/>
                <a:cs typeface="Times New Roman" pitchFamily="18" charset="0"/>
              </a:rPr>
              <a:t>Major surgical complications </a:t>
            </a:r>
            <a:r>
              <a:rPr lang="en-US" dirty="0" smtClean="0">
                <a:solidFill>
                  <a:schemeClr val="tx1"/>
                </a:solidFill>
                <a:latin typeface="Times New Roman" pitchFamily="18" charset="0"/>
                <a:cs typeface="Times New Roman" pitchFamily="18" charset="0"/>
              </a:rPr>
              <a:t>are </a:t>
            </a:r>
            <a:r>
              <a:rPr lang="en-US" dirty="0">
                <a:solidFill>
                  <a:schemeClr val="tx1"/>
                </a:solidFill>
                <a:latin typeface="Times New Roman" pitchFamily="18" charset="0"/>
                <a:cs typeface="Times New Roman" pitchFamily="18" charset="0"/>
              </a:rPr>
              <a:t>comparable between </a:t>
            </a:r>
            <a:r>
              <a:rPr lang="en-US" dirty="0" smtClean="0">
                <a:solidFill>
                  <a:schemeClr val="tx1"/>
                </a:solidFill>
                <a:latin typeface="Times New Roman" pitchFamily="18" charset="0"/>
                <a:cs typeface="Times New Roman" pitchFamily="18" charset="0"/>
              </a:rPr>
              <a:t>LG group and OG group.</a:t>
            </a:r>
            <a:endParaRPr lang="it-IT" dirty="0">
              <a:solidFill>
                <a:schemeClr val="tx1"/>
              </a:solidFill>
              <a:latin typeface="Times New Roman" pitchFamily="18" charset="0"/>
              <a:cs typeface="Times New Roman" pitchFamily="18" charset="0"/>
            </a:endParaRPr>
          </a:p>
        </p:txBody>
      </p:sp>
      <p:sp>
        <p:nvSpPr>
          <p:cNvPr id="17" name="Rettangolo arrotondato 16"/>
          <p:cNvSpPr/>
          <p:nvPr/>
        </p:nvSpPr>
        <p:spPr>
          <a:xfrm>
            <a:off x="251520" y="5805264"/>
            <a:ext cx="3816424" cy="576064"/>
          </a:xfrm>
          <a:prstGeom prst="roundRect">
            <a:avLst/>
          </a:prstGeom>
          <a:solidFill>
            <a:schemeClr val="bg1">
              <a:lumMod val="95000"/>
            </a:schemeClr>
          </a:solidFill>
          <a:ln>
            <a:solidFill>
              <a:schemeClr val="bg1"/>
            </a:solid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pc="-80" dirty="0" smtClean="0">
                <a:solidFill>
                  <a:schemeClr val="tx1"/>
                </a:solidFill>
                <a:latin typeface="Times New Roman" pitchFamily="18" charset="0"/>
                <a:cs typeface="Times New Roman" pitchFamily="18" charset="0"/>
              </a:rPr>
              <a:t>No data related to long-term complications</a:t>
            </a:r>
            <a:r>
              <a:rPr lang="en-US" dirty="0" smtClean="0">
                <a:solidFill>
                  <a:schemeClr val="tx1"/>
                </a:solidFill>
                <a:latin typeface="Times New Roman" pitchFamily="18" charset="0"/>
                <a:cs typeface="Times New Roman" pitchFamily="18" charset="0"/>
              </a:rPr>
              <a:t>.</a:t>
            </a:r>
            <a:endParaRPr lang="it-IT" dirty="0">
              <a:solidFill>
                <a:schemeClr val="tx1"/>
              </a:solidFill>
              <a:latin typeface="Times New Roman" pitchFamily="18" charset="0"/>
              <a:cs typeface="Times New Roman" pitchFamily="18" charset="0"/>
            </a:endParaRPr>
          </a:p>
        </p:txBody>
      </p:sp>
      <p:sp>
        <p:nvSpPr>
          <p:cNvPr id="13" name="Rettangolo arrotondato 12"/>
          <p:cNvSpPr/>
          <p:nvPr/>
        </p:nvSpPr>
        <p:spPr>
          <a:xfrm>
            <a:off x="3384376" y="908720"/>
            <a:ext cx="2339752" cy="504056"/>
          </a:xfrm>
          <a:prstGeom prst="round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6200000" scaled="1"/>
            <a:tileRect/>
          </a:gradFill>
          <a:ln>
            <a:solidFill>
              <a:schemeClr val="bg1"/>
            </a:solid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itchFamily="18" charset="0"/>
                <a:cs typeface="Times New Roman" pitchFamily="18" charset="0"/>
              </a:rPr>
              <a:t>Reduced invasiveness</a:t>
            </a:r>
          </a:p>
        </p:txBody>
      </p:sp>
      <p:sp>
        <p:nvSpPr>
          <p:cNvPr id="18" name="Rettangolo arrotondato 17"/>
          <p:cNvSpPr/>
          <p:nvPr/>
        </p:nvSpPr>
        <p:spPr>
          <a:xfrm>
            <a:off x="35496" y="980728"/>
            <a:ext cx="2528664" cy="377858"/>
          </a:xfrm>
          <a:prstGeom prst="roundRect">
            <a:avLst/>
          </a:prstGeom>
          <a:solidFill>
            <a:schemeClr val="bg1">
              <a:lumMod val="95000"/>
            </a:schemeClr>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Times New Roman" pitchFamily="18" charset="0"/>
                <a:cs typeface="Times New Roman" pitchFamily="18" charset="0"/>
              </a:rPr>
              <a:t>Decreased complications </a:t>
            </a:r>
          </a:p>
        </p:txBody>
      </p:sp>
      <p:sp>
        <p:nvSpPr>
          <p:cNvPr id="19" name="Rettangolo arrotondato 18"/>
          <p:cNvSpPr/>
          <p:nvPr/>
        </p:nvSpPr>
        <p:spPr>
          <a:xfrm>
            <a:off x="6588224" y="980728"/>
            <a:ext cx="2528664" cy="377858"/>
          </a:xfrm>
          <a:prstGeom prst="roundRect">
            <a:avLst/>
          </a:prstGeom>
          <a:solidFill>
            <a:schemeClr val="bg1">
              <a:lumMod val="95000"/>
            </a:schemeClr>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a:solidFill>
                  <a:schemeClr val="tx1"/>
                </a:solidFill>
                <a:latin typeface="Times New Roman" pitchFamily="18" charset="0"/>
                <a:cs typeface="Times New Roman" pitchFamily="18" charset="0"/>
              </a:rPr>
              <a:t>Reduced hospital stay</a:t>
            </a:r>
            <a:endParaRPr lang="it-IT" dirty="0">
              <a:solidFill>
                <a:schemeClr val="tx1"/>
              </a:solidFill>
              <a:latin typeface="Times New Roman" pitchFamily="18" charset="0"/>
              <a:cs typeface="Times New Roman" pitchFamily="18" charset="0"/>
            </a:endParaRPr>
          </a:p>
        </p:txBody>
      </p:sp>
      <p:sp>
        <p:nvSpPr>
          <p:cNvPr id="2" name="Freccia a sinistra 1"/>
          <p:cNvSpPr/>
          <p:nvPr/>
        </p:nvSpPr>
        <p:spPr>
          <a:xfrm>
            <a:off x="2627784" y="1124744"/>
            <a:ext cx="711696" cy="197838"/>
          </a:xfrm>
          <a:prstGeom prst="leftArrow">
            <a:avLst/>
          </a:prstGeom>
          <a:solidFill>
            <a:schemeClr val="bg1">
              <a:lumMod val="95000"/>
            </a:schemeClr>
          </a:solidFill>
          <a:ln>
            <a:solidFill>
              <a:schemeClr val="bg1">
                <a:lumMod val="6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it-IT">
              <a:solidFill>
                <a:schemeClr val="tx1"/>
              </a:solidFill>
            </a:endParaRPr>
          </a:p>
        </p:txBody>
      </p:sp>
      <p:sp>
        <p:nvSpPr>
          <p:cNvPr id="22" name="Freccia a sinistra 21"/>
          <p:cNvSpPr/>
          <p:nvPr/>
        </p:nvSpPr>
        <p:spPr>
          <a:xfrm rot="10800000">
            <a:off x="5796136" y="1124744"/>
            <a:ext cx="711696" cy="197838"/>
          </a:xfrm>
          <a:prstGeom prst="leftArrow">
            <a:avLst/>
          </a:prstGeom>
          <a:solidFill>
            <a:schemeClr val="bg1">
              <a:lumMod val="95000"/>
            </a:schemeClr>
          </a:solidFill>
          <a:ln>
            <a:solidFill>
              <a:schemeClr val="bg1">
                <a:lumMod val="6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it-IT">
              <a:solidFill>
                <a:schemeClr val="tx1"/>
              </a:solidFill>
            </a:endParaRPr>
          </a:p>
        </p:txBody>
      </p:sp>
      <p:sp>
        <p:nvSpPr>
          <p:cNvPr id="23" name="Rettangolo 22"/>
          <p:cNvSpPr/>
          <p:nvPr/>
        </p:nvSpPr>
        <p:spPr>
          <a:xfrm>
            <a:off x="5076056" y="4449306"/>
            <a:ext cx="3816424" cy="707886"/>
          </a:xfrm>
          <a:prstGeom prst="rect">
            <a:avLst/>
          </a:prstGeom>
          <a:solidFill>
            <a:schemeClr val="bg1">
              <a:lumMod val="95000"/>
            </a:schemeClr>
          </a:solidFill>
          <a:effectLst>
            <a:innerShdw blurRad="63500" dist="50800" dir="13500000">
              <a:prstClr val="black">
                <a:alpha val="50000"/>
              </a:prstClr>
            </a:innerShdw>
          </a:effectLst>
        </p:spPr>
        <p:txBody>
          <a:bodyPr wrap="square">
            <a:spAutoFit/>
          </a:bodyPr>
          <a:lstStyle/>
          <a:p>
            <a:pPr algn="just"/>
            <a:r>
              <a:rPr lang="it-IT" sz="1000" dirty="0" err="1">
                <a:latin typeface="Times New Roman" pitchFamily="18" charset="0"/>
                <a:cs typeface="Times New Roman" pitchFamily="18" charset="0"/>
              </a:rPr>
              <a:t>Kim</a:t>
            </a:r>
            <a:r>
              <a:rPr lang="it-IT" sz="1000" dirty="0">
                <a:latin typeface="Times New Roman" pitchFamily="18" charset="0"/>
                <a:cs typeface="Times New Roman" pitchFamily="18" charset="0"/>
              </a:rPr>
              <a:t>, H. H., et al. (2010). "</a:t>
            </a:r>
            <a:r>
              <a:rPr lang="it-IT" sz="1000" dirty="0" err="1">
                <a:latin typeface="Times New Roman" pitchFamily="18" charset="0"/>
                <a:cs typeface="Times New Roman" pitchFamily="18" charset="0"/>
              </a:rPr>
              <a:t>Morbidity</a:t>
            </a:r>
            <a:r>
              <a:rPr lang="it-IT" sz="1000" dirty="0">
                <a:latin typeface="Times New Roman" pitchFamily="18" charset="0"/>
                <a:cs typeface="Times New Roman" pitchFamily="18" charset="0"/>
              </a:rPr>
              <a:t> and </a:t>
            </a:r>
            <a:r>
              <a:rPr lang="it-IT" sz="1000" dirty="0" err="1">
                <a:latin typeface="Times New Roman" pitchFamily="18" charset="0"/>
                <a:cs typeface="Times New Roman" pitchFamily="18" charset="0"/>
              </a:rPr>
              <a:t>mortality</a:t>
            </a:r>
            <a:r>
              <a:rPr lang="it-IT" sz="1000" dirty="0">
                <a:latin typeface="Times New Roman" pitchFamily="18" charset="0"/>
                <a:cs typeface="Times New Roman" pitchFamily="18" charset="0"/>
              </a:rPr>
              <a:t> of </a:t>
            </a:r>
            <a:r>
              <a:rPr lang="it-IT" sz="1000" dirty="0" err="1">
                <a:latin typeface="Times New Roman" pitchFamily="18" charset="0"/>
                <a:cs typeface="Times New Roman" pitchFamily="18" charset="0"/>
              </a:rPr>
              <a:t>laparoscopic</a:t>
            </a:r>
            <a:r>
              <a:rPr lang="it-IT" sz="1000" dirty="0">
                <a:latin typeface="Times New Roman" pitchFamily="18" charset="0"/>
                <a:cs typeface="Times New Roman" pitchFamily="18" charset="0"/>
              </a:rPr>
              <a:t> </a:t>
            </a:r>
            <a:r>
              <a:rPr lang="it-IT" sz="1000" dirty="0" err="1">
                <a:latin typeface="Times New Roman" pitchFamily="18" charset="0"/>
                <a:cs typeface="Times New Roman" pitchFamily="18" charset="0"/>
              </a:rPr>
              <a:t>gastrectomy</a:t>
            </a:r>
            <a:r>
              <a:rPr lang="it-IT" sz="1000" dirty="0">
                <a:latin typeface="Times New Roman" pitchFamily="18" charset="0"/>
                <a:cs typeface="Times New Roman" pitchFamily="18" charset="0"/>
              </a:rPr>
              <a:t> versus open </a:t>
            </a:r>
            <a:r>
              <a:rPr lang="it-IT" sz="1000" dirty="0" err="1">
                <a:latin typeface="Times New Roman" pitchFamily="18" charset="0"/>
                <a:cs typeface="Times New Roman" pitchFamily="18" charset="0"/>
              </a:rPr>
              <a:t>gastrectomy</a:t>
            </a:r>
            <a:r>
              <a:rPr lang="it-IT" sz="1000" dirty="0">
                <a:latin typeface="Times New Roman" pitchFamily="18" charset="0"/>
                <a:cs typeface="Times New Roman" pitchFamily="18" charset="0"/>
              </a:rPr>
              <a:t> for </a:t>
            </a:r>
            <a:r>
              <a:rPr lang="it-IT" sz="1000" dirty="0" err="1">
                <a:latin typeface="Times New Roman" pitchFamily="18" charset="0"/>
                <a:cs typeface="Times New Roman" pitchFamily="18" charset="0"/>
              </a:rPr>
              <a:t>gastric</a:t>
            </a:r>
            <a:r>
              <a:rPr lang="it-IT" sz="1000" dirty="0">
                <a:latin typeface="Times New Roman" pitchFamily="18" charset="0"/>
                <a:cs typeface="Times New Roman" pitchFamily="18" charset="0"/>
              </a:rPr>
              <a:t> </a:t>
            </a:r>
            <a:r>
              <a:rPr lang="it-IT" sz="1000" dirty="0" err="1">
                <a:latin typeface="Times New Roman" pitchFamily="18" charset="0"/>
                <a:cs typeface="Times New Roman" pitchFamily="18" charset="0"/>
              </a:rPr>
              <a:t>cancer</a:t>
            </a:r>
            <a:r>
              <a:rPr lang="it-IT" sz="1000" dirty="0">
                <a:latin typeface="Times New Roman" pitchFamily="18" charset="0"/>
                <a:cs typeface="Times New Roman" pitchFamily="18" charset="0"/>
              </a:rPr>
              <a:t>: an interim report--a </a:t>
            </a:r>
            <a:r>
              <a:rPr lang="it-IT" sz="1000" dirty="0" err="1">
                <a:latin typeface="Times New Roman" pitchFamily="18" charset="0"/>
                <a:cs typeface="Times New Roman" pitchFamily="18" charset="0"/>
              </a:rPr>
              <a:t>phase</a:t>
            </a:r>
            <a:r>
              <a:rPr lang="it-IT" sz="1000" dirty="0">
                <a:latin typeface="Times New Roman" pitchFamily="18" charset="0"/>
                <a:cs typeface="Times New Roman" pitchFamily="18" charset="0"/>
              </a:rPr>
              <a:t> III </a:t>
            </a:r>
            <a:r>
              <a:rPr lang="it-IT" sz="1000" dirty="0" err="1">
                <a:latin typeface="Times New Roman" pitchFamily="18" charset="0"/>
                <a:cs typeface="Times New Roman" pitchFamily="18" charset="0"/>
              </a:rPr>
              <a:t>multicenter</a:t>
            </a:r>
            <a:r>
              <a:rPr lang="it-IT" sz="1000" dirty="0">
                <a:latin typeface="Times New Roman" pitchFamily="18" charset="0"/>
                <a:cs typeface="Times New Roman" pitchFamily="18" charset="0"/>
              </a:rPr>
              <a:t>, </a:t>
            </a:r>
            <a:r>
              <a:rPr lang="it-IT" sz="1000" dirty="0" err="1">
                <a:latin typeface="Times New Roman" pitchFamily="18" charset="0"/>
                <a:cs typeface="Times New Roman" pitchFamily="18" charset="0"/>
              </a:rPr>
              <a:t>prospective</a:t>
            </a:r>
            <a:r>
              <a:rPr lang="it-IT" sz="1000" dirty="0">
                <a:latin typeface="Times New Roman" pitchFamily="18" charset="0"/>
                <a:cs typeface="Times New Roman" pitchFamily="18" charset="0"/>
              </a:rPr>
              <a:t>, </a:t>
            </a:r>
            <a:r>
              <a:rPr lang="it-IT" sz="1000" dirty="0" err="1">
                <a:latin typeface="Times New Roman" pitchFamily="18" charset="0"/>
                <a:cs typeface="Times New Roman" pitchFamily="18" charset="0"/>
              </a:rPr>
              <a:t>randomized</a:t>
            </a:r>
            <a:r>
              <a:rPr lang="it-IT" sz="1000" dirty="0">
                <a:latin typeface="Times New Roman" pitchFamily="18" charset="0"/>
                <a:cs typeface="Times New Roman" pitchFamily="18" charset="0"/>
              </a:rPr>
              <a:t> Trial (KLASS Trial)." </a:t>
            </a:r>
            <a:r>
              <a:rPr lang="it-IT" sz="1000" dirty="0" err="1">
                <a:latin typeface="Times New Roman" pitchFamily="18" charset="0"/>
                <a:cs typeface="Times New Roman" pitchFamily="18" charset="0"/>
              </a:rPr>
              <a:t>Ann</a:t>
            </a:r>
            <a:r>
              <a:rPr lang="it-IT" sz="1000" dirty="0">
                <a:latin typeface="Times New Roman" pitchFamily="18" charset="0"/>
                <a:cs typeface="Times New Roman" pitchFamily="18" charset="0"/>
              </a:rPr>
              <a:t> </a:t>
            </a:r>
            <a:r>
              <a:rPr lang="it-IT" sz="1000" dirty="0" err="1">
                <a:latin typeface="Times New Roman" pitchFamily="18" charset="0"/>
                <a:cs typeface="Times New Roman" pitchFamily="18" charset="0"/>
              </a:rPr>
              <a:t>Surg</a:t>
            </a:r>
            <a:r>
              <a:rPr lang="it-IT" sz="1000" dirty="0">
                <a:latin typeface="Times New Roman" pitchFamily="18" charset="0"/>
                <a:cs typeface="Times New Roman" pitchFamily="18" charset="0"/>
              </a:rPr>
              <a:t> 251(3): 417-420.</a:t>
            </a:r>
          </a:p>
        </p:txBody>
      </p:sp>
      <p:sp>
        <p:nvSpPr>
          <p:cNvPr id="16" name="Titolo 1"/>
          <p:cNvSpPr txBox="1">
            <a:spLocks/>
          </p:cNvSpPr>
          <p:nvPr/>
        </p:nvSpPr>
        <p:spPr>
          <a:xfrm>
            <a:off x="35496" y="22940"/>
            <a:ext cx="2880320" cy="453732"/>
          </a:xfrm>
          <a:prstGeom prst="rect">
            <a:avLst/>
          </a:prstGeom>
          <a:solidFill>
            <a:schemeClr val="bg1">
              <a:lumMod val="95000"/>
            </a:schemeClr>
          </a:solidFill>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just"/>
            <a:r>
              <a:rPr lang="it-IT" sz="2800" b="1" dirty="0" err="1">
                <a:solidFill>
                  <a:srgbClr val="FF0000"/>
                </a:solidFill>
                <a:latin typeface="Times New Roman" pitchFamily="18" charset="0"/>
                <a:cs typeface="Times New Roman" pitchFamily="18" charset="0"/>
              </a:rPr>
              <a:t>L</a:t>
            </a:r>
            <a:r>
              <a:rPr lang="it-IT" sz="2800" b="1" dirty="0" err="1" smtClean="0">
                <a:solidFill>
                  <a:srgbClr val="FF0000"/>
                </a:solidFill>
                <a:latin typeface="Times New Roman" pitchFamily="18" charset="0"/>
                <a:cs typeface="Times New Roman" pitchFamily="18" charset="0"/>
              </a:rPr>
              <a:t>iterature</a:t>
            </a:r>
            <a:r>
              <a:rPr lang="it-IT" sz="2800" b="1" dirty="0" smtClean="0">
                <a:solidFill>
                  <a:srgbClr val="FF0000"/>
                </a:solidFill>
                <a:latin typeface="Times New Roman" pitchFamily="18" charset="0"/>
                <a:cs typeface="Times New Roman" pitchFamily="18" charset="0"/>
              </a:rPr>
              <a:t> </a:t>
            </a:r>
            <a:r>
              <a:rPr lang="it-IT" sz="2800" b="1" dirty="0" err="1">
                <a:solidFill>
                  <a:srgbClr val="FF0000"/>
                </a:solidFill>
                <a:latin typeface="Times New Roman" pitchFamily="18" charset="0"/>
                <a:cs typeface="Times New Roman" pitchFamily="18" charset="0"/>
              </a:rPr>
              <a:t>review</a:t>
            </a:r>
            <a:r>
              <a:rPr lang="it-IT" sz="2800" b="1" dirty="0">
                <a:solidFill>
                  <a:srgbClr val="FF0000"/>
                </a:solidFill>
                <a:latin typeface="Times New Roman" pitchFamily="18" charset="0"/>
                <a:cs typeface="Times New Roman" pitchFamily="18" charset="0"/>
              </a:rPr>
              <a:t> </a:t>
            </a:r>
          </a:p>
        </p:txBody>
      </p:sp>
    </p:spTree>
    <p:extLst>
      <p:ext uri="{BB962C8B-B14F-4D97-AF65-F5344CB8AC3E}">
        <p14:creationId xmlns:p14="http://schemas.microsoft.com/office/powerpoint/2010/main" val="14552626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ttangolo arrotondato 19"/>
          <p:cNvSpPr/>
          <p:nvPr/>
        </p:nvSpPr>
        <p:spPr>
          <a:xfrm>
            <a:off x="107504" y="1268760"/>
            <a:ext cx="4104456" cy="1440160"/>
          </a:xfrm>
          <a:prstGeom prst="roundRect">
            <a:avLst/>
          </a:prstGeom>
          <a:solidFill>
            <a:schemeClr val="bg1">
              <a:lumMod val="95000"/>
            </a:schemeClr>
          </a:solidFill>
          <a:ln>
            <a:solidFill>
              <a:srgbClr val="00B05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smtClean="0">
                <a:solidFill>
                  <a:schemeClr val="tx1"/>
                </a:solidFill>
                <a:latin typeface="Times New Roman" pitchFamily="18" charset="0"/>
                <a:cs typeface="Times New Roman" pitchFamily="18" charset="0"/>
              </a:rPr>
              <a:t>Hyun et al. </a:t>
            </a:r>
            <a:r>
              <a:rPr lang="en-US" dirty="0">
                <a:solidFill>
                  <a:schemeClr val="tx1"/>
                </a:solidFill>
                <a:latin typeface="Times New Roman" pitchFamily="18" charset="0"/>
                <a:cs typeface="Times New Roman" pitchFamily="18" charset="0"/>
              </a:rPr>
              <a:t>reported the total </a:t>
            </a:r>
            <a:r>
              <a:rPr lang="en-US" dirty="0" smtClean="0">
                <a:solidFill>
                  <a:schemeClr val="tx1"/>
                </a:solidFill>
                <a:latin typeface="Times New Roman" pitchFamily="18" charset="0"/>
                <a:cs typeface="Times New Roman" pitchFamily="18" charset="0"/>
              </a:rPr>
              <a:t>complications, </a:t>
            </a:r>
            <a:r>
              <a:rPr lang="en-US" dirty="0">
                <a:solidFill>
                  <a:schemeClr val="tx1"/>
                </a:solidFill>
                <a:latin typeface="Times New Roman" pitchFamily="18" charset="0"/>
                <a:cs typeface="Times New Roman" pitchFamily="18" charset="0"/>
              </a:rPr>
              <a:t>assessed by the C-D classification </a:t>
            </a:r>
            <a:r>
              <a:rPr lang="en-US" dirty="0" smtClean="0">
                <a:solidFill>
                  <a:schemeClr val="tx1"/>
                </a:solidFill>
                <a:latin typeface="Times New Roman" pitchFamily="18" charset="0"/>
                <a:cs typeface="Times New Roman" pitchFamily="18" charset="0"/>
              </a:rPr>
              <a:t>system, </a:t>
            </a:r>
            <a:r>
              <a:rPr lang="en-US" dirty="0">
                <a:solidFill>
                  <a:schemeClr val="tx1"/>
                </a:solidFill>
                <a:latin typeface="Times New Roman" pitchFamily="18" charset="0"/>
                <a:cs typeface="Times New Roman" pitchFamily="18" charset="0"/>
              </a:rPr>
              <a:t>were not significantly different between the RG and LG groups </a:t>
            </a:r>
            <a:r>
              <a:rPr lang="en-US" dirty="0">
                <a:solidFill>
                  <a:srgbClr val="FF0000"/>
                </a:solidFill>
                <a:latin typeface="Times New Roman" pitchFamily="18" charset="0"/>
                <a:cs typeface="Times New Roman" pitchFamily="18" charset="0"/>
              </a:rPr>
              <a:t>(</a:t>
            </a:r>
            <a:r>
              <a:rPr lang="en-US" dirty="0" smtClean="0">
                <a:solidFill>
                  <a:srgbClr val="FF0000"/>
                </a:solidFill>
                <a:latin typeface="Times New Roman" pitchFamily="18" charset="0"/>
                <a:cs typeface="Times New Roman" pitchFamily="18" charset="0"/>
              </a:rPr>
              <a:t>P = 0,36)</a:t>
            </a:r>
          </a:p>
        </p:txBody>
      </p:sp>
      <p:sp>
        <p:nvSpPr>
          <p:cNvPr id="21" name="Rettangolo arrotondato 20"/>
          <p:cNvSpPr/>
          <p:nvPr/>
        </p:nvSpPr>
        <p:spPr>
          <a:xfrm>
            <a:off x="1835696" y="620688"/>
            <a:ext cx="5472608" cy="504056"/>
          </a:xfrm>
          <a:prstGeom prst="roundRect">
            <a:avLst/>
          </a:prstGeom>
          <a:solidFill>
            <a:schemeClr val="bg1">
              <a:lumMod val="95000"/>
            </a:schemeClr>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b="1" dirty="0" smtClean="0">
                <a:solidFill>
                  <a:schemeClr val="tx1"/>
                </a:solidFill>
                <a:latin typeface="Times New Roman" pitchFamily="18" charset="0"/>
                <a:cs typeface="Times New Roman" pitchFamily="18" charset="0"/>
              </a:rPr>
              <a:t>ROBOTIC VS LAPAROSCOPIC GASTRECTOMY</a:t>
            </a:r>
            <a:endParaRPr lang="en-US" b="1" dirty="0">
              <a:solidFill>
                <a:schemeClr val="tx1"/>
              </a:solidFill>
              <a:latin typeface="Times New Roman" pitchFamily="18" charset="0"/>
              <a:cs typeface="Times New Roman" pitchFamily="18" charset="0"/>
            </a:endParaRPr>
          </a:p>
        </p:txBody>
      </p:sp>
      <p:sp>
        <p:nvSpPr>
          <p:cNvPr id="11" name="Titolo 1"/>
          <p:cNvSpPr txBox="1">
            <a:spLocks/>
          </p:cNvSpPr>
          <p:nvPr/>
        </p:nvSpPr>
        <p:spPr>
          <a:xfrm>
            <a:off x="2987824" y="22940"/>
            <a:ext cx="2448272" cy="453732"/>
          </a:xfrm>
          <a:prstGeom prst="rect">
            <a:avLst/>
          </a:prstGeom>
          <a:solidFill>
            <a:schemeClr val="bg1">
              <a:lumMod val="95000"/>
            </a:schemeClr>
          </a:solidFill>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lvl="0" algn="just"/>
            <a:r>
              <a:rPr lang="en-US" sz="2800" b="1" dirty="0" smtClean="0">
                <a:solidFill>
                  <a:schemeClr val="bg1">
                    <a:lumMod val="50000"/>
                  </a:schemeClr>
                </a:solidFill>
                <a:latin typeface="Times New Roman" pitchFamily="18" charset="0"/>
                <a:cs typeface="Times New Roman" pitchFamily="18" charset="0"/>
              </a:rPr>
              <a:t>Complications</a:t>
            </a:r>
            <a:endParaRPr lang="it-IT" sz="2800" b="1" dirty="0">
              <a:solidFill>
                <a:schemeClr val="bg1">
                  <a:lumMod val="50000"/>
                </a:schemeClr>
              </a:solidFill>
              <a:latin typeface="Times New Roman" pitchFamily="18" charset="0"/>
              <a:cs typeface="Times New Roman" pitchFamily="18" charset="0"/>
            </a:endParaRPr>
          </a:p>
        </p:txBody>
      </p:sp>
      <p:sp>
        <p:nvSpPr>
          <p:cNvPr id="14" name="Rettangolo arrotondato 13"/>
          <p:cNvSpPr/>
          <p:nvPr/>
        </p:nvSpPr>
        <p:spPr>
          <a:xfrm>
            <a:off x="107504" y="2852937"/>
            <a:ext cx="4104456" cy="1152127"/>
          </a:xfrm>
          <a:prstGeom prst="roundRect">
            <a:avLst/>
          </a:prstGeom>
          <a:solidFill>
            <a:schemeClr val="bg1">
              <a:lumMod val="95000"/>
            </a:schemeClr>
          </a:solidFill>
          <a:ln>
            <a:solidFill>
              <a:srgbClr val="FF0000"/>
            </a:solid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a:solidFill>
                  <a:schemeClr val="tx1"/>
                </a:solidFill>
                <a:latin typeface="Times New Roman" pitchFamily="18" charset="0"/>
                <a:cs typeface="Times New Roman" pitchFamily="18" charset="0"/>
              </a:rPr>
              <a:t>The </a:t>
            </a:r>
            <a:r>
              <a:rPr lang="en-US" dirty="0" smtClean="0">
                <a:solidFill>
                  <a:schemeClr val="tx1"/>
                </a:solidFill>
                <a:latin typeface="Times New Roman" pitchFamily="18" charset="0"/>
                <a:cs typeface="Times New Roman" pitchFamily="18" charset="0"/>
              </a:rPr>
              <a:t>RG </a:t>
            </a:r>
            <a:r>
              <a:rPr lang="en-US" dirty="0">
                <a:solidFill>
                  <a:schemeClr val="tx1"/>
                </a:solidFill>
                <a:latin typeface="Times New Roman" pitchFamily="18" charset="0"/>
                <a:cs typeface="Times New Roman" pitchFamily="18" charset="0"/>
              </a:rPr>
              <a:t>group had a higher </a:t>
            </a:r>
            <a:r>
              <a:rPr lang="en-US" dirty="0" smtClean="0">
                <a:solidFill>
                  <a:schemeClr val="tx1"/>
                </a:solidFill>
                <a:latin typeface="Times New Roman" pitchFamily="18" charset="0"/>
                <a:cs typeface="Times New Roman" pitchFamily="18" charset="0"/>
              </a:rPr>
              <a:t>total number </a:t>
            </a:r>
            <a:r>
              <a:rPr lang="en-US" dirty="0">
                <a:solidFill>
                  <a:schemeClr val="tx1"/>
                </a:solidFill>
                <a:latin typeface="Times New Roman" pitchFamily="18" charset="0"/>
                <a:cs typeface="Times New Roman" pitchFamily="18" charset="0"/>
              </a:rPr>
              <a:t>of complications than the </a:t>
            </a:r>
            <a:r>
              <a:rPr lang="en-US" dirty="0" smtClean="0">
                <a:solidFill>
                  <a:schemeClr val="tx1"/>
                </a:solidFill>
                <a:latin typeface="Times New Roman" pitchFamily="18" charset="0"/>
                <a:cs typeface="Times New Roman" pitchFamily="18" charset="0"/>
              </a:rPr>
              <a:t>LG group</a:t>
            </a:r>
            <a:r>
              <a:rPr lang="en-US" dirty="0">
                <a:solidFill>
                  <a:schemeClr val="tx1"/>
                </a:solidFill>
                <a:latin typeface="Times New Roman" pitchFamily="18" charset="0"/>
                <a:cs typeface="Times New Roman" pitchFamily="18" charset="0"/>
              </a:rPr>
              <a:t>, but most of </a:t>
            </a:r>
            <a:r>
              <a:rPr lang="en-US" dirty="0" smtClean="0">
                <a:solidFill>
                  <a:schemeClr val="tx1"/>
                </a:solidFill>
                <a:latin typeface="Times New Roman" pitchFamily="18" charset="0"/>
                <a:cs typeface="Times New Roman" pitchFamily="18" charset="0"/>
              </a:rPr>
              <a:t>these complications </a:t>
            </a:r>
            <a:r>
              <a:rPr lang="en-US" dirty="0">
                <a:solidFill>
                  <a:schemeClr val="tx1"/>
                </a:solidFill>
                <a:latin typeface="Times New Roman" pitchFamily="18" charset="0"/>
                <a:cs typeface="Times New Roman" pitchFamily="18" charset="0"/>
              </a:rPr>
              <a:t>were minor and could be treated </a:t>
            </a:r>
            <a:r>
              <a:rPr lang="en-US" dirty="0" err="1">
                <a:solidFill>
                  <a:schemeClr val="tx1"/>
                </a:solidFill>
                <a:latin typeface="Times New Roman" pitchFamily="18" charset="0"/>
                <a:cs typeface="Times New Roman" pitchFamily="18" charset="0"/>
              </a:rPr>
              <a:t>nonsurgically</a:t>
            </a:r>
            <a:r>
              <a:rPr lang="en-US" dirty="0">
                <a:solidFill>
                  <a:schemeClr val="tx1"/>
                </a:solidFill>
                <a:latin typeface="Times New Roman" pitchFamily="18" charset="0"/>
                <a:cs typeface="Times New Roman" pitchFamily="18" charset="0"/>
              </a:rPr>
              <a:t>. </a:t>
            </a:r>
          </a:p>
        </p:txBody>
      </p:sp>
      <p:sp>
        <p:nvSpPr>
          <p:cNvPr id="17" name="Rettangolo arrotondato 16"/>
          <p:cNvSpPr/>
          <p:nvPr/>
        </p:nvSpPr>
        <p:spPr>
          <a:xfrm>
            <a:off x="107504" y="4077072"/>
            <a:ext cx="4104456" cy="1080120"/>
          </a:xfrm>
          <a:prstGeom prst="roundRect">
            <a:avLst/>
          </a:prstGeom>
          <a:solidFill>
            <a:schemeClr val="bg1">
              <a:lumMod val="95000"/>
            </a:schemeClr>
          </a:solidFill>
          <a:ln>
            <a:solidFill>
              <a:srgbClr val="FF0000"/>
            </a:solid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smtClean="0">
                <a:solidFill>
                  <a:schemeClr val="tx1"/>
                </a:solidFill>
                <a:latin typeface="Times New Roman" pitchFamily="18" charset="0"/>
                <a:cs typeface="Times New Roman" pitchFamily="18" charset="0"/>
              </a:rPr>
              <a:t>The </a:t>
            </a:r>
            <a:r>
              <a:rPr lang="en-US" dirty="0">
                <a:solidFill>
                  <a:schemeClr val="tx1"/>
                </a:solidFill>
                <a:latin typeface="Times New Roman" pitchFamily="18" charset="0"/>
                <a:cs typeface="Times New Roman" pitchFamily="18" charset="0"/>
              </a:rPr>
              <a:t>LG group had more </a:t>
            </a:r>
            <a:r>
              <a:rPr lang="en-US" dirty="0" smtClean="0">
                <a:solidFill>
                  <a:schemeClr val="tx1"/>
                </a:solidFill>
                <a:latin typeface="Times New Roman" pitchFamily="18" charset="0"/>
                <a:cs typeface="Times New Roman" pitchFamily="18" charset="0"/>
              </a:rPr>
              <a:t>major complications </a:t>
            </a:r>
            <a:r>
              <a:rPr lang="en-US" dirty="0">
                <a:solidFill>
                  <a:schemeClr val="tx1"/>
                </a:solidFill>
                <a:latin typeface="Times New Roman" pitchFamily="18" charset="0"/>
                <a:cs typeface="Times New Roman" pitchFamily="18" charset="0"/>
              </a:rPr>
              <a:t>that required surgical, radiologic, or endoscopic intervention than the </a:t>
            </a:r>
            <a:r>
              <a:rPr lang="en-US" dirty="0" smtClean="0">
                <a:solidFill>
                  <a:schemeClr val="tx1"/>
                </a:solidFill>
                <a:latin typeface="Times New Roman" pitchFamily="18" charset="0"/>
                <a:cs typeface="Times New Roman" pitchFamily="18" charset="0"/>
              </a:rPr>
              <a:t>RG group.</a:t>
            </a:r>
            <a:endParaRPr lang="it-IT" dirty="0">
              <a:solidFill>
                <a:schemeClr val="tx1"/>
              </a:solidFill>
              <a:latin typeface="Times New Roman" pitchFamily="18" charset="0"/>
              <a:cs typeface="Times New Roman" pitchFamily="18" charset="0"/>
            </a:endParaRPr>
          </a:p>
        </p:txBody>
      </p:sp>
      <p:sp>
        <p:nvSpPr>
          <p:cNvPr id="16" name="Rettangolo arrotondato 15"/>
          <p:cNvSpPr/>
          <p:nvPr/>
        </p:nvSpPr>
        <p:spPr>
          <a:xfrm>
            <a:off x="107504" y="5301208"/>
            <a:ext cx="4104456" cy="1368152"/>
          </a:xfrm>
          <a:prstGeom prst="roundRect">
            <a:avLst/>
          </a:prstGeom>
          <a:solidFill>
            <a:schemeClr val="bg1">
              <a:lumMod val="95000"/>
            </a:schemeClr>
          </a:solidFill>
          <a:ln>
            <a:solidFill>
              <a:srgbClr val="00B05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smtClean="0">
                <a:solidFill>
                  <a:schemeClr val="tx1"/>
                </a:solidFill>
                <a:latin typeface="Times New Roman" pitchFamily="18" charset="0"/>
                <a:cs typeface="Times New Roman" pitchFamily="18" charset="0"/>
              </a:rPr>
              <a:t>Son et al. </a:t>
            </a:r>
            <a:r>
              <a:rPr lang="en-US" dirty="0">
                <a:solidFill>
                  <a:schemeClr val="tx1"/>
                </a:solidFill>
                <a:latin typeface="Times New Roman" pitchFamily="18" charset="0"/>
                <a:cs typeface="Times New Roman" pitchFamily="18" charset="0"/>
              </a:rPr>
              <a:t>confirmed a similar </a:t>
            </a:r>
            <a:r>
              <a:rPr lang="en-US" dirty="0" smtClean="0">
                <a:solidFill>
                  <a:schemeClr val="tx1"/>
                </a:solidFill>
                <a:latin typeface="Times New Roman" pitchFamily="18" charset="0"/>
                <a:cs typeface="Times New Roman" pitchFamily="18" charset="0"/>
              </a:rPr>
              <a:t>incidence of </a:t>
            </a:r>
            <a:r>
              <a:rPr lang="en-US" dirty="0">
                <a:solidFill>
                  <a:schemeClr val="tx1"/>
                </a:solidFill>
                <a:latin typeface="Times New Roman" pitchFamily="18" charset="0"/>
                <a:cs typeface="Times New Roman" pitchFamily="18" charset="0"/>
              </a:rPr>
              <a:t>postoperative complications </a:t>
            </a:r>
            <a:r>
              <a:rPr lang="en-US" dirty="0" smtClean="0">
                <a:solidFill>
                  <a:schemeClr val="tx1"/>
                </a:solidFill>
                <a:latin typeface="Times New Roman" pitchFamily="18" charset="0"/>
                <a:cs typeface="Times New Roman" pitchFamily="18" charset="0"/>
              </a:rPr>
              <a:t>in RG </a:t>
            </a:r>
            <a:r>
              <a:rPr lang="en-US" dirty="0">
                <a:solidFill>
                  <a:schemeClr val="tx1"/>
                </a:solidFill>
                <a:latin typeface="Times New Roman" pitchFamily="18" charset="0"/>
                <a:cs typeface="Times New Roman" pitchFamily="18" charset="0"/>
              </a:rPr>
              <a:t>and </a:t>
            </a:r>
            <a:r>
              <a:rPr lang="en-US" dirty="0" smtClean="0">
                <a:solidFill>
                  <a:schemeClr val="tx1"/>
                </a:solidFill>
                <a:latin typeface="Times New Roman" pitchFamily="18" charset="0"/>
                <a:cs typeface="Times New Roman" pitchFamily="18" charset="0"/>
              </a:rPr>
              <a:t>LG </a:t>
            </a:r>
            <a:r>
              <a:rPr lang="en-US" dirty="0">
                <a:solidFill>
                  <a:srgbClr val="FF0000"/>
                </a:solidFill>
                <a:latin typeface="Times New Roman" pitchFamily="18" charset="0"/>
                <a:cs typeface="Times New Roman" pitchFamily="18" charset="0"/>
              </a:rPr>
              <a:t>(P = 0.37)</a:t>
            </a:r>
            <a:r>
              <a:rPr lang="en-US" dirty="0">
                <a:solidFill>
                  <a:schemeClr val="tx1"/>
                </a:solidFill>
                <a:latin typeface="Times New Roman" pitchFamily="18" charset="0"/>
                <a:cs typeface="Times New Roman" pitchFamily="18" charset="0"/>
              </a:rPr>
              <a:t>. </a:t>
            </a:r>
            <a:endParaRPr lang="en-US" dirty="0" smtClean="0">
              <a:solidFill>
                <a:schemeClr val="tx1"/>
              </a:solidFill>
              <a:latin typeface="Times New Roman" pitchFamily="18" charset="0"/>
              <a:cs typeface="Times New Roman" pitchFamily="18" charset="0"/>
            </a:endParaRPr>
          </a:p>
          <a:p>
            <a:pPr algn="just"/>
            <a:r>
              <a:rPr lang="en-US" dirty="0" smtClean="0">
                <a:solidFill>
                  <a:schemeClr val="tx1"/>
                </a:solidFill>
                <a:latin typeface="Times New Roman" pitchFamily="18" charset="0"/>
                <a:cs typeface="Times New Roman" pitchFamily="18" charset="0"/>
              </a:rPr>
              <a:t>The </a:t>
            </a:r>
            <a:r>
              <a:rPr lang="en-US" dirty="0">
                <a:solidFill>
                  <a:schemeClr val="tx1"/>
                </a:solidFill>
                <a:latin typeface="Times New Roman" pitchFamily="18" charset="0"/>
                <a:cs typeface="Times New Roman" pitchFamily="18" charset="0"/>
              </a:rPr>
              <a:t>severity was similar between the two groups </a:t>
            </a:r>
            <a:r>
              <a:rPr lang="en-US" dirty="0">
                <a:solidFill>
                  <a:srgbClr val="FF0000"/>
                </a:solidFill>
                <a:latin typeface="Times New Roman" pitchFamily="18" charset="0"/>
                <a:cs typeface="Times New Roman" pitchFamily="18" charset="0"/>
              </a:rPr>
              <a:t>(P = 0.88)</a:t>
            </a:r>
            <a:r>
              <a:rPr lang="en-US" dirty="0">
                <a:solidFill>
                  <a:schemeClr val="tx1"/>
                </a:solidFill>
                <a:latin typeface="Times New Roman" pitchFamily="18" charset="0"/>
                <a:cs typeface="Times New Roman" pitchFamily="18" charset="0"/>
              </a:rPr>
              <a:t>.</a:t>
            </a:r>
          </a:p>
        </p:txBody>
      </p:sp>
      <p:sp>
        <p:nvSpPr>
          <p:cNvPr id="24" name="Rettangolo arrotondato 23"/>
          <p:cNvSpPr/>
          <p:nvPr/>
        </p:nvSpPr>
        <p:spPr>
          <a:xfrm>
            <a:off x="4932040" y="1268759"/>
            <a:ext cx="4104456" cy="1440161"/>
          </a:xfrm>
          <a:prstGeom prst="roundRect">
            <a:avLst/>
          </a:prstGeom>
          <a:solidFill>
            <a:schemeClr val="bg1">
              <a:lumMod val="95000"/>
            </a:schemeClr>
          </a:solidFill>
          <a:ln>
            <a:solidFill>
              <a:srgbClr val="00B05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pc="-10" dirty="0" smtClean="0">
                <a:solidFill>
                  <a:schemeClr val="tx1"/>
                </a:solidFill>
                <a:latin typeface="Times New Roman" pitchFamily="18" charset="0"/>
                <a:cs typeface="Times New Roman" pitchFamily="18" charset="0"/>
              </a:rPr>
              <a:t>Park et al. </a:t>
            </a:r>
            <a:r>
              <a:rPr lang="en-US" spc="-10" dirty="0">
                <a:solidFill>
                  <a:schemeClr val="tx1"/>
                </a:solidFill>
                <a:latin typeface="Times New Roman" pitchFamily="18" charset="0"/>
                <a:cs typeface="Times New Roman" pitchFamily="18" charset="0"/>
              </a:rPr>
              <a:t>showed postoperative complications </a:t>
            </a:r>
            <a:r>
              <a:rPr lang="en-US" dirty="0">
                <a:solidFill>
                  <a:schemeClr val="tx1"/>
                </a:solidFill>
                <a:latin typeface="Times New Roman" pitchFamily="18" charset="0"/>
                <a:cs typeface="Times New Roman" pitchFamily="18" charset="0"/>
              </a:rPr>
              <a:t>occurred more frequently in the RG group than the LG group </a:t>
            </a:r>
            <a:r>
              <a:rPr lang="it-IT" dirty="0">
                <a:solidFill>
                  <a:schemeClr val="tx1"/>
                </a:solidFill>
                <a:latin typeface="Times New Roman" pitchFamily="18" charset="0"/>
                <a:cs typeface="Times New Roman" pitchFamily="18" charset="0"/>
              </a:rPr>
              <a:t>(17% </a:t>
            </a:r>
            <a:r>
              <a:rPr lang="it-IT" i="1" dirty="0">
                <a:solidFill>
                  <a:schemeClr val="tx1"/>
                </a:solidFill>
                <a:latin typeface="Times New Roman" pitchFamily="18" charset="0"/>
                <a:cs typeface="Times New Roman" pitchFamily="18" charset="0"/>
              </a:rPr>
              <a:t>vs </a:t>
            </a:r>
            <a:r>
              <a:rPr lang="it-IT" dirty="0">
                <a:solidFill>
                  <a:schemeClr val="tx1"/>
                </a:solidFill>
                <a:latin typeface="Times New Roman" pitchFamily="18" charset="0"/>
                <a:cs typeface="Times New Roman" pitchFamily="18" charset="0"/>
              </a:rPr>
              <a:t>7,5%, </a:t>
            </a:r>
            <a:r>
              <a:rPr lang="it-IT" i="1" dirty="0">
                <a:solidFill>
                  <a:srgbClr val="FF0000"/>
                </a:solidFill>
                <a:latin typeface="Times New Roman" pitchFamily="18" charset="0"/>
                <a:cs typeface="Times New Roman" pitchFamily="18" charset="0"/>
              </a:rPr>
              <a:t>P </a:t>
            </a:r>
            <a:r>
              <a:rPr lang="it-IT" dirty="0">
                <a:solidFill>
                  <a:srgbClr val="FF0000"/>
                </a:solidFill>
                <a:latin typeface="Times New Roman" pitchFamily="18" charset="0"/>
                <a:cs typeface="Times New Roman" pitchFamily="18" charset="0"/>
              </a:rPr>
              <a:t>= 0,12</a:t>
            </a:r>
            <a:r>
              <a:rPr lang="it-IT" dirty="0">
                <a:solidFill>
                  <a:schemeClr val="tx1"/>
                </a:solidFill>
                <a:latin typeface="Times New Roman" pitchFamily="18" charset="0"/>
                <a:cs typeface="Times New Roman" pitchFamily="18" charset="0"/>
              </a:rPr>
              <a:t>)</a:t>
            </a:r>
            <a:r>
              <a:rPr lang="en-US" dirty="0">
                <a:solidFill>
                  <a:schemeClr val="tx1"/>
                </a:solidFill>
                <a:latin typeface="Times New Roman" pitchFamily="18" charset="0"/>
                <a:cs typeface="Times New Roman" pitchFamily="18" charset="0"/>
              </a:rPr>
              <a:t>, although most were minor and managed conservatively.</a:t>
            </a:r>
            <a:endParaRPr lang="en-US" dirty="0" smtClean="0">
              <a:solidFill>
                <a:schemeClr val="tx1"/>
              </a:solidFill>
              <a:latin typeface="Times New Roman" pitchFamily="18" charset="0"/>
              <a:cs typeface="Times New Roman" pitchFamily="18" charset="0"/>
            </a:endParaRPr>
          </a:p>
        </p:txBody>
      </p:sp>
      <p:sp>
        <p:nvSpPr>
          <p:cNvPr id="25" name="Rettangolo arrotondato 24"/>
          <p:cNvSpPr/>
          <p:nvPr/>
        </p:nvSpPr>
        <p:spPr>
          <a:xfrm>
            <a:off x="4932040" y="2852936"/>
            <a:ext cx="4104456" cy="1152127"/>
          </a:xfrm>
          <a:prstGeom prst="roundRect">
            <a:avLst/>
          </a:prstGeom>
          <a:solidFill>
            <a:schemeClr val="bg1">
              <a:lumMod val="95000"/>
            </a:schemeClr>
          </a:solidFill>
          <a:ln>
            <a:solidFill>
              <a:srgbClr val="FF0000"/>
            </a:solid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a:solidFill>
                  <a:schemeClr val="tx1"/>
                </a:solidFill>
                <a:latin typeface="Times New Roman" pitchFamily="18" charset="0"/>
                <a:cs typeface="Times New Roman" pitchFamily="18" charset="0"/>
              </a:rPr>
              <a:t>T</a:t>
            </a:r>
            <a:r>
              <a:rPr lang="en-US" dirty="0" smtClean="0">
                <a:solidFill>
                  <a:schemeClr val="tx1"/>
                </a:solidFill>
                <a:latin typeface="Times New Roman" pitchFamily="18" charset="0"/>
                <a:cs typeface="Times New Roman" pitchFamily="18" charset="0"/>
              </a:rPr>
              <a:t>he </a:t>
            </a:r>
            <a:r>
              <a:rPr lang="en-US" dirty="0">
                <a:solidFill>
                  <a:schemeClr val="tx1"/>
                </a:solidFill>
                <a:latin typeface="Times New Roman" pitchFamily="18" charset="0"/>
                <a:cs typeface="Times New Roman" pitchFamily="18" charset="0"/>
              </a:rPr>
              <a:t>incidence of severe complications requiring an additional invasive procedure did not differ significantly between the groups </a:t>
            </a:r>
            <a:r>
              <a:rPr lang="en-US" dirty="0">
                <a:solidFill>
                  <a:srgbClr val="FF0000"/>
                </a:solidFill>
                <a:latin typeface="Times New Roman" pitchFamily="18" charset="0"/>
                <a:cs typeface="Times New Roman" pitchFamily="18" charset="0"/>
              </a:rPr>
              <a:t>(P=0,25</a:t>
            </a:r>
            <a:r>
              <a:rPr lang="en-US" dirty="0" smtClean="0">
                <a:solidFill>
                  <a:srgbClr val="FF0000"/>
                </a:solidFill>
                <a:latin typeface="Times New Roman" pitchFamily="18" charset="0"/>
                <a:cs typeface="Times New Roman" pitchFamily="18" charset="0"/>
              </a:rPr>
              <a:t>)</a:t>
            </a:r>
            <a:r>
              <a:rPr lang="en-US" dirty="0" smtClean="0">
                <a:solidFill>
                  <a:schemeClr val="tx1"/>
                </a:solidFill>
                <a:latin typeface="Times New Roman" pitchFamily="18" charset="0"/>
                <a:cs typeface="Times New Roman" pitchFamily="18" charset="0"/>
              </a:rPr>
              <a:t>.</a:t>
            </a:r>
            <a:endParaRPr lang="en-US" dirty="0">
              <a:solidFill>
                <a:schemeClr val="tx1"/>
              </a:solidFill>
              <a:latin typeface="Times New Roman" pitchFamily="18" charset="0"/>
              <a:cs typeface="Times New Roman" pitchFamily="18" charset="0"/>
            </a:endParaRPr>
          </a:p>
        </p:txBody>
      </p:sp>
      <p:sp>
        <p:nvSpPr>
          <p:cNvPr id="26" name="Rettangolo 25"/>
          <p:cNvSpPr/>
          <p:nvPr/>
        </p:nvSpPr>
        <p:spPr>
          <a:xfrm>
            <a:off x="5004048" y="5345921"/>
            <a:ext cx="4034702" cy="1323439"/>
          </a:xfrm>
          <a:prstGeom prst="rect">
            <a:avLst/>
          </a:prstGeom>
          <a:solidFill>
            <a:schemeClr val="bg1">
              <a:lumMod val="95000"/>
            </a:schemeClr>
          </a:solidFill>
          <a:effectLst>
            <a:innerShdw blurRad="63500" dist="50800" dir="13500000">
              <a:prstClr val="black">
                <a:alpha val="50000"/>
              </a:prstClr>
            </a:innerShdw>
          </a:effectLst>
        </p:spPr>
        <p:txBody>
          <a:bodyPr wrap="square">
            <a:spAutoFit/>
          </a:bodyPr>
          <a:lstStyle/>
          <a:p>
            <a:pPr algn="just"/>
            <a:r>
              <a:rPr lang="en-US" sz="1000" dirty="0">
                <a:latin typeface="Times New Roman" pitchFamily="18" charset="0"/>
                <a:cs typeface="Times New Roman" pitchFamily="18" charset="0"/>
              </a:rPr>
              <a:t>Hyun, M. H., </a:t>
            </a:r>
            <a:r>
              <a:rPr lang="en-US" sz="1000" dirty="0" smtClean="0">
                <a:latin typeface="Times New Roman" pitchFamily="18" charset="0"/>
                <a:cs typeface="Times New Roman" pitchFamily="18" charset="0"/>
              </a:rPr>
              <a:t>et </a:t>
            </a:r>
            <a:r>
              <a:rPr lang="en-US" sz="1000" dirty="0">
                <a:latin typeface="Times New Roman" pitchFamily="18" charset="0"/>
                <a:cs typeface="Times New Roman" pitchFamily="18" charset="0"/>
              </a:rPr>
              <a:t>al. (2013). "Robot versus laparoscopic </a:t>
            </a:r>
            <a:r>
              <a:rPr lang="en-US" sz="1000" dirty="0" err="1">
                <a:latin typeface="Times New Roman" pitchFamily="18" charset="0"/>
                <a:cs typeface="Times New Roman" pitchFamily="18" charset="0"/>
              </a:rPr>
              <a:t>gastrectomy</a:t>
            </a:r>
            <a:r>
              <a:rPr lang="en-US" sz="1000" dirty="0">
                <a:latin typeface="Times New Roman" pitchFamily="18" charset="0"/>
                <a:cs typeface="Times New Roman" pitchFamily="18" charset="0"/>
              </a:rPr>
              <a:t> for cancer by an experienced surgeon: comparisons of surgery, complications, and surgical stress." Ann </a:t>
            </a:r>
            <a:r>
              <a:rPr lang="en-US" sz="1000" dirty="0" err="1">
                <a:latin typeface="Times New Roman" pitchFamily="18" charset="0"/>
                <a:cs typeface="Times New Roman" pitchFamily="18" charset="0"/>
              </a:rPr>
              <a:t>Surg</a:t>
            </a:r>
            <a:r>
              <a:rPr lang="en-US" sz="1000" dirty="0">
                <a:latin typeface="Times New Roman" pitchFamily="18" charset="0"/>
                <a:cs typeface="Times New Roman" pitchFamily="18" charset="0"/>
              </a:rPr>
              <a:t> </a:t>
            </a:r>
            <a:r>
              <a:rPr lang="en-US" sz="1000" dirty="0" err="1">
                <a:latin typeface="Times New Roman" pitchFamily="18" charset="0"/>
                <a:cs typeface="Times New Roman" pitchFamily="18" charset="0"/>
              </a:rPr>
              <a:t>Oncol</a:t>
            </a:r>
            <a:r>
              <a:rPr lang="en-US" sz="1000" dirty="0">
                <a:latin typeface="Times New Roman" pitchFamily="18" charset="0"/>
                <a:cs typeface="Times New Roman" pitchFamily="18" charset="0"/>
              </a:rPr>
              <a:t> 20(4): 1258-1265.</a:t>
            </a:r>
          </a:p>
          <a:p>
            <a:pPr algn="just"/>
            <a:r>
              <a:rPr lang="en-US" sz="1000" dirty="0">
                <a:latin typeface="Times New Roman" pitchFamily="18" charset="0"/>
                <a:cs typeface="Times New Roman" pitchFamily="18" charset="0"/>
              </a:rPr>
              <a:t>Son, T., et al. (2014). "Robotic spleen-preserving total </a:t>
            </a:r>
            <a:r>
              <a:rPr lang="en-US" sz="1000" dirty="0" err="1">
                <a:latin typeface="Times New Roman" pitchFamily="18" charset="0"/>
                <a:cs typeface="Times New Roman" pitchFamily="18" charset="0"/>
              </a:rPr>
              <a:t>gastrectomy</a:t>
            </a:r>
            <a:r>
              <a:rPr lang="en-US" sz="1000" dirty="0">
                <a:latin typeface="Times New Roman" pitchFamily="18" charset="0"/>
                <a:cs typeface="Times New Roman" pitchFamily="18" charset="0"/>
              </a:rPr>
              <a:t> for gastric cancer: comparison with conventional laparoscopic procedure." </a:t>
            </a:r>
            <a:r>
              <a:rPr lang="en-US" sz="1000" dirty="0" err="1">
                <a:latin typeface="Times New Roman" pitchFamily="18" charset="0"/>
                <a:cs typeface="Times New Roman" pitchFamily="18" charset="0"/>
              </a:rPr>
              <a:t>Surg</a:t>
            </a:r>
            <a:r>
              <a:rPr lang="en-US" sz="1000" dirty="0">
                <a:latin typeface="Times New Roman" pitchFamily="18" charset="0"/>
                <a:cs typeface="Times New Roman" pitchFamily="18" charset="0"/>
              </a:rPr>
              <a:t> </a:t>
            </a:r>
            <a:r>
              <a:rPr lang="en-US" sz="1000" dirty="0" err="1">
                <a:latin typeface="Times New Roman" pitchFamily="18" charset="0"/>
                <a:cs typeface="Times New Roman" pitchFamily="18" charset="0"/>
              </a:rPr>
              <a:t>Endosc</a:t>
            </a:r>
            <a:r>
              <a:rPr lang="en-US" sz="1000" dirty="0">
                <a:latin typeface="Times New Roman" pitchFamily="18" charset="0"/>
                <a:cs typeface="Times New Roman" pitchFamily="18" charset="0"/>
              </a:rPr>
              <a:t>.</a:t>
            </a:r>
          </a:p>
          <a:p>
            <a:pPr algn="just"/>
            <a:r>
              <a:rPr lang="en-US" sz="1000" dirty="0">
                <a:latin typeface="Times New Roman" pitchFamily="18" charset="0"/>
                <a:cs typeface="Times New Roman" pitchFamily="18" charset="0"/>
              </a:rPr>
              <a:t>Park, J. Y., </a:t>
            </a:r>
            <a:r>
              <a:rPr lang="en-US" sz="1000" dirty="0" smtClean="0">
                <a:latin typeface="Times New Roman" pitchFamily="18" charset="0"/>
                <a:cs typeface="Times New Roman" pitchFamily="18" charset="0"/>
              </a:rPr>
              <a:t>et </a:t>
            </a:r>
            <a:r>
              <a:rPr lang="en-US" sz="1000" dirty="0">
                <a:latin typeface="Times New Roman" pitchFamily="18" charset="0"/>
                <a:cs typeface="Times New Roman" pitchFamily="18" charset="0"/>
              </a:rPr>
              <a:t>al. (2012). "Surgical stress after robot-assisted distal </a:t>
            </a:r>
            <a:r>
              <a:rPr lang="en-US" sz="1000" dirty="0" err="1">
                <a:latin typeface="Times New Roman" pitchFamily="18" charset="0"/>
                <a:cs typeface="Times New Roman" pitchFamily="18" charset="0"/>
              </a:rPr>
              <a:t>gastrectomy</a:t>
            </a:r>
            <a:r>
              <a:rPr lang="en-US" sz="1000" dirty="0">
                <a:latin typeface="Times New Roman" pitchFamily="18" charset="0"/>
                <a:cs typeface="Times New Roman" pitchFamily="18" charset="0"/>
              </a:rPr>
              <a:t> and its economic implications." Br J </a:t>
            </a:r>
            <a:r>
              <a:rPr lang="en-US" sz="1000" dirty="0" err="1">
                <a:latin typeface="Times New Roman" pitchFamily="18" charset="0"/>
                <a:cs typeface="Times New Roman" pitchFamily="18" charset="0"/>
              </a:rPr>
              <a:t>Surg</a:t>
            </a:r>
            <a:r>
              <a:rPr lang="en-US" sz="1000" dirty="0">
                <a:latin typeface="Times New Roman" pitchFamily="18" charset="0"/>
                <a:cs typeface="Times New Roman" pitchFamily="18" charset="0"/>
              </a:rPr>
              <a:t> 99(11): 1554-1561.</a:t>
            </a:r>
          </a:p>
        </p:txBody>
      </p:sp>
      <p:sp>
        <p:nvSpPr>
          <p:cNvPr id="13" name="Titolo 1"/>
          <p:cNvSpPr txBox="1">
            <a:spLocks/>
          </p:cNvSpPr>
          <p:nvPr/>
        </p:nvSpPr>
        <p:spPr>
          <a:xfrm>
            <a:off x="35496" y="22940"/>
            <a:ext cx="2880320" cy="453732"/>
          </a:xfrm>
          <a:prstGeom prst="rect">
            <a:avLst/>
          </a:prstGeom>
          <a:solidFill>
            <a:schemeClr val="bg1">
              <a:lumMod val="95000"/>
            </a:schemeClr>
          </a:solidFill>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just"/>
            <a:r>
              <a:rPr lang="it-IT" sz="2800" b="1" dirty="0" err="1">
                <a:solidFill>
                  <a:srgbClr val="FF0000"/>
                </a:solidFill>
                <a:latin typeface="Times New Roman" pitchFamily="18" charset="0"/>
                <a:cs typeface="Times New Roman" pitchFamily="18" charset="0"/>
              </a:rPr>
              <a:t>L</a:t>
            </a:r>
            <a:r>
              <a:rPr lang="it-IT" sz="2800" b="1" dirty="0" err="1" smtClean="0">
                <a:solidFill>
                  <a:srgbClr val="FF0000"/>
                </a:solidFill>
                <a:latin typeface="Times New Roman" pitchFamily="18" charset="0"/>
                <a:cs typeface="Times New Roman" pitchFamily="18" charset="0"/>
              </a:rPr>
              <a:t>iterature</a:t>
            </a:r>
            <a:r>
              <a:rPr lang="it-IT" sz="2800" b="1" dirty="0" smtClean="0">
                <a:solidFill>
                  <a:srgbClr val="FF0000"/>
                </a:solidFill>
                <a:latin typeface="Times New Roman" pitchFamily="18" charset="0"/>
                <a:cs typeface="Times New Roman" pitchFamily="18" charset="0"/>
              </a:rPr>
              <a:t> </a:t>
            </a:r>
            <a:r>
              <a:rPr lang="it-IT" sz="2800" b="1" dirty="0" err="1">
                <a:solidFill>
                  <a:srgbClr val="FF0000"/>
                </a:solidFill>
                <a:latin typeface="Times New Roman" pitchFamily="18" charset="0"/>
                <a:cs typeface="Times New Roman" pitchFamily="18" charset="0"/>
              </a:rPr>
              <a:t>review</a:t>
            </a:r>
            <a:r>
              <a:rPr lang="it-IT" sz="2800" b="1" dirty="0">
                <a:solidFill>
                  <a:srgbClr val="FF0000"/>
                </a:solidFill>
                <a:latin typeface="Times New Roman" pitchFamily="18" charset="0"/>
                <a:cs typeface="Times New Roman" pitchFamily="18" charset="0"/>
              </a:rPr>
              <a:t> </a:t>
            </a:r>
          </a:p>
        </p:txBody>
      </p:sp>
    </p:spTree>
    <p:extLst>
      <p:ext uri="{BB962C8B-B14F-4D97-AF65-F5344CB8AC3E}">
        <p14:creationId xmlns:p14="http://schemas.microsoft.com/office/powerpoint/2010/main" val="4394329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txBox="1">
            <a:spLocks/>
          </p:cNvSpPr>
          <p:nvPr/>
        </p:nvSpPr>
        <p:spPr>
          <a:xfrm>
            <a:off x="2987824" y="22940"/>
            <a:ext cx="3816424" cy="453732"/>
          </a:xfrm>
          <a:prstGeom prst="rect">
            <a:avLst/>
          </a:prstGeom>
          <a:solidFill>
            <a:schemeClr val="bg1">
              <a:lumMod val="95000"/>
            </a:schemeClr>
          </a:solidFill>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lvl="0" algn="just"/>
            <a:r>
              <a:rPr lang="en-US" sz="2800" b="1" dirty="0">
                <a:solidFill>
                  <a:schemeClr val="bg1">
                    <a:lumMod val="50000"/>
                  </a:schemeClr>
                </a:solidFill>
                <a:latin typeface="Times New Roman" pitchFamily="18" charset="0"/>
                <a:cs typeface="Times New Roman" pitchFamily="18" charset="0"/>
              </a:rPr>
              <a:t>Post-operative </a:t>
            </a:r>
            <a:r>
              <a:rPr lang="en-US" sz="2800" b="1" dirty="0" smtClean="0">
                <a:solidFill>
                  <a:schemeClr val="bg1">
                    <a:lumMod val="50000"/>
                  </a:schemeClr>
                </a:solidFill>
                <a:latin typeface="Times New Roman" pitchFamily="18" charset="0"/>
                <a:cs typeface="Times New Roman" pitchFamily="18" charset="0"/>
              </a:rPr>
              <a:t>recovery</a:t>
            </a:r>
            <a:endParaRPr lang="it-IT" sz="2800" b="1" dirty="0">
              <a:solidFill>
                <a:schemeClr val="bg1">
                  <a:lumMod val="50000"/>
                </a:schemeClr>
              </a:solidFill>
              <a:latin typeface="Times New Roman" pitchFamily="18" charset="0"/>
              <a:cs typeface="Times New Roman" pitchFamily="18" charset="0"/>
            </a:endParaRPr>
          </a:p>
        </p:txBody>
      </p:sp>
      <p:sp>
        <p:nvSpPr>
          <p:cNvPr id="5" name="Titolo 1"/>
          <p:cNvSpPr txBox="1">
            <a:spLocks/>
          </p:cNvSpPr>
          <p:nvPr/>
        </p:nvSpPr>
        <p:spPr>
          <a:xfrm>
            <a:off x="35496" y="22940"/>
            <a:ext cx="2880320" cy="453732"/>
          </a:xfrm>
          <a:prstGeom prst="rect">
            <a:avLst/>
          </a:prstGeom>
          <a:solidFill>
            <a:schemeClr val="bg1">
              <a:lumMod val="95000"/>
            </a:schemeClr>
          </a:solidFill>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just"/>
            <a:r>
              <a:rPr lang="it-IT" sz="2800" b="1" dirty="0" err="1">
                <a:solidFill>
                  <a:srgbClr val="FF0000"/>
                </a:solidFill>
                <a:latin typeface="Times New Roman" pitchFamily="18" charset="0"/>
                <a:cs typeface="Times New Roman" pitchFamily="18" charset="0"/>
              </a:rPr>
              <a:t>L</a:t>
            </a:r>
            <a:r>
              <a:rPr lang="it-IT" sz="2800" b="1" dirty="0" err="1" smtClean="0">
                <a:solidFill>
                  <a:srgbClr val="FF0000"/>
                </a:solidFill>
                <a:latin typeface="Times New Roman" pitchFamily="18" charset="0"/>
                <a:cs typeface="Times New Roman" pitchFamily="18" charset="0"/>
              </a:rPr>
              <a:t>iterature</a:t>
            </a:r>
            <a:r>
              <a:rPr lang="it-IT" sz="2800" b="1" dirty="0" smtClean="0">
                <a:solidFill>
                  <a:srgbClr val="FF0000"/>
                </a:solidFill>
                <a:latin typeface="Times New Roman" pitchFamily="18" charset="0"/>
                <a:cs typeface="Times New Roman" pitchFamily="18" charset="0"/>
              </a:rPr>
              <a:t> </a:t>
            </a:r>
            <a:r>
              <a:rPr lang="it-IT" sz="2800" b="1" dirty="0" err="1">
                <a:solidFill>
                  <a:srgbClr val="FF0000"/>
                </a:solidFill>
                <a:latin typeface="Times New Roman" pitchFamily="18" charset="0"/>
                <a:cs typeface="Times New Roman" pitchFamily="18" charset="0"/>
              </a:rPr>
              <a:t>review</a:t>
            </a:r>
            <a:r>
              <a:rPr lang="it-IT" sz="2800" b="1" dirty="0">
                <a:solidFill>
                  <a:srgbClr val="FF0000"/>
                </a:solidFill>
                <a:latin typeface="Times New Roman" pitchFamily="18" charset="0"/>
                <a:cs typeface="Times New Roman" pitchFamily="18" charset="0"/>
              </a:rPr>
              <a:t> </a:t>
            </a:r>
          </a:p>
        </p:txBody>
      </p:sp>
      <p:pic>
        <p:nvPicPr>
          <p:cNvPr id="2050" name="Picture 2" descr="C:\Users\Jacopo\Desktop\plot hospital sta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257250"/>
            <a:ext cx="4797149" cy="5556126"/>
          </a:xfrm>
          <a:prstGeom prst="rect">
            <a:avLst/>
          </a:prstGeom>
          <a:noFill/>
          <a:extLst>
            <a:ext uri="{909E8E84-426E-40DD-AFC4-6F175D3DCCD1}">
              <a14:hiddenFill xmlns:a14="http://schemas.microsoft.com/office/drawing/2010/main">
                <a:solidFill>
                  <a:srgbClr val="FFFFFF"/>
                </a:solidFill>
              </a14:hiddenFill>
            </a:ext>
          </a:extLst>
        </p:spPr>
      </p:pic>
      <p:sp>
        <p:nvSpPr>
          <p:cNvPr id="6" name="Rettangolo arrotondato 5"/>
          <p:cNvSpPr/>
          <p:nvPr/>
        </p:nvSpPr>
        <p:spPr>
          <a:xfrm>
            <a:off x="5148064" y="1844824"/>
            <a:ext cx="3851920" cy="1049491"/>
          </a:xfrm>
          <a:prstGeom prst="roundRect">
            <a:avLst/>
          </a:prstGeom>
          <a:solidFill>
            <a:schemeClr val="bg1">
              <a:lumMod val="95000"/>
            </a:schemeClr>
          </a:solidFill>
          <a:ln>
            <a:solidFill>
              <a:srgbClr val="00B05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dirty="0">
                <a:solidFill>
                  <a:schemeClr val="tx1"/>
                </a:solidFill>
                <a:latin typeface="Times New Roman" pitchFamily="18" charset="0"/>
                <a:cs typeface="Times New Roman" pitchFamily="18" charset="0"/>
              </a:rPr>
              <a:t>A </a:t>
            </a:r>
            <a:r>
              <a:rPr lang="it-IT" dirty="0" err="1" smtClean="0">
                <a:solidFill>
                  <a:schemeClr val="tx1"/>
                </a:solidFill>
                <a:latin typeface="Times New Roman" pitchFamily="18" charset="0"/>
                <a:cs typeface="Times New Roman" pitchFamily="18" charset="0"/>
              </a:rPr>
              <a:t>shorter</a:t>
            </a:r>
            <a:r>
              <a:rPr lang="it-IT" dirty="0" smtClean="0">
                <a:solidFill>
                  <a:schemeClr val="tx1"/>
                </a:solidFill>
                <a:latin typeface="Times New Roman" pitchFamily="18" charset="0"/>
                <a:cs typeface="Times New Roman" pitchFamily="18" charset="0"/>
              </a:rPr>
              <a:t> </a:t>
            </a:r>
            <a:r>
              <a:rPr lang="en-US" dirty="0" smtClean="0">
                <a:solidFill>
                  <a:schemeClr val="tx1"/>
                </a:solidFill>
                <a:latin typeface="Times New Roman" pitchFamily="18" charset="0"/>
                <a:cs typeface="Times New Roman" pitchFamily="18" charset="0"/>
              </a:rPr>
              <a:t>hospital </a:t>
            </a:r>
            <a:r>
              <a:rPr lang="en-US" dirty="0">
                <a:solidFill>
                  <a:schemeClr val="tx1"/>
                </a:solidFill>
                <a:latin typeface="Times New Roman" pitchFamily="18" charset="0"/>
                <a:cs typeface="Times New Roman" pitchFamily="18" charset="0"/>
              </a:rPr>
              <a:t>stay is observed in the LDG group (</a:t>
            </a:r>
            <a:r>
              <a:rPr lang="en-US" dirty="0" smtClean="0">
                <a:solidFill>
                  <a:schemeClr val="tx1"/>
                </a:solidFill>
                <a:latin typeface="Times New Roman" pitchFamily="18" charset="0"/>
                <a:cs typeface="Times New Roman" pitchFamily="18" charset="0"/>
              </a:rPr>
              <a:t>WMD = </a:t>
            </a:r>
            <a:r>
              <a:rPr lang="en-US" dirty="0">
                <a:solidFill>
                  <a:srgbClr val="FF0000"/>
                </a:solidFill>
                <a:latin typeface="Times New Roman" pitchFamily="18" charset="0"/>
                <a:cs typeface="Times New Roman" pitchFamily="18" charset="0"/>
              </a:rPr>
              <a:t>3.6 days</a:t>
            </a:r>
            <a:r>
              <a:rPr lang="en-US" dirty="0">
                <a:solidFill>
                  <a:schemeClr val="tx1"/>
                </a:solidFill>
                <a:latin typeface="Times New Roman" pitchFamily="18" charset="0"/>
                <a:cs typeface="Times New Roman" pitchFamily="18" charset="0"/>
              </a:rPr>
              <a:t>, </a:t>
            </a:r>
            <a:endParaRPr lang="en-US" dirty="0" smtClean="0">
              <a:solidFill>
                <a:schemeClr val="tx1"/>
              </a:solidFill>
              <a:latin typeface="Times New Roman" pitchFamily="18" charset="0"/>
              <a:cs typeface="Times New Roman" pitchFamily="18" charset="0"/>
            </a:endParaRPr>
          </a:p>
          <a:p>
            <a:pPr algn="just"/>
            <a:r>
              <a:rPr lang="en-US" dirty="0" smtClean="0">
                <a:solidFill>
                  <a:schemeClr val="tx1"/>
                </a:solidFill>
                <a:latin typeface="Times New Roman" pitchFamily="18" charset="0"/>
                <a:cs typeface="Times New Roman" pitchFamily="18" charset="0"/>
              </a:rPr>
              <a:t>CI = 2.6–</a:t>
            </a:r>
            <a:r>
              <a:rPr lang="it-IT" dirty="0" smtClean="0">
                <a:solidFill>
                  <a:schemeClr val="tx1"/>
                </a:solidFill>
                <a:latin typeface="Times New Roman" pitchFamily="18" charset="0"/>
                <a:cs typeface="Times New Roman" pitchFamily="18" charset="0"/>
              </a:rPr>
              <a:t>4.5</a:t>
            </a:r>
            <a:r>
              <a:rPr lang="it-IT" dirty="0">
                <a:solidFill>
                  <a:schemeClr val="tx1"/>
                </a:solidFill>
                <a:latin typeface="Times New Roman" pitchFamily="18" charset="0"/>
                <a:cs typeface="Times New Roman" pitchFamily="18" charset="0"/>
              </a:rPr>
              <a:t>, </a:t>
            </a:r>
            <a:r>
              <a:rPr lang="it-IT" dirty="0">
                <a:solidFill>
                  <a:srgbClr val="FF0000"/>
                </a:solidFill>
                <a:latin typeface="Times New Roman" pitchFamily="18" charset="0"/>
                <a:cs typeface="Times New Roman" pitchFamily="18" charset="0"/>
              </a:rPr>
              <a:t>P &lt; 0.001</a:t>
            </a:r>
            <a:r>
              <a:rPr lang="it-IT" dirty="0">
                <a:solidFill>
                  <a:schemeClr val="tx1"/>
                </a:solidFill>
                <a:latin typeface="Times New Roman" pitchFamily="18" charset="0"/>
                <a:cs typeface="Times New Roman" pitchFamily="18" charset="0"/>
              </a:rPr>
              <a:t>)</a:t>
            </a:r>
          </a:p>
        </p:txBody>
      </p:sp>
      <p:sp>
        <p:nvSpPr>
          <p:cNvPr id="9" name="Rettangolo arrotondato 8"/>
          <p:cNvSpPr/>
          <p:nvPr/>
        </p:nvSpPr>
        <p:spPr>
          <a:xfrm>
            <a:off x="5148064" y="3501008"/>
            <a:ext cx="3851920" cy="1008112"/>
          </a:xfrm>
          <a:prstGeom prst="roundRect">
            <a:avLst/>
          </a:prstGeom>
          <a:solidFill>
            <a:schemeClr val="bg1">
              <a:lumMod val="95000"/>
            </a:schemeClr>
          </a:solidFill>
          <a:ln>
            <a:solidFill>
              <a:srgbClr val="FF0000"/>
            </a:solid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a:solidFill>
                  <a:schemeClr val="tx1"/>
                </a:solidFill>
                <a:latin typeface="Times New Roman" pitchFamily="18" charset="0"/>
                <a:cs typeface="Times New Roman" pitchFamily="18" charset="0"/>
              </a:rPr>
              <a:t>Significant heterogeneity </a:t>
            </a:r>
            <a:r>
              <a:rPr lang="en-US" dirty="0" smtClean="0">
                <a:solidFill>
                  <a:schemeClr val="tx1"/>
                </a:solidFill>
                <a:latin typeface="Times New Roman" pitchFamily="18" charset="0"/>
                <a:cs typeface="Times New Roman" pitchFamily="18" charset="0"/>
              </a:rPr>
              <a:t>is observed for this outcome in both </a:t>
            </a:r>
            <a:r>
              <a:rPr lang="en-US" dirty="0">
                <a:solidFill>
                  <a:schemeClr val="tx1"/>
                </a:solidFill>
                <a:latin typeface="Times New Roman" pitchFamily="18" charset="0"/>
                <a:cs typeface="Times New Roman" pitchFamily="18" charset="0"/>
              </a:rPr>
              <a:t>RCTs and NRCTs</a:t>
            </a:r>
          </a:p>
        </p:txBody>
      </p:sp>
      <p:sp>
        <p:nvSpPr>
          <p:cNvPr id="11" name="Rettangolo arrotondato 10"/>
          <p:cNvSpPr/>
          <p:nvPr/>
        </p:nvSpPr>
        <p:spPr>
          <a:xfrm>
            <a:off x="1835696" y="620688"/>
            <a:ext cx="5472608" cy="504056"/>
          </a:xfrm>
          <a:prstGeom prst="roundRect">
            <a:avLst/>
          </a:prstGeom>
          <a:solidFill>
            <a:schemeClr val="bg1">
              <a:lumMod val="95000"/>
            </a:schemeClr>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b="1" dirty="0" smtClean="0">
                <a:solidFill>
                  <a:schemeClr val="tx1"/>
                </a:solidFill>
                <a:latin typeface="Times New Roman" pitchFamily="18" charset="0"/>
                <a:cs typeface="Times New Roman" pitchFamily="18" charset="0"/>
              </a:rPr>
              <a:t>LAPAROSCOPIC VS OPEN GASTRECTOMY</a:t>
            </a:r>
            <a:endParaRPr lang="en-US"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5575040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txBox="1">
            <a:spLocks/>
          </p:cNvSpPr>
          <p:nvPr/>
        </p:nvSpPr>
        <p:spPr>
          <a:xfrm>
            <a:off x="2987824" y="22940"/>
            <a:ext cx="3816424" cy="453732"/>
          </a:xfrm>
          <a:prstGeom prst="rect">
            <a:avLst/>
          </a:prstGeom>
          <a:solidFill>
            <a:schemeClr val="bg1">
              <a:lumMod val="95000"/>
            </a:schemeClr>
          </a:solidFill>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lvl="0" algn="just"/>
            <a:r>
              <a:rPr lang="en-US" sz="2800" b="1" dirty="0">
                <a:solidFill>
                  <a:schemeClr val="bg1">
                    <a:lumMod val="50000"/>
                  </a:schemeClr>
                </a:solidFill>
                <a:latin typeface="Times New Roman" pitchFamily="18" charset="0"/>
                <a:cs typeface="Times New Roman" pitchFamily="18" charset="0"/>
              </a:rPr>
              <a:t>Post-operative </a:t>
            </a:r>
            <a:r>
              <a:rPr lang="en-US" sz="2800" b="1" dirty="0" smtClean="0">
                <a:solidFill>
                  <a:schemeClr val="bg1">
                    <a:lumMod val="50000"/>
                  </a:schemeClr>
                </a:solidFill>
                <a:latin typeface="Times New Roman" pitchFamily="18" charset="0"/>
                <a:cs typeface="Times New Roman" pitchFamily="18" charset="0"/>
              </a:rPr>
              <a:t>recovery</a:t>
            </a:r>
            <a:endParaRPr lang="it-IT" sz="2800" b="1" dirty="0">
              <a:solidFill>
                <a:schemeClr val="bg1">
                  <a:lumMod val="50000"/>
                </a:schemeClr>
              </a:solidFill>
              <a:latin typeface="Times New Roman" pitchFamily="18" charset="0"/>
              <a:cs typeface="Times New Roman" pitchFamily="18" charset="0"/>
            </a:endParaRPr>
          </a:p>
        </p:txBody>
      </p:sp>
      <p:sp>
        <p:nvSpPr>
          <p:cNvPr id="5" name="Titolo 1"/>
          <p:cNvSpPr txBox="1">
            <a:spLocks/>
          </p:cNvSpPr>
          <p:nvPr/>
        </p:nvSpPr>
        <p:spPr>
          <a:xfrm>
            <a:off x="35496" y="22940"/>
            <a:ext cx="2880320" cy="453732"/>
          </a:xfrm>
          <a:prstGeom prst="rect">
            <a:avLst/>
          </a:prstGeom>
          <a:solidFill>
            <a:schemeClr val="bg1">
              <a:lumMod val="95000"/>
            </a:schemeClr>
          </a:solidFill>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just"/>
            <a:r>
              <a:rPr lang="it-IT" sz="2800" b="1" dirty="0" err="1">
                <a:solidFill>
                  <a:srgbClr val="FF0000"/>
                </a:solidFill>
                <a:latin typeface="Times New Roman" pitchFamily="18" charset="0"/>
                <a:cs typeface="Times New Roman" pitchFamily="18" charset="0"/>
              </a:rPr>
              <a:t>L</a:t>
            </a:r>
            <a:r>
              <a:rPr lang="it-IT" sz="2800" b="1" dirty="0" err="1" smtClean="0">
                <a:solidFill>
                  <a:srgbClr val="FF0000"/>
                </a:solidFill>
                <a:latin typeface="Times New Roman" pitchFamily="18" charset="0"/>
                <a:cs typeface="Times New Roman" pitchFamily="18" charset="0"/>
              </a:rPr>
              <a:t>iterature</a:t>
            </a:r>
            <a:r>
              <a:rPr lang="it-IT" sz="2800" b="1" dirty="0" smtClean="0">
                <a:solidFill>
                  <a:srgbClr val="FF0000"/>
                </a:solidFill>
                <a:latin typeface="Times New Roman" pitchFamily="18" charset="0"/>
                <a:cs typeface="Times New Roman" pitchFamily="18" charset="0"/>
              </a:rPr>
              <a:t> </a:t>
            </a:r>
            <a:r>
              <a:rPr lang="it-IT" sz="2800" b="1" dirty="0" err="1">
                <a:solidFill>
                  <a:srgbClr val="FF0000"/>
                </a:solidFill>
                <a:latin typeface="Times New Roman" pitchFamily="18" charset="0"/>
                <a:cs typeface="Times New Roman" pitchFamily="18" charset="0"/>
              </a:rPr>
              <a:t>review</a:t>
            </a:r>
            <a:r>
              <a:rPr lang="it-IT" sz="2800" b="1" dirty="0">
                <a:solidFill>
                  <a:srgbClr val="FF0000"/>
                </a:solidFill>
                <a:latin typeface="Times New Roman" pitchFamily="18" charset="0"/>
                <a:cs typeface="Times New Roman" pitchFamily="18" charset="0"/>
              </a:rPr>
              <a:t> </a:t>
            </a:r>
          </a:p>
        </p:txBody>
      </p:sp>
      <p:sp>
        <p:nvSpPr>
          <p:cNvPr id="6" name="Rettangolo arrotondato 5"/>
          <p:cNvSpPr/>
          <p:nvPr/>
        </p:nvSpPr>
        <p:spPr>
          <a:xfrm>
            <a:off x="1331640" y="620688"/>
            <a:ext cx="6552728" cy="504056"/>
          </a:xfrm>
          <a:prstGeom prst="roundRect">
            <a:avLst/>
          </a:prstGeom>
          <a:solidFill>
            <a:schemeClr val="bg1">
              <a:lumMod val="95000"/>
            </a:schemeClr>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b="1" dirty="0" smtClean="0">
                <a:solidFill>
                  <a:schemeClr val="tx1"/>
                </a:solidFill>
                <a:latin typeface="Times New Roman" pitchFamily="18" charset="0"/>
                <a:cs typeface="Times New Roman" pitchFamily="18" charset="0"/>
              </a:rPr>
              <a:t>ROBOTIC VS LAPAROSCOPIC VS OPEN GASTRECTOMY</a:t>
            </a:r>
            <a:endParaRPr lang="en-US" b="1" dirty="0">
              <a:solidFill>
                <a:schemeClr val="tx1"/>
              </a:solidFill>
              <a:latin typeface="Times New Roman" pitchFamily="18" charset="0"/>
              <a:cs typeface="Times New Roman" pitchFamily="18" charset="0"/>
            </a:endParaRPr>
          </a:p>
        </p:txBody>
      </p:sp>
      <p:pic>
        <p:nvPicPr>
          <p:cNvPr id="3074" name="Picture 2" descr="C:\Users\Jacopo\Desktop\Plot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210742"/>
            <a:ext cx="8064896" cy="2074242"/>
          </a:xfrm>
          <a:prstGeom prst="rect">
            <a:avLst/>
          </a:prstGeom>
          <a:noFill/>
          <a:extLst>
            <a:ext uri="{909E8E84-426E-40DD-AFC4-6F175D3DCCD1}">
              <a14:hiddenFill xmlns:a14="http://schemas.microsoft.com/office/drawing/2010/main">
                <a:solidFill>
                  <a:srgbClr val="FFFFFF"/>
                </a:solidFill>
              </a14:hiddenFill>
            </a:ext>
          </a:extLst>
        </p:spPr>
      </p:pic>
      <p:sp>
        <p:nvSpPr>
          <p:cNvPr id="8" name="Rettangolo arrotondato 7"/>
          <p:cNvSpPr/>
          <p:nvPr/>
        </p:nvSpPr>
        <p:spPr>
          <a:xfrm>
            <a:off x="216024" y="5229201"/>
            <a:ext cx="3851920" cy="1512167"/>
          </a:xfrm>
          <a:prstGeom prst="roundRect">
            <a:avLst/>
          </a:prstGeom>
          <a:solidFill>
            <a:schemeClr val="bg1">
              <a:lumMod val="95000"/>
            </a:schemeClr>
          </a:solidFill>
          <a:ln>
            <a:solidFill>
              <a:srgbClr val="00B05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dirty="0" err="1" smtClean="0">
                <a:solidFill>
                  <a:schemeClr val="tx1"/>
                </a:solidFill>
                <a:latin typeface="Times New Roman" pitchFamily="18" charset="0"/>
                <a:cs typeface="Times New Roman" pitchFamily="18" charset="0"/>
              </a:rPr>
              <a:t>Kim</a:t>
            </a:r>
            <a:r>
              <a:rPr lang="it-IT" dirty="0" smtClean="0">
                <a:solidFill>
                  <a:schemeClr val="tx1"/>
                </a:solidFill>
                <a:latin typeface="Times New Roman" pitchFamily="18" charset="0"/>
                <a:cs typeface="Times New Roman" pitchFamily="18" charset="0"/>
              </a:rPr>
              <a:t> and </a:t>
            </a:r>
            <a:r>
              <a:rPr lang="it-IT" dirty="0" err="1" smtClean="0">
                <a:solidFill>
                  <a:schemeClr val="tx1"/>
                </a:solidFill>
                <a:latin typeface="Times New Roman" pitchFamily="18" charset="0"/>
                <a:cs typeface="Times New Roman" pitchFamily="18" charset="0"/>
              </a:rPr>
              <a:t>Woo</a:t>
            </a:r>
            <a:r>
              <a:rPr lang="it-IT" dirty="0" smtClean="0">
                <a:solidFill>
                  <a:schemeClr val="tx1"/>
                </a:solidFill>
                <a:latin typeface="Times New Roman" pitchFamily="18" charset="0"/>
                <a:cs typeface="Times New Roman" pitchFamily="18" charset="0"/>
              </a:rPr>
              <a:t> </a:t>
            </a:r>
            <a:r>
              <a:rPr lang="it-IT" dirty="0" err="1" smtClean="0">
                <a:solidFill>
                  <a:schemeClr val="tx1"/>
                </a:solidFill>
                <a:latin typeface="Times New Roman" pitchFamily="18" charset="0"/>
                <a:cs typeface="Times New Roman" pitchFamily="18" charset="0"/>
              </a:rPr>
              <a:t>assessed</a:t>
            </a:r>
            <a:r>
              <a:rPr lang="it-IT" dirty="0" smtClean="0">
                <a:solidFill>
                  <a:schemeClr val="tx1"/>
                </a:solidFill>
                <a:latin typeface="Times New Roman" pitchFamily="18" charset="0"/>
                <a:cs typeface="Times New Roman" pitchFamily="18" charset="0"/>
              </a:rPr>
              <a:t> </a:t>
            </a:r>
            <a:r>
              <a:rPr lang="it-IT" dirty="0" err="1" smtClean="0">
                <a:solidFill>
                  <a:schemeClr val="tx1"/>
                </a:solidFill>
                <a:latin typeface="Times New Roman" pitchFamily="18" charset="0"/>
                <a:cs typeface="Times New Roman" pitchFamily="18" charset="0"/>
              </a:rPr>
              <a:t>that</a:t>
            </a:r>
            <a:r>
              <a:rPr lang="it-IT" dirty="0" smtClean="0">
                <a:solidFill>
                  <a:schemeClr val="tx1"/>
                </a:solidFill>
                <a:latin typeface="Times New Roman" pitchFamily="18" charset="0"/>
                <a:cs typeface="Times New Roman" pitchFamily="18" charset="0"/>
              </a:rPr>
              <a:t> </a:t>
            </a:r>
            <a:r>
              <a:rPr lang="en-US" dirty="0" smtClean="0">
                <a:solidFill>
                  <a:schemeClr val="tx1"/>
                </a:solidFill>
                <a:latin typeface="Times New Roman" pitchFamily="18" charset="0"/>
                <a:cs typeface="Times New Roman" pitchFamily="18" charset="0"/>
              </a:rPr>
              <a:t>patients </a:t>
            </a:r>
            <a:r>
              <a:rPr lang="en-US" dirty="0">
                <a:solidFill>
                  <a:schemeClr val="tx1"/>
                </a:solidFill>
                <a:latin typeface="Times New Roman" pitchFamily="18" charset="0"/>
                <a:cs typeface="Times New Roman" pitchFamily="18" charset="0"/>
              </a:rPr>
              <a:t>who underwent robotic </a:t>
            </a:r>
            <a:r>
              <a:rPr lang="en-US" dirty="0" err="1">
                <a:solidFill>
                  <a:schemeClr val="tx1"/>
                </a:solidFill>
                <a:latin typeface="Times New Roman" pitchFamily="18" charset="0"/>
                <a:cs typeface="Times New Roman" pitchFamily="18" charset="0"/>
              </a:rPr>
              <a:t>gastrectomy</a:t>
            </a:r>
            <a:r>
              <a:rPr lang="en-US" dirty="0">
                <a:solidFill>
                  <a:schemeClr val="tx1"/>
                </a:solidFill>
                <a:latin typeface="Times New Roman" pitchFamily="18" charset="0"/>
                <a:cs typeface="Times New Roman" pitchFamily="18" charset="0"/>
              </a:rPr>
              <a:t> could be discharged at an earlier date than patients who underwent open or laparoscopic </a:t>
            </a:r>
            <a:r>
              <a:rPr lang="en-US" dirty="0" err="1" smtClean="0">
                <a:solidFill>
                  <a:schemeClr val="tx1"/>
                </a:solidFill>
                <a:latin typeface="Times New Roman" pitchFamily="18" charset="0"/>
                <a:cs typeface="Times New Roman" pitchFamily="18" charset="0"/>
              </a:rPr>
              <a:t>gastrectomy</a:t>
            </a:r>
            <a:r>
              <a:rPr lang="en-US" dirty="0" smtClean="0">
                <a:solidFill>
                  <a:schemeClr val="tx1"/>
                </a:solidFill>
                <a:latin typeface="Times New Roman" pitchFamily="18" charset="0"/>
                <a:cs typeface="Times New Roman" pitchFamily="18" charset="0"/>
              </a:rPr>
              <a:t>.</a:t>
            </a:r>
            <a:endParaRPr lang="it-IT" dirty="0">
              <a:solidFill>
                <a:schemeClr val="tx1"/>
              </a:solidFill>
              <a:latin typeface="Times New Roman" pitchFamily="18" charset="0"/>
              <a:cs typeface="Times New Roman" pitchFamily="18" charset="0"/>
            </a:endParaRPr>
          </a:p>
        </p:txBody>
      </p:sp>
      <p:sp>
        <p:nvSpPr>
          <p:cNvPr id="7" name="Rettangolo arrotondato 6"/>
          <p:cNvSpPr/>
          <p:nvPr/>
        </p:nvSpPr>
        <p:spPr>
          <a:xfrm>
            <a:off x="5148064" y="5229200"/>
            <a:ext cx="3851920" cy="1512168"/>
          </a:xfrm>
          <a:prstGeom prst="roundRect">
            <a:avLst/>
          </a:prstGeom>
          <a:solidFill>
            <a:schemeClr val="bg1">
              <a:lumMod val="95000"/>
            </a:schemeClr>
          </a:solidFill>
          <a:ln>
            <a:solidFill>
              <a:srgbClr val="00B05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smtClean="0">
                <a:solidFill>
                  <a:schemeClr val="tx1"/>
                </a:solidFill>
                <a:latin typeface="Times New Roman" pitchFamily="18" charset="0"/>
                <a:cs typeface="Times New Roman" pitchFamily="18" charset="0"/>
              </a:rPr>
              <a:t>Woo </a:t>
            </a:r>
            <a:r>
              <a:rPr lang="en-US" dirty="0">
                <a:solidFill>
                  <a:schemeClr val="tx1"/>
                </a:solidFill>
                <a:latin typeface="Times New Roman" pitchFamily="18" charset="0"/>
                <a:cs typeface="Times New Roman" pitchFamily="18" charset="0"/>
              </a:rPr>
              <a:t>identified a significantly larger percentage of patients in the robotic group </a:t>
            </a:r>
            <a:r>
              <a:rPr lang="en-US" u="sng" dirty="0">
                <a:solidFill>
                  <a:srgbClr val="FF0000"/>
                </a:solidFill>
                <a:latin typeface="Times New Roman" pitchFamily="18" charset="0"/>
                <a:cs typeface="Times New Roman" pitchFamily="18" charset="0"/>
              </a:rPr>
              <a:t>discharged by postoperative day 5 </a:t>
            </a:r>
            <a:r>
              <a:rPr lang="en-US" dirty="0">
                <a:solidFill>
                  <a:srgbClr val="FF0000"/>
                </a:solidFill>
                <a:latin typeface="Times New Roman" pitchFamily="18" charset="0"/>
                <a:cs typeface="Times New Roman" pitchFamily="18" charset="0"/>
              </a:rPr>
              <a:t>(48.8% of the LGS group vs. 61.0% of the RGS group; P </a:t>
            </a:r>
            <a:r>
              <a:rPr lang="en-US" dirty="0" smtClean="0">
                <a:solidFill>
                  <a:srgbClr val="FF0000"/>
                </a:solidFill>
                <a:latin typeface="Times New Roman" pitchFamily="18" charset="0"/>
                <a:cs typeface="Times New Roman" pitchFamily="18" charset="0"/>
              </a:rPr>
              <a:t>= </a:t>
            </a:r>
            <a:r>
              <a:rPr lang="en-US" dirty="0">
                <a:solidFill>
                  <a:srgbClr val="FF0000"/>
                </a:solidFill>
                <a:latin typeface="Times New Roman" pitchFamily="18" charset="0"/>
                <a:cs typeface="Times New Roman" pitchFamily="18" charset="0"/>
              </a:rPr>
              <a:t>0.04).</a:t>
            </a:r>
            <a:endParaRPr lang="it-IT" dirty="0">
              <a:solidFill>
                <a:srgbClr val="FF0000"/>
              </a:solidFill>
              <a:latin typeface="Times New Roman" pitchFamily="18" charset="0"/>
              <a:cs typeface="Times New Roman" pitchFamily="18" charset="0"/>
            </a:endParaRPr>
          </a:p>
        </p:txBody>
      </p:sp>
      <p:pic>
        <p:nvPicPr>
          <p:cNvPr id="3076" name="Picture 4" descr="C:\Users\Jacopo\Desktop\plot 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3427358"/>
            <a:ext cx="8064896" cy="1589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34147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txBox="1">
            <a:spLocks/>
          </p:cNvSpPr>
          <p:nvPr/>
        </p:nvSpPr>
        <p:spPr>
          <a:xfrm>
            <a:off x="2987824" y="22940"/>
            <a:ext cx="3816424" cy="453732"/>
          </a:xfrm>
          <a:prstGeom prst="rect">
            <a:avLst/>
          </a:prstGeom>
          <a:solidFill>
            <a:schemeClr val="bg1">
              <a:lumMod val="95000"/>
            </a:schemeClr>
          </a:solidFill>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lvl="0" algn="just"/>
            <a:r>
              <a:rPr lang="en-US" sz="2800" b="1" dirty="0">
                <a:solidFill>
                  <a:schemeClr val="bg1">
                    <a:lumMod val="50000"/>
                  </a:schemeClr>
                </a:solidFill>
                <a:latin typeface="Times New Roman" pitchFamily="18" charset="0"/>
                <a:cs typeface="Times New Roman" pitchFamily="18" charset="0"/>
              </a:rPr>
              <a:t>Post-operative </a:t>
            </a:r>
            <a:r>
              <a:rPr lang="en-US" sz="2800" b="1" dirty="0" smtClean="0">
                <a:solidFill>
                  <a:schemeClr val="bg1">
                    <a:lumMod val="50000"/>
                  </a:schemeClr>
                </a:solidFill>
                <a:latin typeface="Times New Roman" pitchFamily="18" charset="0"/>
                <a:cs typeface="Times New Roman" pitchFamily="18" charset="0"/>
              </a:rPr>
              <a:t>recovery</a:t>
            </a:r>
            <a:endParaRPr lang="it-IT" sz="2800" b="1" dirty="0">
              <a:solidFill>
                <a:schemeClr val="bg1">
                  <a:lumMod val="50000"/>
                </a:schemeClr>
              </a:solidFill>
              <a:latin typeface="Times New Roman" pitchFamily="18" charset="0"/>
              <a:cs typeface="Times New Roman" pitchFamily="18" charset="0"/>
            </a:endParaRPr>
          </a:p>
        </p:txBody>
      </p:sp>
      <p:sp>
        <p:nvSpPr>
          <p:cNvPr id="5" name="Titolo 1"/>
          <p:cNvSpPr txBox="1">
            <a:spLocks/>
          </p:cNvSpPr>
          <p:nvPr/>
        </p:nvSpPr>
        <p:spPr>
          <a:xfrm>
            <a:off x="35496" y="22940"/>
            <a:ext cx="2880320" cy="453732"/>
          </a:xfrm>
          <a:prstGeom prst="rect">
            <a:avLst/>
          </a:prstGeom>
          <a:solidFill>
            <a:schemeClr val="bg1">
              <a:lumMod val="95000"/>
            </a:schemeClr>
          </a:solidFill>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just"/>
            <a:r>
              <a:rPr lang="it-IT" sz="2800" b="1" dirty="0" err="1">
                <a:solidFill>
                  <a:srgbClr val="FF0000"/>
                </a:solidFill>
                <a:latin typeface="Times New Roman" pitchFamily="18" charset="0"/>
                <a:cs typeface="Times New Roman" pitchFamily="18" charset="0"/>
              </a:rPr>
              <a:t>L</a:t>
            </a:r>
            <a:r>
              <a:rPr lang="it-IT" sz="2800" b="1" dirty="0" err="1" smtClean="0">
                <a:solidFill>
                  <a:srgbClr val="FF0000"/>
                </a:solidFill>
                <a:latin typeface="Times New Roman" pitchFamily="18" charset="0"/>
                <a:cs typeface="Times New Roman" pitchFamily="18" charset="0"/>
              </a:rPr>
              <a:t>iterature</a:t>
            </a:r>
            <a:r>
              <a:rPr lang="it-IT" sz="2800" b="1" dirty="0" smtClean="0">
                <a:solidFill>
                  <a:srgbClr val="FF0000"/>
                </a:solidFill>
                <a:latin typeface="Times New Roman" pitchFamily="18" charset="0"/>
                <a:cs typeface="Times New Roman" pitchFamily="18" charset="0"/>
              </a:rPr>
              <a:t> </a:t>
            </a:r>
            <a:r>
              <a:rPr lang="it-IT" sz="2800" b="1" dirty="0" err="1">
                <a:solidFill>
                  <a:srgbClr val="FF0000"/>
                </a:solidFill>
                <a:latin typeface="Times New Roman" pitchFamily="18" charset="0"/>
                <a:cs typeface="Times New Roman" pitchFamily="18" charset="0"/>
              </a:rPr>
              <a:t>review</a:t>
            </a:r>
            <a:r>
              <a:rPr lang="it-IT" sz="2800" b="1" dirty="0">
                <a:solidFill>
                  <a:srgbClr val="FF0000"/>
                </a:solidFill>
                <a:latin typeface="Times New Roman" pitchFamily="18" charset="0"/>
                <a:cs typeface="Times New Roman" pitchFamily="18" charset="0"/>
              </a:rPr>
              <a:t> </a:t>
            </a:r>
          </a:p>
        </p:txBody>
      </p:sp>
      <p:sp>
        <p:nvSpPr>
          <p:cNvPr id="6" name="Rettangolo arrotondato 5"/>
          <p:cNvSpPr/>
          <p:nvPr/>
        </p:nvSpPr>
        <p:spPr>
          <a:xfrm>
            <a:off x="1331640" y="620688"/>
            <a:ext cx="6552728" cy="504056"/>
          </a:xfrm>
          <a:prstGeom prst="roundRect">
            <a:avLst/>
          </a:prstGeom>
          <a:solidFill>
            <a:schemeClr val="bg1">
              <a:lumMod val="95000"/>
            </a:schemeClr>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b="1" dirty="0" smtClean="0">
                <a:solidFill>
                  <a:schemeClr val="tx1"/>
                </a:solidFill>
                <a:latin typeface="Times New Roman" pitchFamily="18" charset="0"/>
                <a:cs typeface="Times New Roman" pitchFamily="18" charset="0"/>
              </a:rPr>
              <a:t>ROBOTIC VS LAPAROSCOPIC VS OPEN GASTRECTOMY</a:t>
            </a:r>
            <a:endParaRPr lang="en-US" b="1" dirty="0">
              <a:solidFill>
                <a:schemeClr val="tx1"/>
              </a:solidFill>
              <a:latin typeface="Times New Roman" pitchFamily="18" charset="0"/>
              <a:cs typeface="Times New Roman" pitchFamily="18" charset="0"/>
            </a:endParaRPr>
          </a:p>
        </p:txBody>
      </p:sp>
      <p:sp>
        <p:nvSpPr>
          <p:cNvPr id="8" name="Rettangolo arrotondato 7"/>
          <p:cNvSpPr/>
          <p:nvPr/>
        </p:nvSpPr>
        <p:spPr>
          <a:xfrm>
            <a:off x="35496" y="3212976"/>
            <a:ext cx="4323305" cy="1080120"/>
          </a:xfrm>
          <a:prstGeom prst="roundRect">
            <a:avLst/>
          </a:prstGeom>
          <a:solidFill>
            <a:schemeClr val="bg1">
              <a:lumMod val="95000"/>
            </a:schemeClr>
          </a:solidFill>
          <a:ln>
            <a:solidFill>
              <a:srgbClr val="00B05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pc="-30" dirty="0" smtClean="0">
                <a:solidFill>
                  <a:schemeClr val="tx1"/>
                </a:solidFill>
                <a:latin typeface="Times New Roman" pitchFamily="18" charset="0"/>
                <a:cs typeface="Times New Roman" pitchFamily="18" charset="0"/>
              </a:rPr>
              <a:t>Robot-sewn </a:t>
            </a:r>
            <a:r>
              <a:rPr lang="en-US" spc="-30" dirty="0" err="1">
                <a:solidFill>
                  <a:schemeClr val="tx1"/>
                </a:solidFill>
                <a:latin typeface="Times New Roman" pitchFamily="18" charset="0"/>
                <a:cs typeface="Times New Roman" pitchFamily="18" charset="0"/>
              </a:rPr>
              <a:t>intracorporeal</a:t>
            </a:r>
            <a:r>
              <a:rPr lang="en-US" spc="-30" dirty="0">
                <a:solidFill>
                  <a:schemeClr val="tx1"/>
                </a:solidFill>
                <a:latin typeface="Times New Roman" pitchFamily="18" charset="0"/>
                <a:cs typeface="Times New Roman" pitchFamily="18" charset="0"/>
              </a:rPr>
              <a:t> </a:t>
            </a:r>
            <a:r>
              <a:rPr lang="en-US" spc="-30" dirty="0" smtClean="0">
                <a:solidFill>
                  <a:schemeClr val="tx1"/>
                </a:solidFill>
                <a:latin typeface="Times New Roman" pitchFamily="18" charset="0"/>
                <a:cs typeface="Times New Roman" pitchFamily="18" charset="0"/>
              </a:rPr>
              <a:t>anastomosis is feasible and permits small wounds that </a:t>
            </a:r>
            <a:r>
              <a:rPr lang="en-US" spc="-30" dirty="0">
                <a:solidFill>
                  <a:schemeClr val="tx1"/>
                </a:solidFill>
                <a:latin typeface="Times New Roman" pitchFamily="18" charset="0"/>
                <a:cs typeface="Times New Roman" pitchFamily="18" charset="0"/>
              </a:rPr>
              <a:t>create less pain, </a:t>
            </a:r>
            <a:r>
              <a:rPr lang="en-US" spc="-30" dirty="0" smtClean="0">
                <a:solidFill>
                  <a:schemeClr val="tx1"/>
                </a:solidFill>
                <a:latin typeface="Times New Roman" pitchFamily="18" charset="0"/>
                <a:cs typeface="Times New Roman" pitchFamily="18" charset="0"/>
              </a:rPr>
              <a:t>increasing patients’ satisfaction.</a:t>
            </a:r>
            <a:endParaRPr lang="it-IT" spc="-30" dirty="0">
              <a:solidFill>
                <a:schemeClr val="tx1"/>
              </a:solidFill>
              <a:latin typeface="Times New Roman" pitchFamily="18" charset="0"/>
              <a:cs typeface="Times New Roman" pitchFamily="18" charset="0"/>
            </a:endParaRPr>
          </a:p>
        </p:txBody>
      </p:sp>
      <p:sp>
        <p:nvSpPr>
          <p:cNvPr id="7" name="Rettangolo arrotondato 6"/>
          <p:cNvSpPr/>
          <p:nvPr/>
        </p:nvSpPr>
        <p:spPr>
          <a:xfrm>
            <a:off x="35496" y="4437112"/>
            <a:ext cx="4323305" cy="1080120"/>
          </a:xfrm>
          <a:prstGeom prst="roundRect">
            <a:avLst/>
          </a:prstGeom>
          <a:solidFill>
            <a:schemeClr val="bg1">
              <a:lumMod val="95000"/>
            </a:schemeClr>
          </a:solidFill>
          <a:ln>
            <a:solidFill>
              <a:srgbClr val="00B05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pc="-30" dirty="0">
                <a:solidFill>
                  <a:schemeClr val="tx1"/>
                </a:solidFill>
                <a:latin typeface="Times New Roman" pitchFamily="18" charset="0"/>
                <a:cs typeface="Times New Roman" pitchFamily="18" charset="0"/>
              </a:rPr>
              <a:t>Song reported </a:t>
            </a:r>
            <a:r>
              <a:rPr lang="en-US" spc="-30" dirty="0" smtClean="0">
                <a:solidFill>
                  <a:schemeClr val="tx1"/>
                </a:solidFill>
                <a:latin typeface="Times New Roman" pitchFamily="18" charset="0"/>
                <a:cs typeface="Times New Roman" pitchFamily="18" charset="0"/>
              </a:rPr>
              <a:t>that patients in the RGS group </a:t>
            </a:r>
            <a:r>
              <a:rPr lang="en-US" spc="-30" dirty="0">
                <a:solidFill>
                  <a:schemeClr val="tx1"/>
                </a:solidFill>
                <a:latin typeface="Times New Roman" pitchFamily="18" charset="0"/>
                <a:cs typeface="Times New Roman" pitchFamily="18" charset="0"/>
              </a:rPr>
              <a:t>tended to ambulate earlier, felt less pain, and were able to be discharged from hospital earlier.</a:t>
            </a:r>
            <a:endParaRPr lang="it-IT" spc="-30" dirty="0">
              <a:solidFill>
                <a:schemeClr val="tx1"/>
              </a:solidFill>
              <a:latin typeface="Times New Roman" pitchFamily="18" charset="0"/>
              <a:cs typeface="Times New Roman" pitchFamily="18" charset="0"/>
            </a:endParaRPr>
          </a:p>
        </p:txBody>
      </p:sp>
      <p:sp>
        <p:nvSpPr>
          <p:cNvPr id="11" name="Rettangolo arrotondato 10"/>
          <p:cNvSpPr/>
          <p:nvPr/>
        </p:nvSpPr>
        <p:spPr>
          <a:xfrm>
            <a:off x="3689648" y="1296084"/>
            <a:ext cx="3042592" cy="764764"/>
          </a:xfrm>
          <a:prstGeom prst="roundRect">
            <a:avLst/>
          </a:prstGeom>
          <a:solidFill>
            <a:schemeClr val="bg1">
              <a:lumMod val="95000"/>
            </a:schemeClr>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Times New Roman" pitchFamily="18" charset="0"/>
                <a:cs typeface="Times New Roman" pitchFamily="18" charset="0"/>
              </a:rPr>
              <a:t>The smaller robot instruments may induce less inflammation than other approaches</a:t>
            </a:r>
            <a:endParaRPr lang="it-IT" dirty="0">
              <a:solidFill>
                <a:schemeClr val="tx1"/>
              </a:solidFill>
              <a:latin typeface="Times New Roman" pitchFamily="18" charset="0"/>
              <a:cs typeface="Times New Roman" pitchFamily="18" charset="0"/>
            </a:endParaRPr>
          </a:p>
        </p:txBody>
      </p:sp>
      <p:sp>
        <p:nvSpPr>
          <p:cNvPr id="15" name="Rettangolo arrotondato 14"/>
          <p:cNvSpPr/>
          <p:nvPr/>
        </p:nvSpPr>
        <p:spPr>
          <a:xfrm>
            <a:off x="179512" y="1481343"/>
            <a:ext cx="2827450" cy="1083561"/>
          </a:xfrm>
          <a:prstGeom prst="round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100000" t="100000"/>
            </a:path>
            <a:tileRect r="-100000" b="-100000"/>
          </a:gra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a:solidFill>
                  <a:schemeClr val="tx1"/>
                </a:solidFill>
                <a:latin typeface="Times New Roman" pitchFamily="18" charset="0"/>
                <a:cs typeface="Times New Roman" pitchFamily="18" charset="0"/>
              </a:rPr>
              <a:t>M</a:t>
            </a:r>
            <a:r>
              <a:rPr lang="en-US" dirty="0" smtClean="0">
                <a:solidFill>
                  <a:schemeClr val="tx1"/>
                </a:solidFill>
                <a:latin typeface="Times New Roman" pitchFamily="18" charset="0"/>
                <a:cs typeface="Times New Roman" pitchFamily="18" charset="0"/>
              </a:rPr>
              <a:t>anually </a:t>
            </a:r>
            <a:r>
              <a:rPr lang="en-US" dirty="0">
                <a:solidFill>
                  <a:schemeClr val="tx1"/>
                </a:solidFill>
                <a:latin typeface="Times New Roman" pitchFamily="18" charset="0"/>
                <a:cs typeface="Times New Roman" pitchFamily="18" charset="0"/>
              </a:rPr>
              <a:t>handling organs during </a:t>
            </a:r>
            <a:r>
              <a:rPr lang="en-US" dirty="0" err="1">
                <a:solidFill>
                  <a:schemeClr val="tx1"/>
                </a:solidFill>
                <a:latin typeface="Times New Roman" pitchFamily="18" charset="0"/>
                <a:cs typeface="Times New Roman" pitchFamily="18" charset="0"/>
              </a:rPr>
              <a:t>gastrectomy</a:t>
            </a:r>
            <a:r>
              <a:rPr lang="en-US" dirty="0">
                <a:solidFill>
                  <a:schemeClr val="tx1"/>
                </a:solidFill>
                <a:latin typeface="Times New Roman" pitchFamily="18" charset="0"/>
                <a:cs typeface="Times New Roman" pitchFamily="18" charset="0"/>
              </a:rPr>
              <a:t> is an important contributor to </a:t>
            </a:r>
            <a:r>
              <a:rPr lang="en-US" dirty="0" smtClean="0">
                <a:solidFill>
                  <a:schemeClr val="tx1"/>
                </a:solidFill>
                <a:latin typeface="Times New Roman" pitchFamily="18" charset="0"/>
                <a:cs typeface="Times New Roman" pitchFamily="18" charset="0"/>
              </a:rPr>
              <a:t>the </a:t>
            </a:r>
            <a:r>
              <a:rPr lang="en-US" dirty="0">
                <a:solidFill>
                  <a:schemeClr val="tx1"/>
                </a:solidFill>
                <a:latin typeface="Times New Roman" pitchFamily="18" charset="0"/>
                <a:cs typeface="Times New Roman" pitchFamily="18" charset="0"/>
              </a:rPr>
              <a:t>inflammatory response</a:t>
            </a:r>
            <a:endParaRPr lang="it-IT" dirty="0">
              <a:solidFill>
                <a:schemeClr val="tx1"/>
              </a:solidFill>
              <a:latin typeface="Times New Roman" pitchFamily="18" charset="0"/>
              <a:cs typeface="Times New Roman" pitchFamily="18" charset="0"/>
            </a:endParaRPr>
          </a:p>
        </p:txBody>
      </p:sp>
      <p:sp>
        <p:nvSpPr>
          <p:cNvPr id="17" name="Freccia in su 16"/>
          <p:cNvSpPr/>
          <p:nvPr/>
        </p:nvSpPr>
        <p:spPr>
          <a:xfrm rot="7500000">
            <a:off x="3242700" y="2016174"/>
            <a:ext cx="169200" cy="534561"/>
          </a:xfrm>
          <a:prstGeom prst="upArrow">
            <a:avLst/>
          </a:prstGeom>
          <a:solidFill>
            <a:schemeClr val="bg1">
              <a:lumMod val="95000"/>
            </a:schemeClr>
          </a:solidFill>
          <a:ln>
            <a:solidFill>
              <a:schemeClr val="bg1">
                <a:lumMod val="6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it-IT">
              <a:solidFill>
                <a:schemeClr val="tx1"/>
              </a:solidFill>
            </a:endParaRPr>
          </a:p>
        </p:txBody>
      </p:sp>
      <p:sp>
        <p:nvSpPr>
          <p:cNvPr id="20" name="Freccia in su 19"/>
          <p:cNvSpPr/>
          <p:nvPr/>
        </p:nvSpPr>
        <p:spPr>
          <a:xfrm rot="4140000">
            <a:off x="3255078" y="1464278"/>
            <a:ext cx="169200" cy="534561"/>
          </a:xfrm>
          <a:prstGeom prst="upArrow">
            <a:avLst/>
          </a:prstGeom>
          <a:solidFill>
            <a:schemeClr val="bg1">
              <a:lumMod val="95000"/>
            </a:schemeClr>
          </a:solidFill>
          <a:ln>
            <a:solidFill>
              <a:schemeClr val="bg1">
                <a:lumMod val="6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it-IT">
              <a:solidFill>
                <a:schemeClr val="tx1"/>
              </a:solidFill>
            </a:endParaRPr>
          </a:p>
        </p:txBody>
      </p:sp>
      <p:sp>
        <p:nvSpPr>
          <p:cNvPr id="21" name="Rettangolo arrotondato 20"/>
          <p:cNvSpPr/>
          <p:nvPr/>
        </p:nvSpPr>
        <p:spPr>
          <a:xfrm>
            <a:off x="3689648" y="2204864"/>
            <a:ext cx="3042592" cy="764764"/>
          </a:xfrm>
          <a:prstGeom prst="roundRect">
            <a:avLst/>
          </a:prstGeom>
          <a:solidFill>
            <a:schemeClr val="bg1">
              <a:lumMod val="95000"/>
            </a:schemeClr>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Times New Roman" pitchFamily="18" charset="0"/>
                <a:cs typeface="Times New Roman" pitchFamily="18" charset="0"/>
              </a:rPr>
              <a:t>P</a:t>
            </a:r>
            <a:r>
              <a:rPr lang="en-US" dirty="0" smtClean="0">
                <a:solidFill>
                  <a:schemeClr val="tx1"/>
                </a:solidFill>
                <a:latin typeface="Times New Roman" pitchFamily="18" charset="0"/>
                <a:cs typeface="Times New Roman" pitchFamily="18" charset="0"/>
              </a:rPr>
              <a:t>ostoperative </a:t>
            </a:r>
            <a:r>
              <a:rPr lang="en-US" dirty="0">
                <a:solidFill>
                  <a:schemeClr val="tx1"/>
                </a:solidFill>
                <a:latin typeface="Times New Roman" pitchFamily="18" charset="0"/>
                <a:cs typeface="Times New Roman" pitchFamily="18" charset="0"/>
              </a:rPr>
              <a:t>bowel recovery in the robotic group may occur sooner</a:t>
            </a:r>
            <a:endParaRPr lang="it-IT" dirty="0">
              <a:solidFill>
                <a:schemeClr val="tx1"/>
              </a:solidFill>
              <a:latin typeface="Times New Roman" pitchFamily="18" charset="0"/>
              <a:cs typeface="Times New Roman" pitchFamily="18" charset="0"/>
            </a:endParaRPr>
          </a:p>
        </p:txBody>
      </p:sp>
      <p:sp>
        <p:nvSpPr>
          <p:cNvPr id="22" name="Rettangolo arrotondato 21"/>
          <p:cNvSpPr/>
          <p:nvPr/>
        </p:nvSpPr>
        <p:spPr>
          <a:xfrm>
            <a:off x="35496" y="5661248"/>
            <a:ext cx="4323305" cy="864096"/>
          </a:xfrm>
          <a:prstGeom prst="roundRect">
            <a:avLst/>
          </a:prstGeom>
          <a:solidFill>
            <a:schemeClr val="bg1">
              <a:lumMod val="95000"/>
            </a:schemeClr>
          </a:solidFill>
          <a:ln>
            <a:solidFill>
              <a:srgbClr val="00B05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pc="-50" dirty="0">
                <a:solidFill>
                  <a:schemeClr val="tx1"/>
                </a:solidFill>
                <a:latin typeface="Times New Roman" pitchFamily="18" charset="0"/>
                <a:cs typeface="Times New Roman" pitchFamily="18" charset="0"/>
              </a:rPr>
              <a:t>Park reported that postoperative fluid discharge from the drain was reduced in patients who received RGS. </a:t>
            </a:r>
            <a:endParaRPr lang="it-IT" spc="-50" dirty="0">
              <a:solidFill>
                <a:schemeClr val="tx1"/>
              </a:solidFill>
              <a:latin typeface="Times New Roman" pitchFamily="18" charset="0"/>
              <a:cs typeface="Times New Roman" pitchFamily="18" charset="0"/>
            </a:endParaRPr>
          </a:p>
        </p:txBody>
      </p:sp>
      <p:sp>
        <p:nvSpPr>
          <p:cNvPr id="23" name="Rettangolo arrotondato 22"/>
          <p:cNvSpPr/>
          <p:nvPr/>
        </p:nvSpPr>
        <p:spPr>
          <a:xfrm>
            <a:off x="4785199" y="3212976"/>
            <a:ext cx="4323305" cy="1080120"/>
          </a:xfrm>
          <a:prstGeom prst="roundRect">
            <a:avLst/>
          </a:prstGeom>
          <a:solidFill>
            <a:schemeClr val="bg1">
              <a:lumMod val="95000"/>
            </a:schemeClr>
          </a:solidFill>
          <a:ln>
            <a:solidFill>
              <a:srgbClr val="FF0000"/>
            </a:solid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pc="-20" dirty="0" err="1">
                <a:solidFill>
                  <a:schemeClr val="tx1"/>
                </a:solidFill>
                <a:latin typeface="Times New Roman" pitchFamily="18" charset="0"/>
                <a:cs typeface="Times New Roman" pitchFamily="18" charset="0"/>
              </a:rPr>
              <a:t>Junfeng</a:t>
            </a:r>
            <a:r>
              <a:rPr lang="en-US" spc="-20" dirty="0">
                <a:solidFill>
                  <a:schemeClr val="tx1"/>
                </a:solidFill>
                <a:latin typeface="Times New Roman" pitchFamily="18" charset="0"/>
                <a:cs typeface="Times New Roman" pitchFamily="18" charset="0"/>
              </a:rPr>
              <a:t> reported </a:t>
            </a:r>
            <a:r>
              <a:rPr lang="en-US" spc="-20" dirty="0" smtClean="0">
                <a:solidFill>
                  <a:schemeClr val="tx1"/>
                </a:solidFill>
                <a:latin typeface="Times New Roman" pitchFamily="18" charset="0"/>
                <a:cs typeface="Times New Roman" pitchFamily="18" charset="0"/>
              </a:rPr>
              <a:t>RGS </a:t>
            </a:r>
            <a:r>
              <a:rPr lang="en-US" spc="-20" dirty="0">
                <a:solidFill>
                  <a:schemeClr val="tx1"/>
                </a:solidFill>
                <a:latin typeface="Times New Roman" pitchFamily="18" charset="0"/>
                <a:cs typeface="Times New Roman" pitchFamily="18" charset="0"/>
              </a:rPr>
              <a:t>is comparable to </a:t>
            </a:r>
            <a:r>
              <a:rPr lang="en-US" spc="-20" dirty="0" smtClean="0">
                <a:solidFill>
                  <a:schemeClr val="tx1"/>
                </a:solidFill>
                <a:latin typeface="Times New Roman" pitchFamily="18" charset="0"/>
                <a:cs typeface="Times New Roman" pitchFamily="18" charset="0"/>
              </a:rPr>
              <a:t>LGS </a:t>
            </a:r>
            <a:r>
              <a:rPr lang="en-US" spc="-20" dirty="0">
                <a:solidFill>
                  <a:schemeClr val="tx1"/>
                </a:solidFill>
                <a:latin typeface="Times New Roman" pitchFamily="18" charset="0"/>
                <a:cs typeface="Times New Roman" pitchFamily="18" charset="0"/>
              </a:rPr>
              <a:t>regarding time of first flatus, days to eating a liquid diet, and length of hospital stay.</a:t>
            </a:r>
          </a:p>
        </p:txBody>
      </p:sp>
      <p:sp>
        <p:nvSpPr>
          <p:cNvPr id="24" name="Rettangolo arrotondato 23"/>
          <p:cNvSpPr/>
          <p:nvPr/>
        </p:nvSpPr>
        <p:spPr>
          <a:xfrm>
            <a:off x="4785198" y="4437112"/>
            <a:ext cx="4323305" cy="1080120"/>
          </a:xfrm>
          <a:prstGeom prst="roundRect">
            <a:avLst/>
          </a:prstGeom>
          <a:solidFill>
            <a:schemeClr val="bg1">
              <a:lumMod val="95000"/>
            </a:schemeClr>
          </a:solidFill>
          <a:ln>
            <a:solidFill>
              <a:srgbClr val="FF0000"/>
            </a:solid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pc="-20" dirty="0" smtClean="0">
                <a:solidFill>
                  <a:schemeClr val="tx1"/>
                </a:solidFill>
                <a:latin typeface="Times New Roman" pitchFamily="18" charset="0"/>
                <a:cs typeface="Times New Roman" pitchFamily="18" charset="0"/>
              </a:rPr>
              <a:t>Son showed </a:t>
            </a:r>
            <a:r>
              <a:rPr lang="en-US" spc="-20" dirty="0">
                <a:solidFill>
                  <a:schemeClr val="tx1"/>
                </a:solidFill>
                <a:latin typeface="Times New Roman" pitchFamily="18" charset="0"/>
                <a:cs typeface="Times New Roman" pitchFamily="18" charset="0"/>
              </a:rPr>
              <a:t>postoperative restoration of bowel function, resumption of oral intake and hospital stay, were slightly in favor of laparoscopy. </a:t>
            </a:r>
            <a:endParaRPr lang="it-IT" spc="-20" dirty="0">
              <a:solidFill>
                <a:schemeClr val="tx1"/>
              </a:solidFill>
              <a:latin typeface="Times New Roman" pitchFamily="18" charset="0"/>
              <a:cs typeface="Times New Roman" pitchFamily="18" charset="0"/>
            </a:endParaRPr>
          </a:p>
        </p:txBody>
      </p:sp>
      <p:sp>
        <p:nvSpPr>
          <p:cNvPr id="25" name="Rettangolo arrotondato 24"/>
          <p:cNvSpPr/>
          <p:nvPr/>
        </p:nvSpPr>
        <p:spPr>
          <a:xfrm>
            <a:off x="4785199" y="5661248"/>
            <a:ext cx="4323305" cy="864096"/>
          </a:xfrm>
          <a:prstGeom prst="roundRect">
            <a:avLst/>
          </a:prstGeom>
          <a:solidFill>
            <a:schemeClr val="bg1">
              <a:lumMod val="95000"/>
            </a:schemeClr>
          </a:solidFill>
          <a:ln>
            <a:solidFill>
              <a:srgbClr val="FF0000"/>
            </a:solid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Times New Roman" pitchFamily="18" charset="0"/>
                <a:cs typeface="Times New Roman" pitchFamily="18" charset="0"/>
              </a:rPr>
              <a:t>Kang reported significant longer average hospital stays in RGS group than LGS group (9.81 days vs. 8.11 days, P = 0.042).</a:t>
            </a:r>
            <a:endParaRPr lang="it-IT"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5191492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ttangolo arrotondato 20"/>
          <p:cNvSpPr/>
          <p:nvPr/>
        </p:nvSpPr>
        <p:spPr>
          <a:xfrm>
            <a:off x="2843808" y="1245614"/>
            <a:ext cx="3528392" cy="1152128"/>
          </a:xfrm>
          <a:prstGeom prst="roundRect">
            <a:avLst/>
          </a:prstGeom>
          <a:solidFill>
            <a:schemeClr val="bg1">
              <a:lumMod val="95000"/>
            </a:schemeClr>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a:solidFill>
                  <a:schemeClr val="tx1"/>
                </a:solidFill>
                <a:latin typeface="Times New Roman" pitchFamily="18" charset="0"/>
                <a:cs typeface="Times New Roman" pitchFamily="18" charset="0"/>
              </a:rPr>
              <a:t>The possibility of safely achieving </a:t>
            </a:r>
            <a:r>
              <a:rPr lang="en-US" dirty="0" err="1">
                <a:solidFill>
                  <a:schemeClr val="tx1"/>
                </a:solidFill>
                <a:latin typeface="Times New Roman" pitchFamily="18" charset="0"/>
                <a:cs typeface="Times New Roman" pitchFamily="18" charset="0"/>
              </a:rPr>
              <a:t>intracorporeal</a:t>
            </a:r>
            <a:r>
              <a:rPr lang="en-US" dirty="0">
                <a:solidFill>
                  <a:schemeClr val="tx1"/>
                </a:solidFill>
                <a:latin typeface="Times New Roman" pitchFamily="18" charset="0"/>
                <a:cs typeface="Times New Roman" pitchFamily="18" charset="0"/>
              </a:rPr>
              <a:t> anastomosis in place of extracorporeal procedures is currently being debated</a:t>
            </a:r>
            <a:r>
              <a:rPr lang="en-US" dirty="0" smtClean="0">
                <a:solidFill>
                  <a:schemeClr val="tx1"/>
                </a:solidFill>
                <a:latin typeface="Times New Roman" pitchFamily="18" charset="0"/>
                <a:cs typeface="Times New Roman" pitchFamily="18" charset="0"/>
              </a:rPr>
              <a:t>.</a:t>
            </a:r>
            <a:endParaRPr lang="en-US" b="1" dirty="0">
              <a:solidFill>
                <a:schemeClr val="tx1"/>
              </a:solidFill>
              <a:latin typeface="Times New Roman" pitchFamily="18" charset="0"/>
              <a:cs typeface="Times New Roman" pitchFamily="18" charset="0"/>
            </a:endParaRPr>
          </a:p>
        </p:txBody>
      </p:sp>
      <p:sp>
        <p:nvSpPr>
          <p:cNvPr id="11" name="Titolo 1"/>
          <p:cNvSpPr txBox="1">
            <a:spLocks/>
          </p:cNvSpPr>
          <p:nvPr/>
        </p:nvSpPr>
        <p:spPr>
          <a:xfrm>
            <a:off x="2987824" y="22940"/>
            <a:ext cx="2520280" cy="453732"/>
          </a:xfrm>
          <a:prstGeom prst="rect">
            <a:avLst/>
          </a:prstGeom>
          <a:solidFill>
            <a:schemeClr val="bg1">
              <a:lumMod val="95000"/>
            </a:schemeClr>
          </a:solidFill>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just"/>
            <a:r>
              <a:rPr lang="it-IT" sz="2800" b="1" dirty="0" err="1" smtClean="0">
                <a:solidFill>
                  <a:schemeClr val="bg1">
                    <a:lumMod val="50000"/>
                  </a:schemeClr>
                </a:solidFill>
                <a:latin typeface="Times New Roman" pitchFamily="18" charset="0"/>
                <a:cs typeface="Times New Roman" pitchFamily="18" charset="0"/>
              </a:rPr>
              <a:t>Reconstruction</a:t>
            </a:r>
            <a:r>
              <a:rPr lang="it-IT" sz="2800" dirty="0" smtClean="0"/>
              <a:t> </a:t>
            </a:r>
            <a:endParaRPr lang="en-US" sz="2800" b="1" dirty="0">
              <a:solidFill>
                <a:schemeClr val="bg1">
                  <a:lumMod val="50000"/>
                </a:schemeClr>
              </a:solidFill>
              <a:latin typeface="Times New Roman" pitchFamily="18" charset="0"/>
              <a:cs typeface="Times New Roman" pitchFamily="18" charset="0"/>
            </a:endParaRPr>
          </a:p>
        </p:txBody>
      </p:sp>
      <p:sp>
        <p:nvSpPr>
          <p:cNvPr id="13" name="Rettangolo arrotondato 12"/>
          <p:cNvSpPr/>
          <p:nvPr/>
        </p:nvSpPr>
        <p:spPr>
          <a:xfrm>
            <a:off x="2843808" y="3189830"/>
            <a:ext cx="3528392" cy="1200991"/>
          </a:xfrm>
          <a:prstGeom prst="roundRect">
            <a:avLst/>
          </a:prstGeom>
          <a:solidFill>
            <a:schemeClr val="bg1">
              <a:lumMod val="95000"/>
            </a:schemeClr>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a:solidFill>
                  <a:schemeClr val="tx1"/>
                </a:solidFill>
                <a:latin typeface="Times New Roman" pitchFamily="18" charset="0"/>
                <a:cs typeface="Times New Roman" pitchFamily="18" charset="0"/>
              </a:rPr>
              <a:t>Robots can help surgeons because of the precise three-dimensional view and the instruments with seven degrees of </a:t>
            </a:r>
            <a:r>
              <a:rPr lang="en-US" dirty="0" smtClean="0">
                <a:solidFill>
                  <a:schemeClr val="tx1"/>
                </a:solidFill>
                <a:latin typeface="Times New Roman" pitchFamily="18" charset="0"/>
                <a:cs typeface="Times New Roman" pitchFamily="18" charset="0"/>
              </a:rPr>
              <a:t>freedom.</a:t>
            </a:r>
            <a:endParaRPr lang="it-IT" dirty="0">
              <a:solidFill>
                <a:schemeClr val="tx1"/>
              </a:solidFill>
              <a:latin typeface="Times New Roman" pitchFamily="18" charset="0"/>
              <a:cs typeface="Times New Roman" pitchFamily="18" charset="0"/>
            </a:endParaRPr>
          </a:p>
        </p:txBody>
      </p:sp>
      <p:sp>
        <p:nvSpPr>
          <p:cNvPr id="19" name="Rettangolo arrotondato 18"/>
          <p:cNvSpPr/>
          <p:nvPr/>
        </p:nvSpPr>
        <p:spPr>
          <a:xfrm>
            <a:off x="2915816" y="4990030"/>
            <a:ext cx="3312368" cy="527202"/>
          </a:xfrm>
          <a:prstGeom prst="round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6200000" scaled="1"/>
            <a:tileRect/>
          </a:gradFill>
          <a:ln>
            <a:solidFill>
              <a:schemeClr val="bg1"/>
            </a:solid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err="1" smtClean="0">
                <a:solidFill>
                  <a:srgbClr val="FF0000"/>
                </a:solidFill>
                <a:latin typeface="Times New Roman" pitchFamily="18" charset="0"/>
                <a:cs typeface="Times New Roman" pitchFamily="18" charset="0"/>
              </a:rPr>
              <a:t>Lack</a:t>
            </a:r>
            <a:r>
              <a:rPr lang="it-IT" sz="2000" b="1" dirty="0" smtClean="0">
                <a:solidFill>
                  <a:srgbClr val="FF0000"/>
                </a:solidFill>
                <a:latin typeface="Times New Roman" pitchFamily="18" charset="0"/>
                <a:cs typeface="Times New Roman" pitchFamily="18" charset="0"/>
              </a:rPr>
              <a:t> </a:t>
            </a:r>
            <a:r>
              <a:rPr lang="it-IT" sz="2000" b="1" dirty="0">
                <a:solidFill>
                  <a:srgbClr val="FF0000"/>
                </a:solidFill>
                <a:latin typeface="Times New Roman" pitchFamily="18" charset="0"/>
                <a:cs typeface="Times New Roman" pitchFamily="18" charset="0"/>
              </a:rPr>
              <a:t>of </a:t>
            </a:r>
            <a:r>
              <a:rPr lang="it-IT" sz="2000" b="1" dirty="0" err="1">
                <a:solidFill>
                  <a:srgbClr val="FF0000"/>
                </a:solidFill>
                <a:latin typeface="Times New Roman" pitchFamily="18" charset="0"/>
                <a:cs typeface="Times New Roman" pitchFamily="18" charset="0"/>
              </a:rPr>
              <a:t>scientific</a:t>
            </a:r>
            <a:r>
              <a:rPr lang="it-IT" sz="2000" b="1" dirty="0">
                <a:solidFill>
                  <a:srgbClr val="FF0000"/>
                </a:solidFill>
                <a:latin typeface="Times New Roman" pitchFamily="18" charset="0"/>
                <a:cs typeface="Times New Roman" pitchFamily="18" charset="0"/>
              </a:rPr>
              <a:t> </a:t>
            </a:r>
            <a:r>
              <a:rPr lang="it-IT" sz="2000" b="1" dirty="0" err="1">
                <a:solidFill>
                  <a:srgbClr val="FF0000"/>
                </a:solidFill>
                <a:latin typeface="Times New Roman" pitchFamily="18" charset="0"/>
                <a:cs typeface="Times New Roman" pitchFamily="18" charset="0"/>
              </a:rPr>
              <a:t>evidence</a:t>
            </a:r>
            <a:endParaRPr lang="it-IT" sz="2000" b="1" dirty="0">
              <a:solidFill>
                <a:srgbClr val="FF0000"/>
              </a:solidFill>
              <a:latin typeface="Times New Roman" pitchFamily="18" charset="0"/>
              <a:cs typeface="Times New Roman" pitchFamily="18" charset="0"/>
            </a:endParaRPr>
          </a:p>
        </p:txBody>
      </p:sp>
      <p:sp>
        <p:nvSpPr>
          <p:cNvPr id="22" name="Rettangolo arrotondato 21"/>
          <p:cNvSpPr/>
          <p:nvPr/>
        </p:nvSpPr>
        <p:spPr>
          <a:xfrm>
            <a:off x="2843808" y="2469750"/>
            <a:ext cx="3528392" cy="624926"/>
          </a:xfrm>
          <a:prstGeom prst="roundRect">
            <a:avLst/>
          </a:prstGeom>
          <a:solidFill>
            <a:schemeClr val="bg1">
              <a:lumMod val="95000"/>
            </a:schemeClr>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smtClean="0">
                <a:solidFill>
                  <a:schemeClr val="tx1"/>
                </a:solidFill>
                <a:latin typeface="Times New Roman" pitchFamily="18" charset="0"/>
                <a:cs typeface="Times New Roman" pitchFamily="18" charset="0"/>
              </a:rPr>
              <a:t>Advantages </a:t>
            </a:r>
            <a:r>
              <a:rPr lang="en-US" dirty="0">
                <a:solidFill>
                  <a:schemeClr val="tx1"/>
                </a:solidFill>
                <a:latin typeface="Times New Roman" pitchFamily="18" charset="0"/>
                <a:cs typeface="Times New Roman" pitchFamily="18" charset="0"/>
              </a:rPr>
              <a:t>and limits have not been highlighted by current </a:t>
            </a:r>
            <a:r>
              <a:rPr lang="en-US" dirty="0" smtClean="0">
                <a:solidFill>
                  <a:schemeClr val="tx1"/>
                </a:solidFill>
                <a:latin typeface="Times New Roman" pitchFamily="18" charset="0"/>
                <a:cs typeface="Times New Roman" pitchFamily="18" charset="0"/>
              </a:rPr>
              <a:t>studies.</a:t>
            </a:r>
            <a:endParaRPr lang="en-US" b="1" dirty="0">
              <a:solidFill>
                <a:schemeClr val="tx1"/>
              </a:solidFill>
              <a:latin typeface="Times New Roman" pitchFamily="18" charset="0"/>
              <a:cs typeface="Times New Roman" pitchFamily="18" charset="0"/>
            </a:endParaRPr>
          </a:p>
        </p:txBody>
      </p:sp>
      <p:sp>
        <p:nvSpPr>
          <p:cNvPr id="4" name="Rettangolo 3"/>
          <p:cNvSpPr/>
          <p:nvPr/>
        </p:nvSpPr>
        <p:spPr>
          <a:xfrm>
            <a:off x="2826060" y="4485974"/>
            <a:ext cx="3546140" cy="461665"/>
          </a:xfrm>
          <a:prstGeom prst="rect">
            <a:avLst/>
          </a:prstGeom>
        </p:spPr>
        <p:txBody>
          <a:bodyPr wrap="square">
            <a:spAutoFit/>
          </a:bodyPr>
          <a:lstStyle/>
          <a:p>
            <a:pPr algn="just"/>
            <a:r>
              <a:rPr lang="en-US" sz="800" dirty="0" err="1">
                <a:latin typeface="Times New Roman" pitchFamily="18" charset="0"/>
                <a:cs typeface="Times New Roman" pitchFamily="18" charset="0"/>
              </a:rPr>
              <a:t>Hur</a:t>
            </a:r>
            <a:r>
              <a:rPr lang="en-US" sz="800" dirty="0">
                <a:latin typeface="Times New Roman" pitchFamily="18" charset="0"/>
                <a:cs typeface="Times New Roman" pitchFamily="18" charset="0"/>
              </a:rPr>
              <a:t> H, Kim JY, Cho YK, Han SU. Technical feasibility of robot-sewn anastomosis in robotic surgery for gastric cancer. </a:t>
            </a:r>
            <a:r>
              <a:rPr lang="en-US" sz="800" i="1" dirty="0">
                <a:latin typeface="Times New Roman" pitchFamily="18" charset="0"/>
                <a:cs typeface="Times New Roman" pitchFamily="18" charset="0"/>
              </a:rPr>
              <a:t>J </a:t>
            </a:r>
            <a:r>
              <a:rPr lang="en-US" sz="800" i="1" dirty="0" err="1">
                <a:latin typeface="Times New Roman" pitchFamily="18" charset="0"/>
                <a:cs typeface="Times New Roman" pitchFamily="18" charset="0"/>
              </a:rPr>
              <a:t>Laparoendosc</a:t>
            </a:r>
            <a:r>
              <a:rPr lang="en-US" sz="800" i="1" dirty="0">
                <a:latin typeface="Times New Roman" pitchFamily="18" charset="0"/>
                <a:cs typeface="Times New Roman" pitchFamily="18" charset="0"/>
              </a:rPr>
              <a:t> </a:t>
            </a:r>
            <a:r>
              <a:rPr lang="en-US" sz="800" i="1" dirty="0" err="1">
                <a:latin typeface="Times New Roman" pitchFamily="18" charset="0"/>
                <a:cs typeface="Times New Roman" pitchFamily="18" charset="0"/>
              </a:rPr>
              <a:t>Adv</a:t>
            </a:r>
            <a:r>
              <a:rPr lang="en-US" sz="800" i="1" dirty="0">
                <a:latin typeface="Times New Roman" pitchFamily="18" charset="0"/>
                <a:cs typeface="Times New Roman" pitchFamily="18" charset="0"/>
              </a:rPr>
              <a:t> </a:t>
            </a:r>
            <a:r>
              <a:rPr lang="en-US" sz="800" i="1" dirty="0" err="1">
                <a:latin typeface="Times New Roman" pitchFamily="18" charset="0"/>
                <a:cs typeface="Times New Roman" pitchFamily="18" charset="0"/>
              </a:rPr>
              <a:t>Surg</a:t>
            </a:r>
            <a:r>
              <a:rPr lang="en-US" sz="800" i="1" dirty="0">
                <a:latin typeface="Times New Roman" pitchFamily="18" charset="0"/>
                <a:cs typeface="Times New Roman" pitchFamily="18" charset="0"/>
              </a:rPr>
              <a:t> Tech A </a:t>
            </a:r>
            <a:r>
              <a:rPr lang="en-US" sz="800" dirty="0">
                <a:latin typeface="Times New Roman" pitchFamily="18" charset="0"/>
                <a:cs typeface="Times New Roman" pitchFamily="18" charset="0"/>
              </a:rPr>
              <a:t>2010; </a:t>
            </a:r>
            <a:r>
              <a:rPr lang="en-US" sz="800" b="1" dirty="0">
                <a:latin typeface="Times New Roman" pitchFamily="18" charset="0"/>
                <a:cs typeface="Times New Roman" pitchFamily="18" charset="0"/>
              </a:rPr>
              <a:t>20:</a:t>
            </a:r>
            <a:r>
              <a:rPr lang="en-US" sz="800" dirty="0">
                <a:latin typeface="Times New Roman" pitchFamily="18" charset="0"/>
                <a:cs typeface="Times New Roman" pitchFamily="18" charset="0"/>
              </a:rPr>
              <a:t> 693-7.</a:t>
            </a:r>
            <a:endParaRPr lang="it-IT" sz="800" dirty="0">
              <a:latin typeface="Times New Roman" pitchFamily="18" charset="0"/>
              <a:cs typeface="Times New Roman" pitchFamily="18" charset="0"/>
            </a:endParaRPr>
          </a:p>
        </p:txBody>
      </p:sp>
      <p:sp>
        <p:nvSpPr>
          <p:cNvPr id="28" name="Freccia circolare a destra 27"/>
          <p:cNvSpPr/>
          <p:nvPr/>
        </p:nvSpPr>
        <p:spPr>
          <a:xfrm>
            <a:off x="2123728" y="2037702"/>
            <a:ext cx="576064" cy="3071913"/>
          </a:xfrm>
          <a:prstGeom prst="curvedRightArrow">
            <a:avLst>
              <a:gd name="adj1" fmla="val 25000"/>
              <a:gd name="adj2" fmla="val 77937"/>
              <a:gd name="adj3" fmla="val 37598"/>
            </a:avLst>
          </a:prstGeom>
          <a:solidFill>
            <a:schemeClr val="bg1">
              <a:lumMod val="95000"/>
            </a:schemeClr>
          </a:solidFill>
          <a:ln>
            <a:solidFill>
              <a:schemeClr val="bg1">
                <a:lumMod val="6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it-IT">
              <a:solidFill>
                <a:schemeClr val="tx1"/>
              </a:solidFill>
            </a:endParaRPr>
          </a:p>
        </p:txBody>
      </p:sp>
      <p:sp>
        <p:nvSpPr>
          <p:cNvPr id="12" name="Titolo 1"/>
          <p:cNvSpPr txBox="1">
            <a:spLocks/>
          </p:cNvSpPr>
          <p:nvPr/>
        </p:nvSpPr>
        <p:spPr>
          <a:xfrm>
            <a:off x="35496" y="22940"/>
            <a:ext cx="2880320" cy="453732"/>
          </a:xfrm>
          <a:prstGeom prst="rect">
            <a:avLst/>
          </a:prstGeom>
          <a:solidFill>
            <a:schemeClr val="bg1">
              <a:lumMod val="95000"/>
            </a:schemeClr>
          </a:solidFill>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just"/>
            <a:r>
              <a:rPr lang="it-IT" sz="2800" b="1" dirty="0" err="1">
                <a:solidFill>
                  <a:srgbClr val="FF0000"/>
                </a:solidFill>
                <a:latin typeface="Times New Roman" pitchFamily="18" charset="0"/>
                <a:cs typeface="Times New Roman" pitchFamily="18" charset="0"/>
              </a:rPr>
              <a:t>L</a:t>
            </a:r>
            <a:r>
              <a:rPr lang="it-IT" sz="2800" b="1" dirty="0" err="1" smtClean="0">
                <a:solidFill>
                  <a:srgbClr val="FF0000"/>
                </a:solidFill>
                <a:latin typeface="Times New Roman" pitchFamily="18" charset="0"/>
                <a:cs typeface="Times New Roman" pitchFamily="18" charset="0"/>
              </a:rPr>
              <a:t>iterature</a:t>
            </a:r>
            <a:r>
              <a:rPr lang="it-IT" sz="2800" b="1" dirty="0" smtClean="0">
                <a:solidFill>
                  <a:srgbClr val="FF0000"/>
                </a:solidFill>
                <a:latin typeface="Times New Roman" pitchFamily="18" charset="0"/>
                <a:cs typeface="Times New Roman" pitchFamily="18" charset="0"/>
              </a:rPr>
              <a:t> </a:t>
            </a:r>
            <a:r>
              <a:rPr lang="it-IT" sz="2800" b="1" dirty="0" err="1">
                <a:solidFill>
                  <a:srgbClr val="FF0000"/>
                </a:solidFill>
                <a:latin typeface="Times New Roman" pitchFamily="18" charset="0"/>
                <a:cs typeface="Times New Roman" pitchFamily="18" charset="0"/>
              </a:rPr>
              <a:t>review</a:t>
            </a:r>
            <a:r>
              <a:rPr lang="it-IT" sz="2800" b="1" dirty="0">
                <a:solidFill>
                  <a:srgbClr val="FF0000"/>
                </a:solidFill>
                <a:latin typeface="Times New Roman" pitchFamily="18" charset="0"/>
                <a:cs typeface="Times New Roman" pitchFamily="18" charset="0"/>
              </a:rPr>
              <a:t> </a:t>
            </a:r>
          </a:p>
        </p:txBody>
      </p:sp>
    </p:spTree>
    <p:extLst>
      <p:ext uri="{BB962C8B-B14F-4D97-AF65-F5344CB8AC3E}">
        <p14:creationId xmlns:p14="http://schemas.microsoft.com/office/powerpoint/2010/main" val="34486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500"/>
                                        <p:tgtEl>
                                          <p:spTgt spid="21"/>
                                        </p:tgtEl>
                                      </p:cBhvr>
                                    </p:animEffect>
                                    <p:set>
                                      <p:cBhvr>
                                        <p:cTn id="7" dur="1" fill="hold">
                                          <p:stCondLst>
                                            <p:cond delay="499"/>
                                          </p:stCondLst>
                                        </p:cTn>
                                        <p:tgtEl>
                                          <p:spTgt spid="21"/>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22"/>
                                        </p:tgtEl>
                                      </p:cBhvr>
                                    </p:animEffect>
                                    <p:set>
                                      <p:cBhvr>
                                        <p:cTn id="10" dur="1" fill="hold">
                                          <p:stCondLst>
                                            <p:cond delay="499"/>
                                          </p:stCondLst>
                                        </p:cTn>
                                        <p:tgtEl>
                                          <p:spTgt spid="22"/>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13"/>
                                        </p:tgtEl>
                                      </p:cBhvr>
                                    </p:animEffect>
                                    <p:set>
                                      <p:cBhvr>
                                        <p:cTn id="13" dur="1" fill="hold">
                                          <p:stCondLst>
                                            <p:cond delay="499"/>
                                          </p:stCondLst>
                                        </p:cTn>
                                        <p:tgtEl>
                                          <p:spTgt spid="13"/>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4"/>
                                        </p:tgtEl>
                                      </p:cBhvr>
                                    </p:animEffect>
                                    <p:set>
                                      <p:cBhvr>
                                        <p:cTn id="16" dur="1" fill="hold">
                                          <p:stCondLst>
                                            <p:cond delay="499"/>
                                          </p:stCondLst>
                                        </p:cTn>
                                        <p:tgtEl>
                                          <p:spTgt spid="4"/>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19"/>
                                        </p:tgtEl>
                                      </p:cBhvr>
                                    </p:animEffect>
                                    <p:set>
                                      <p:cBhvr>
                                        <p:cTn id="19" dur="1" fill="hold">
                                          <p:stCondLst>
                                            <p:cond delay="499"/>
                                          </p:stCondLst>
                                        </p:cTn>
                                        <p:tgtEl>
                                          <p:spTgt spid="19"/>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28"/>
                                        </p:tgtEl>
                                      </p:cBhvr>
                                    </p:animEffect>
                                    <p:set>
                                      <p:cBhvr>
                                        <p:cTn id="22" dur="1" fill="hold">
                                          <p:stCondLst>
                                            <p:cond delay="4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3" grpId="0" animBg="1"/>
      <p:bldP spid="19" grpId="0" animBg="1"/>
      <p:bldP spid="22" grpId="0" animBg="1"/>
      <p:bldP spid="4" grpId="0"/>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980728"/>
            <a:ext cx="4608512" cy="28179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ttangolo 3"/>
          <p:cNvSpPr/>
          <p:nvPr/>
        </p:nvSpPr>
        <p:spPr>
          <a:xfrm>
            <a:off x="5292080" y="1025441"/>
            <a:ext cx="3168352" cy="1323439"/>
          </a:xfrm>
          <a:prstGeom prst="rect">
            <a:avLst/>
          </a:prstGeom>
          <a:ln w="38100"/>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n-US" sz="2000" dirty="0">
                <a:latin typeface="Times New Roman" pitchFamily="18" charset="0"/>
                <a:cs typeface="Times New Roman" pitchFamily="18" charset="0"/>
              </a:rPr>
              <a:t>Gastric cancer is the fourth most common malignancy </a:t>
            </a:r>
            <a:r>
              <a:rPr lang="en-US" sz="2000" dirty="0" smtClean="0">
                <a:latin typeface="Times New Roman" pitchFamily="18" charset="0"/>
                <a:cs typeface="Times New Roman" pitchFamily="18" charset="0"/>
              </a:rPr>
              <a:t>and the second </a:t>
            </a:r>
            <a:r>
              <a:rPr lang="en-US" sz="2000" dirty="0">
                <a:latin typeface="Times New Roman" pitchFamily="18" charset="0"/>
                <a:cs typeface="Times New Roman" pitchFamily="18" charset="0"/>
              </a:rPr>
              <a:t>leading cause of cancer death in the </a:t>
            </a:r>
            <a:r>
              <a:rPr lang="en-US" sz="2000" dirty="0" smtClean="0">
                <a:latin typeface="Times New Roman" pitchFamily="18" charset="0"/>
                <a:cs typeface="Times New Roman" pitchFamily="18" charset="0"/>
              </a:rPr>
              <a:t>world.</a:t>
            </a:r>
            <a:endParaRPr lang="it-IT" sz="2000" dirty="0">
              <a:latin typeface="Times New Roman" pitchFamily="18" charset="0"/>
              <a:cs typeface="Times New Roman" pitchFamily="18" charset="0"/>
            </a:endParaRPr>
          </a:p>
        </p:txBody>
      </p:sp>
      <p:sp>
        <p:nvSpPr>
          <p:cNvPr id="8" name="Titolo 1"/>
          <p:cNvSpPr txBox="1">
            <a:spLocks/>
          </p:cNvSpPr>
          <p:nvPr/>
        </p:nvSpPr>
        <p:spPr>
          <a:xfrm>
            <a:off x="2195736" y="22940"/>
            <a:ext cx="4680520" cy="453732"/>
          </a:xfrm>
          <a:prstGeom prst="rect">
            <a:avLst/>
          </a:prstGeom>
          <a:solidFill>
            <a:schemeClr val="bg1">
              <a:lumMod val="95000"/>
            </a:schemeClr>
          </a:solidFill>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lvl="0" algn="just"/>
            <a:r>
              <a:rPr lang="en-US" sz="2800" b="1" dirty="0" smtClean="0">
                <a:solidFill>
                  <a:schemeClr val="bg1">
                    <a:lumMod val="50000"/>
                  </a:schemeClr>
                </a:solidFill>
                <a:latin typeface="Times New Roman" pitchFamily="18" charset="0"/>
                <a:cs typeface="Times New Roman" pitchFamily="18" charset="0"/>
              </a:rPr>
              <a:t>Gastric Cancer in the World</a:t>
            </a:r>
            <a:endParaRPr lang="it-IT" sz="2800" b="1" dirty="0">
              <a:solidFill>
                <a:schemeClr val="bg1">
                  <a:lumMod val="50000"/>
                </a:schemeClr>
              </a:solidFill>
              <a:latin typeface="Times New Roman" pitchFamily="18" charset="0"/>
              <a:cs typeface="Times New Roman" pitchFamily="18" charset="0"/>
            </a:endParaRPr>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3848" y="3284984"/>
            <a:ext cx="5308079" cy="29431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642811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Segnaposto contenuto 3"/>
          <p:cNvGraphicFramePr>
            <a:graphicFrameLocks noGrp="1"/>
          </p:cNvGraphicFramePr>
          <p:nvPr>
            <p:ph sz="quarter" idx="1"/>
            <p:extLst>
              <p:ext uri="{D42A27DB-BD31-4B8C-83A1-F6EECF244321}">
                <p14:modId xmlns:p14="http://schemas.microsoft.com/office/powerpoint/2010/main" val="63375839"/>
              </p:ext>
            </p:extLst>
          </p:nvPr>
        </p:nvGraphicFramePr>
        <p:xfrm>
          <a:off x="62583" y="1124744"/>
          <a:ext cx="8968727" cy="5733248"/>
        </p:xfrm>
        <a:graphic>
          <a:graphicData uri="http://schemas.openxmlformats.org/drawingml/2006/table">
            <a:tbl>
              <a:tblPr firstRow="1" firstCol="1" bandRow="1">
                <a:effectLst/>
                <a:tableStyleId>{5C22544A-7EE6-4342-B048-85BDC9FD1C3A}</a:tableStyleId>
              </a:tblPr>
              <a:tblGrid>
                <a:gridCol w="981025"/>
                <a:gridCol w="1008112"/>
                <a:gridCol w="1167454"/>
                <a:gridCol w="951988"/>
                <a:gridCol w="832886"/>
                <a:gridCol w="2073182"/>
                <a:gridCol w="801674"/>
                <a:gridCol w="1152406"/>
              </a:tblGrid>
              <a:tr h="331674">
                <a:tc>
                  <a:txBody>
                    <a:bodyPr/>
                    <a:lstStyle/>
                    <a:p>
                      <a:pPr marL="0" algn="ctr" defTabSz="914400" rtl="0" eaLnBrk="1" latinLnBrk="0" hangingPunct="1">
                        <a:lnSpc>
                          <a:spcPct val="115000"/>
                        </a:lnSpc>
                        <a:spcAft>
                          <a:spcPts val="0"/>
                        </a:spcAft>
                      </a:pPr>
                      <a:endParaRPr lang="it-IT" sz="1100" b="1" kern="1200" spc="-40" baseline="0" dirty="0">
                        <a:solidFill>
                          <a:schemeClr val="tx1"/>
                        </a:solidFill>
                        <a:latin typeface="Times New Roman" pitchFamily="18" charset="0"/>
                        <a:ea typeface="+mn-ea"/>
                        <a:cs typeface="Times New Roman" pitchFamily="18" charset="0"/>
                      </a:endParaRPr>
                    </a:p>
                  </a:txBody>
                  <a:tcPr marL="47719" marR="47719" marT="0" marB="0" anchor="ctr">
                    <a:solidFill>
                      <a:schemeClr val="bg1">
                        <a:lumMod val="85000"/>
                      </a:schemeClr>
                    </a:solidFill>
                  </a:tcPr>
                </a:tc>
                <a:tc>
                  <a:txBody>
                    <a:bodyPr/>
                    <a:lstStyle/>
                    <a:p>
                      <a:pPr marL="0" algn="ctr" defTabSz="914400" rtl="0" eaLnBrk="1" latinLnBrk="0" hangingPunct="1">
                        <a:lnSpc>
                          <a:spcPct val="115000"/>
                        </a:lnSpc>
                        <a:spcAft>
                          <a:spcPts val="0"/>
                        </a:spcAft>
                      </a:pPr>
                      <a:r>
                        <a:rPr lang="it-IT" sz="1100" b="1" kern="1200" spc="0" baseline="0" dirty="0" smtClean="0">
                          <a:solidFill>
                            <a:schemeClr val="tx1"/>
                          </a:solidFill>
                          <a:latin typeface="Times New Roman" pitchFamily="18" charset="0"/>
                          <a:ea typeface="+mn-ea"/>
                          <a:cs typeface="Times New Roman" pitchFamily="18" charset="0"/>
                        </a:rPr>
                        <a:t>YEAR</a:t>
                      </a:r>
                      <a:endParaRPr lang="it-IT" sz="1100" b="1" kern="1200" spc="0" baseline="0" dirty="0">
                        <a:solidFill>
                          <a:schemeClr val="tx1"/>
                        </a:solidFill>
                        <a:latin typeface="Times New Roman" pitchFamily="18" charset="0"/>
                        <a:ea typeface="+mn-ea"/>
                        <a:cs typeface="Times New Roman" pitchFamily="18" charset="0"/>
                      </a:endParaRPr>
                    </a:p>
                  </a:txBody>
                  <a:tcPr marL="47719" marR="47719" marT="0" marB="0" anchor="ctr">
                    <a:solidFill>
                      <a:schemeClr val="bg1">
                        <a:lumMod val="85000"/>
                      </a:schemeClr>
                    </a:solidFill>
                  </a:tcPr>
                </a:tc>
                <a:tc>
                  <a:txBody>
                    <a:bodyPr/>
                    <a:lstStyle/>
                    <a:p>
                      <a:pPr marL="0" algn="ctr" defTabSz="914400" rtl="0" eaLnBrk="1" latinLnBrk="0" hangingPunct="1">
                        <a:lnSpc>
                          <a:spcPct val="115000"/>
                        </a:lnSpc>
                        <a:spcAft>
                          <a:spcPts val="0"/>
                        </a:spcAft>
                      </a:pPr>
                      <a:r>
                        <a:rPr lang="it-IT" sz="1100" b="1" kern="1200" spc="-40" baseline="0" dirty="0" smtClean="0">
                          <a:solidFill>
                            <a:schemeClr val="tx1"/>
                          </a:solidFill>
                          <a:latin typeface="Times New Roman" pitchFamily="18" charset="0"/>
                          <a:ea typeface="+mn-ea"/>
                          <a:cs typeface="Times New Roman" pitchFamily="18" charset="0"/>
                        </a:rPr>
                        <a:t>TYPE</a:t>
                      </a:r>
                      <a:endParaRPr lang="it-IT" sz="1100" b="1" kern="1200" spc="-40" baseline="0" dirty="0">
                        <a:solidFill>
                          <a:schemeClr val="tx1"/>
                        </a:solidFill>
                        <a:latin typeface="Times New Roman" pitchFamily="18" charset="0"/>
                        <a:ea typeface="+mn-ea"/>
                        <a:cs typeface="Times New Roman" pitchFamily="18" charset="0"/>
                      </a:endParaRPr>
                    </a:p>
                  </a:txBody>
                  <a:tcPr marL="47719" marR="47719" marT="0" marB="0" anchor="ctr">
                    <a:solidFill>
                      <a:schemeClr val="bg1">
                        <a:lumMod val="85000"/>
                      </a:schemeClr>
                    </a:solidFill>
                  </a:tcPr>
                </a:tc>
                <a:tc>
                  <a:txBody>
                    <a:bodyPr/>
                    <a:lstStyle/>
                    <a:p>
                      <a:pPr marL="0" algn="ctr" defTabSz="914400" rtl="0" eaLnBrk="1" latinLnBrk="0" hangingPunct="1">
                        <a:lnSpc>
                          <a:spcPct val="115000"/>
                        </a:lnSpc>
                        <a:spcAft>
                          <a:spcPts val="0"/>
                        </a:spcAft>
                      </a:pPr>
                      <a:r>
                        <a:rPr lang="it-IT" sz="1100" b="1" kern="1200" spc="-40" baseline="0" dirty="0" smtClean="0">
                          <a:solidFill>
                            <a:schemeClr val="tx1"/>
                          </a:solidFill>
                          <a:latin typeface="Times New Roman" pitchFamily="18" charset="0"/>
                          <a:ea typeface="+mn-ea"/>
                          <a:cs typeface="Times New Roman" pitchFamily="18" charset="0"/>
                        </a:rPr>
                        <a:t>SUBJECT</a:t>
                      </a:r>
                      <a:endParaRPr lang="it-IT" sz="1100" b="1" kern="1200" spc="-40" baseline="0" dirty="0">
                        <a:solidFill>
                          <a:schemeClr val="tx1"/>
                        </a:solidFill>
                        <a:latin typeface="Times New Roman" pitchFamily="18" charset="0"/>
                        <a:ea typeface="+mn-ea"/>
                        <a:cs typeface="Times New Roman" pitchFamily="18" charset="0"/>
                      </a:endParaRPr>
                    </a:p>
                  </a:txBody>
                  <a:tcPr marL="47719" marR="47719" marT="0" marB="0" anchor="ctr">
                    <a:solidFill>
                      <a:schemeClr val="bg1">
                        <a:lumMod val="85000"/>
                      </a:schemeClr>
                    </a:solidFill>
                  </a:tcPr>
                </a:tc>
                <a:tc>
                  <a:txBody>
                    <a:bodyPr/>
                    <a:lstStyle/>
                    <a:p>
                      <a:pPr marL="0" algn="ctr" defTabSz="914400" rtl="0" eaLnBrk="1" latinLnBrk="0" hangingPunct="1">
                        <a:lnSpc>
                          <a:spcPct val="115000"/>
                        </a:lnSpc>
                        <a:spcAft>
                          <a:spcPts val="0"/>
                        </a:spcAft>
                      </a:pPr>
                      <a:r>
                        <a:rPr lang="it-IT" sz="1100" b="1" kern="1200" spc="-40" baseline="0" dirty="0" smtClean="0">
                          <a:solidFill>
                            <a:schemeClr val="tx1"/>
                          </a:solidFill>
                          <a:latin typeface="Times New Roman" pitchFamily="18" charset="0"/>
                          <a:ea typeface="+mn-ea"/>
                          <a:cs typeface="Times New Roman" pitchFamily="18" charset="0"/>
                        </a:rPr>
                        <a:t>COUNTRY</a:t>
                      </a:r>
                      <a:endParaRPr lang="it-IT" sz="1100" b="1" kern="1200" spc="-40" baseline="0" dirty="0">
                        <a:solidFill>
                          <a:schemeClr val="tx1"/>
                        </a:solidFill>
                        <a:latin typeface="Times New Roman" pitchFamily="18" charset="0"/>
                        <a:ea typeface="+mn-ea"/>
                        <a:cs typeface="Times New Roman" pitchFamily="18" charset="0"/>
                      </a:endParaRPr>
                    </a:p>
                  </a:txBody>
                  <a:tcPr marL="47719" marR="47719" marT="0" marB="0" anchor="ctr">
                    <a:solidFill>
                      <a:schemeClr val="bg1">
                        <a:lumMod val="85000"/>
                      </a:schemeClr>
                    </a:solidFill>
                  </a:tcPr>
                </a:tc>
                <a:tc>
                  <a:txBody>
                    <a:bodyPr/>
                    <a:lstStyle/>
                    <a:p>
                      <a:pPr marL="0" algn="ctr" defTabSz="914400" rtl="0" eaLnBrk="1" latinLnBrk="0" hangingPunct="1">
                        <a:lnSpc>
                          <a:spcPct val="115000"/>
                        </a:lnSpc>
                        <a:spcAft>
                          <a:spcPts val="0"/>
                        </a:spcAft>
                      </a:pPr>
                      <a:r>
                        <a:rPr lang="it-IT" sz="1100" b="1" kern="1200" spc="-40" baseline="0" dirty="0" smtClean="0">
                          <a:solidFill>
                            <a:schemeClr val="tx1"/>
                          </a:solidFill>
                          <a:latin typeface="Times New Roman" pitchFamily="18" charset="0"/>
                          <a:ea typeface="+mn-ea"/>
                          <a:cs typeface="Times New Roman" pitchFamily="18" charset="0"/>
                        </a:rPr>
                        <a:t>INSTITUTION</a:t>
                      </a:r>
                      <a:endParaRPr lang="it-IT" sz="1100" b="1" kern="1200" spc="-40" baseline="0" dirty="0">
                        <a:solidFill>
                          <a:schemeClr val="tx1"/>
                        </a:solidFill>
                        <a:latin typeface="Times New Roman" pitchFamily="18" charset="0"/>
                        <a:ea typeface="+mn-ea"/>
                        <a:cs typeface="Times New Roman" pitchFamily="18" charset="0"/>
                      </a:endParaRPr>
                    </a:p>
                  </a:txBody>
                  <a:tcPr marL="47719" marR="47719" marT="0" marB="0" anchor="ctr">
                    <a:solidFill>
                      <a:schemeClr val="bg1">
                        <a:lumMod val="85000"/>
                      </a:schemeClr>
                    </a:solidFill>
                  </a:tcPr>
                </a:tc>
                <a:tc>
                  <a:txBody>
                    <a:bodyPr/>
                    <a:lstStyle/>
                    <a:p>
                      <a:pPr marL="0" algn="ctr" defTabSz="914400" rtl="0" eaLnBrk="1" latinLnBrk="0" hangingPunct="1">
                        <a:lnSpc>
                          <a:spcPct val="115000"/>
                        </a:lnSpc>
                        <a:spcAft>
                          <a:spcPts val="0"/>
                        </a:spcAft>
                      </a:pPr>
                      <a:r>
                        <a:rPr lang="it-IT" sz="1100" b="1" kern="1200" spc="-40" baseline="0" dirty="0" smtClean="0">
                          <a:solidFill>
                            <a:schemeClr val="tx1"/>
                          </a:solidFill>
                          <a:latin typeface="Times New Roman" pitchFamily="18" charset="0"/>
                          <a:ea typeface="+mn-ea"/>
                          <a:cs typeface="Times New Roman" pitchFamily="18" charset="0"/>
                        </a:rPr>
                        <a:t>PERIOD</a:t>
                      </a:r>
                      <a:endParaRPr lang="it-IT" sz="1100" b="1" kern="1200" spc="-40" baseline="0" dirty="0">
                        <a:solidFill>
                          <a:schemeClr val="tx1"/>
                        </a:solidFill>
                        <a:latin typeface="Times New Roman" pitchFamily="18" charset="0"/>
                        <a:ea typeface="+mn-ea"/>
                        <a:cs typeface="Times New Roman" pitchFamily="18" charset="0"/>
                      </a:endParaRPr>
                    </a:p>
                  </a:txBody>
                  <a:tcPr marL="47719" marR="47719" marT="0" marB="0" anchor="ctr">
                    <a:solidFill>
                      <a:schemeClr val="bg1">
                        <a:lumMod val="85000"/>
                      </a:schemeClr>
                    </a:solidFill>
                  </a:tcPr>
                </a:tc>
                <a:tc>
                  <a:txBody>
                    <a:bodyPr/>
                    <a:lstStyle/>
                    <a:p>
                      <a:pPr marL="0" algn="ctr" defTabSz="914400" rtl="0" eaLnBrk="1" latinLnBrk="0" hangingPunct="1">
                        <a:lnSpc>
                          <a:spcPct val="115000"/>
                        </a:lnSpc>
                        <a:spcAft>
                          <a:spcPts val="0"/>
                        </a:spcAft>
                      </a:pPr>
                      <a:r>
                        <a:rPr lang="en-US" sz="1100" b="1" kern="1200" spc="-40" baseline="0" dirty="0" smtClean="0">
                          <a:solidFill>
                            <a:schemeClr val="tx1"/>
                          </a:solidFill>
                          <a:latin typeface="Times New Roman" pitchFamily="18" charset="0"/>
                          <a:ea typeface="+mn-ea"/>
                          <a:cs typeface="Times New Roman" pitchFamily="18" charset="0"/>
                        </a:rPr>
                        <a:t>NO. </a:t>
                      </a:r>
                      <a:endParaRPr lang="it-IT" sz="1100" b="1" kern="1200" spc="-40" baseline="0" dirty="0">
                        <a:solidFill>
                          <a:schemeClr val="tx1"/>
                        </a:solidFill>
                        <a:latin typeface="Times New Roman" pitchFamily="18" charset="0"/>
                        <a:ea typeface="+mn-ea"/>
                        <a:cs typeface="Times New Roman" pitchFamily="18" charset="0"/>
                      </a:endParaRPr>
                    </a:p>
                  </a:txBody>
                  <a:tcPr marL="47719" marR="47719" marT="0" marB="0" anchor="ctr">
                    <a:solidFill>
                      <a:schemeClr val="bg1">
                        <a:lumMod val="85000"/>
                      </a:schemeClr>
                    </a:solidFill>
                  </a:tcPr>
                </a:tc>
              </a:tr>
              <a:tr h="239071">
                <a:tc>
                  <a:txBody>
                    <a:bodyPr/>
                    <a:lstStyle/>
                    <a:p>
                      <a:pPr algn="l">
                        <a:lnSpc>
                          <a:spcPct val="115000"/>
                        </a:lnSpc>
                        <a:spcAft>
                          <a:spcPts val="0"/>
                        </a:spcAft>
                      </a:pPr>
                      <a:r>
                        <a:rPr lang="en-US" sz="1100" dirty="0">
                          <a:solidFill>
                            <a:schemeClr val="tx1"/>
                          </a:solidFill>
                          <a:effectLst/>
                          <a:latin typeface="Times New Roman" pitchFamily="18" charset="0"/>
                          <a:cs typeface="Times New Roman" pitchFamily="18" charset="0"/>
                        </a:rPr>
                        <a:t>Jiang</a:t>
                      </a:r>
                      <a:endParaRPr lang="it-IT" sz="1100" dirty="0">
                        <a:solidFill>
                          <a:schemeClr val="tx1"/>
                        </a:solidFill>
                        <a:effectLst/>
                        <a:latin typeface="Times New Roman" pitchFamily="18" charset="0"/>
                        <a:ea typeface="Calibri"/>
                        <a:cs typeface="Times New Roman" pitchFamily="18" charset="0"/>
                      </a:endParaRPr>
                    </a:p>
                  </a:txBody>
                  <a:tcPr marL="47719" marR="47719" marT="0" marB="0" anchor="ctr">
                    <a:solidFill>
                      <a:schemeClr val="bg1">
                        <a:lumMod val="85000"/>
                      </a:schemeClr>
                    </a:solidFill>
                  </a:tcPr>
                </a:tc>
                <a:tc>
                  <a:txBody>
                    <a:bodyPr/>
                    <a:lstStyle/>
                    <a:p>
                      <a:pPr algn="ctr">
                        <a:lnSpc>
                          <a:spcPct val="115000"/>
                        </a:lnSpc>
                        <a:spcAft>
                          <a:spcPts val="0"/>
                        </a:spcAft>
                      </a:pPr>
                      <a:r>
                        <a:rPr lang="it-IT" sz="1100" dirty="0" smtClean="0">
                          <a:effectLst/>
                          <a:latin typeface="Times New Roman" pitchFamily="18" charset="0"/>
                          <a:cs typeface="Times New Roman" pitchFamily="18" charset="0"/>
                        </a:rPr>
                        <a:t>2015</a:t>
                      </a:r>
                      <a:endParaRPr lang="it-IT" sz="1100" b="1" dirty="0">
                        <a:solidFill>
                          <a:schemeClr val="tx1"/>
                        </a:solidFill>
                        <a:effectLst/>
                        <a:latin typeface="Times New Roman" pitchFamily="18" charset="0"/>
                        <a:ea typeface="Calibri"/>
                        <a:cs typeface="Times New Roman" pitchFamily="18" charset="0"/>
                      </a:endParaRPr>
                    </a:p>
                  </a:txBody>
                  <a:tcPr marL="47719" marR="47719" marT="0" marB="0" anchor="ctr">
                    <a:solidFill>
                      <a:schemeClr val="accent1">
                        <a:lumMod val="20000"/>
                        <a:lumOff val="80000"/>
                      </a:schemeClr>
                    </a:solidFill>
                  </a:tcPr>
                </a:tc>
                <a:tc>
                  <a:txBody>
                    <a:bodyPr/>
                    <a:lstStyle/>
                    <a:p>
                      <a:pPr algn="l">
                        <a:lnSpc>
                          <a:spcPct val="115000"/>
                        </a:lnSpc>
                        <a:spcAft>
                          <a:spcPts val="0"/>
                        </a:spcAft>
                      </a:pPr>
                      <a:r>
                        <a:rPr lang="it-IT" sz="1100" spc="0" dirty="0" err="1">
                          <a:effectLst/>
                          <a:latin typeface="Times New Roman" pitchFamily="18" charset="0"/>
                          <a:cs typeface="Times New Roman" pitchFamily="18" charset="0"/>
                        </a:rPr>
                        <a:t>Retrospective</a:t>
                      </a:r>
                      <a:r>
                        <a:rPr lang="it-IT" sz="1100" spc="0" dirty="0">
                          <a:effectLst/>
                          <a:latin typeface="Times New Roman" pitchFamily="18" charset="0"/>
                          <a:cs typeface="Times New Roman" pitchFamily="18" charset="0"/>
                        </a:rPr>
                        <a:t> CS</a:t>
                      </a:r>
                      <a:endParaRPr lang="it-IT" sz="1100" b="1" spc="0" dirty="0">
                        <a:solidFill>
                          <a:schemeClr val="tx1"/>
                        </a:solidFill>
                        <a:effectLst/>
                        <a:latin typeface="Times New Roman" pitchFamily="18" charset="0"/>
                        <a:ea typeface="Calibri"/>
                        <a:cs typeface="Times New Roman" pitchFamily="18" charset="0"/>
                      </a:endParaRPr>
                    </a:p>
                  </a:txBody>
                  <a:tcPr marL="47719" marR="47719" marT="0" marB="0" anchor="ctr">
                    <a:solidFill>
                      <a:schemeClr val="accent1">
                        <a:lumMod val="20000"/>
                        <a:lumOff val="80000"/>
                      </a:schemeClr>
                    </a:solidFill>
                  </a:tcPr>
                </a:tc>
                <a:tc>
                  <a:txBody>
                    <a:bodyPr/>
                    <a:lstStyle/>
                    <a:p>
                      <a:pPr algn="l">
                        <a:lnSpc>
                          <a:spcPct val="115000"/>
                        </a:lnSpc>
                        <a:spcAft>
                          <a:spcPts val="0"/>
                        </a:spcAft>
                      </a:pPr>
                      <a:r>
                        <a:rPr lang="it-IT" sz="1100" dirty="0">
                          <a:effectLst/>
                          <a:latin typeface="Times New Roman" pitchFamily="18" charset="0"/>
                          <a:cs typeface="Times New Roman" pitchFamily="18" charset="0"/>
                        </a:rPr>
                        <a:t>RAG</a:t>
                      </a:r>
                      <a:endParaRPr lang="it-IT" sz="1100" b="1" dirty="0">
                        <a:solidFill>
                          <a:schemeClr val="tx1"/>
                        </a:solidFill>
                        <a:effectLst/>
                        <a:latin typeface="Times New Roman" pitchFamily="18" charset="0"/>
                        <a:ea typeface="Calibri"/>
                        <a:cs typeface="Times New Roman" pitchFamily="18" charset="0"/>
                      </a:endParaRPr>
                    </a:p>
                  </a:txBody>
                  <a:tcPr marL="47719" marR="47719" marT="0" marB="0" anchor="ctr">
                    <a:solidFill>
                      <a:schemeClr val="accent1">
                        <a:lumMod val="20000"/>
                        <a:lumOff val="80000"/>
                      </a:schemeClr>
                    </a:solidFill>
                  </a:tcPr>
                </a:tc>
                <a:tc>
                  <a:txBody>
                    <a:bodyPr/>
                    <a:lstStyle/>
                    <a:p>
                      <a:pPr algn="l">
                        <a:lnSpc>
                          <a:spcPct val="115000"/>
                        </a:lnSpc>
                        <a:spcAft>
                          <a:spcPts val="0"/>
                        </a:spcAft>
                      </a:pPr>
                      <a:r>
                        <a:rPr lang="it-IT" sz="1100" dirty="0">
                          <a:effectLst/>
                          <a:latin typeface="Times New Roman" pitchFamily="18" charset="0"/>
                          <a:cs typeface="Times New Roman" pitchFamily="18" charset="0"/>
                        </a:rPr>
                        <a:t>China</a:t>
                      </a:r>
                      <a:endParaRPr lang="it-IT" sz="1100" b="1" dirty="0">
                        <a:solidFill>
                          <a:schemeClr val="tx1"/>
                        </a:solidFill>
                        <a:effectLst/>
                        <a:latin typeface="Times New Roman" pitchFamily="18" charset="0"/>
                        <a:ea typeface="Calibri"/>
                        <a:cs typeface="Times New Roman" pitchFamily="18" charset="0"/>
                      </a:endParaRPr>
                    </a:p>
                  </a:txBody>
                  <a:tcPr marL="47719" marR="47719" marT="0" marB="0" anchor="ctr">
                    <a:solidFill>
                      <a:schemeClr val="accent1">
                        <a:lumMod val="20000"/>
                        <a:lumOff val="80000"/>
                      </a:schemeClr>
                    </a:solidFill>
                  </a:tcPr>
                </a:tc>
                <a:tc>
                  <a:txBody>
                    <a:bodyPr/>
                    <a:lstStyle/>
                    <a:p>
                      <a:pPr marL="0" algn="l" rtl="0" eaLnBrk="1" latinLnBrk="0" hangingPunct="1">
                        <a:lnSpc>
                          <a:spcPct val="115000"/>
                        </a:lnSpc>
                        <a:spcAft>
                          <a:spcPts val="0"/>
                        </a:spcAft>
                      </a:pPr>
                      <a:r>
                        <a:rPr kumimoji="0" lang="en-US" sz="1100" kern="1200" spc="-50" baseline="0" dirty="0">
                          <a:effectLst/>
                          <a:latin typeface="Times New Roman" pitchFamily="18" charset="0"/>
                          <a:cs typeface="Times New Roman" pitchFamily="18" charset="0"/>
                        </a:rPr>
                        <a:t>Nanjing University Medical College</a:t>
                      </a:r>
                      <a:endParaRPr kumimoji="0" lang="it-IT" sz="1100" b="1" kern="1200" spc="-50" baseline="0" dirty="0">
                        <a:solidFill>
                          <a:schemeClr val="tx1"/>
                        </a:solidFill>
                        <a:effectLst/>
                        <a:latin typeface="Times New Roman" pitchFamily="18" charset="0"/>
                        <a:ea typeface="+mn-ea"/>
                        <a:cs typeface="Times New Roman" pitchFamily="18" charset="0"/>
                      </a:endParaRPr>
                    </a:p>
                  </a:txBody>
                  <a:tcPr marL="47719" marR="47719" marT="0" marB="0" anchor="ctr">
                    <a:solidFill>
                      <a:schemeClr val="accent1">
                        <a:lumMod val="20000"/>
                        <a:lumOff val="80000"/>
                      </a:schemeClr>
                    </a:solidFill>
                  </a:tcPr>
                </a:tc>
                <a:tc>
                  <a:txBody>
                    <a:bodyPr/>
                    <a:lstStyle/>
                    <a:p>
                      <a:pPr algn="l">
                        <a:lnSpc>
                          <a:spcPct val="115000"/>
                        </a:lnSpc>
                        <a:spcAft>
                          <a:spcPts val="0"/>
                        </a:spcAft>
                      </a:pPr>
                      <a:r>
                        <a:rPr lang="en-US" sz="1100" dirty="0">
                          <a:effectLst/>
                          <a:latin typeface="Times New Roman" pitchFamily="18" charset="0"/>
                          <a:cs typeface="Times New Roman" pitchFamily="18" charset="0"/>
                        </a:rPr>
                        <a:t>2010-2012</a:t>
                      </a:r>
                      <a:endParaRPr lang="it-IT" sz="1100" b="1" dirty="0">
                        <a:solidFill>
                          <a:schemeClr val="tx1"/>
                        </a:solidFill>
                        <a:effectLst/>
                        <a:latin typeface="Times New Roman" pitchFamily="18" charset="0"/>
                        <a:ea typeface="Calibri"/>
                        <a:cs typeface="Times New Roman" pitchFamily="18" charset="0"/>
                      </a:endParaRPr>
                    </a:p>
                  </a:txBody>
                  <a:tcPr marL="47719" marR="47719" marT="0" marB="0" anchor="ctr">
                    <a:solidFill>
                      <a:schemeClr val="accent1">
                        <a:lumMod val="20000"/>
                        <a:lumOff val="80000"/>
                      </a:schemeClr>
                    </a:solidFill>
                  </a:tcPr>
                </a:tc>
                <a:tc>
                  <a:txBody>
                    <a:bodyPr/>
                    <a:lstStyle/>
                    <a:p>
                      <a:pPr algn="ctr">
                        <a:lnSpc>
                          <a:spcPct val="115000"/>
                        </a:lnSpc>
                        <a:spcAft>
                          <a:spcPts val="0"/>
                        </a:spcAft>
                      </a:pPr>
                      <a:r>
                        <a:rPr lang="en-US" sz="1100" b="0" dirty="0" smtClean="0">
                          <a:solidFill>
                            <a:schemeClr val="dk1"/>
                          </a:solidFill>
                          <a:effectLst/>
                          <a:latin typeface="Times New Roman" pitchFamily="18" charset="0"/>
                          <a:ea typeface="+mn-ea"/>
                          <a:cs typeface="Times New Roman" pitchFamily="18" charset="0"/>
                        </a:rPr>
                        <a:t>65</a:t>
                      </a:r>
                      <a:endParaRPr lang="it-IT" sz="1100" b="0" dirty="0">
                        <a:solidFill>
                          <a:srgbClr val="C00000"/>
                        </a:solidFill>
                        <a:effectLst/>
                        <a:latin typeface="Times New Roman" pitchFamily="18" charset="0"/>
                        <a:ea typeface="Calibri"/>
                        <a:cs typeface="Times New Roman" pitchFamily="18" charset="0"/>
                      </a:endParaRPr>
                    </a:p>
                  </a:txBody>
                  <a:tcPr marL="47719" marR="47719" marT="0" marB="0" anchor="ctr">
                    <a:solidFill>
                      <a:srgbClr val="FFFF00"/>
                    </a:solidFill>
                  </a:tcPr>
                </a:tc>
              </a:tr>
              <a:tr h="239071">
                <a:tc>
                  <a:txBody>
                    <a:bodyPr/>
                    <a:lstStyle/>
                    <a:p>
                      <a:pPr algn="l">
                        <a:lnSpc>
                          <a:spcPct val="115000"/>
                        </a:lnSpc>
                        <a:spcAft>
                          <a:spcPts val="0"/>
                        </a:spcAft>
                      </a:pPr>
                      <a:r>
                        <a:rPr lang="en-US" sz="1100" b="1" dirty="0">
                          <a:solidFill>
                            <a:schemeClr val="tx1"/>
                          </a:solidFill>
                          <a:effectLst/>
                          <a:latin typeface="Times New Roman" pitchFamily="18" charset="0"/>
                          <a:cs typeface="Times New Roman" pitchFamily="18" charset="0"/>
                        </a:rPr>
                        <a:t>Kim KM</a:t>
                      </a:r>
                      <a:endParaRPr lang="it-IT" sz="1100" b="1" dirty="0">
                        <a:solidFill>
                          <a:schemeClr val="tx1"/>
                        </a:solidFill>
                        <a:effectLst/>
                        <a:latin typeface="Times New Roman" pitchFamily="18" charset="0"/>
                        <a:ea typeface="Calibri"/>
                        <a:cs typeface="Times New Roman" pitchFamily="18" charset="0"/>
                      </a:endParaRPr>
                    </a:p>
                  </a:txBody>
                  <a:tcPr marL="47719" marR="47719" marT="0" marB="0" anchor="ctr">
                    <a:solidFill>
                      <a:schemeClr val="bg1">
                        <a:lumMod val="85000"/>
                      </a:schemeClr>
                    </a:solidFill>
                  </a:tcPr>
                </a:tc>
                <a:tc>
                  <a:txBody>
                    <a:bodyPr/>
                    <a:lstStyle/>
                    <a:p>
                      <a:pPr algn="ctr">
                        <a:lnSpc>
                          <a:spcPct val="115000"/>
                        </a:lnSpc>
                        <a:spcAft>
                          <a:spcPts val="0"/>
                        </a:spcAft>
                      </a:pPr>
                      <a:r>
                        <a:rPr lang="en-US" sz="1100" dirty="0">
                          <a:effectLst/>
                          <a:latin typeface="Times New Roman" pitchFamily="18" charset="0"/>
                          <a:cs typeface="Times New Roman" pitchFamily="18" charset="0"/>
                        </a:rPr>
                        <a:t>2012</a:t>
                      </a:r>
                      <a:endParaRPr lang="it-IT" sz="1100" b="1" dirty="0">
                        <a:solidFill>
                          <a:schemeClr val="tx1"/>
                        </a:solidFill>
                        <a:effectLst/>
                        <a:latin typeface="Times New Roman" pitchFamily="18" charset="0"/>
                        <a:ea typeface="Calibri"/>
                        <a:cs typeface="Times New Roman" pitchFamily="18" charset="0"/>
                      </a:endParaRPr>
                    </a:p>
                  </a:txBody>
                  <a:tcPr marL="47719" marR="47719" marT="0" marB="0" anchor="ctr">
                    <a:solidFill>
                      <a:schemeClr val="accent1">
                        <a:lumMod val="20000"/>
                        <a:lumOff val="80000"/>
                      </a:schemeClr>
                    </a:solidFill>
                  </a:tcPr>
                </a:tc>
                <a:tc>
                  <a:txBody>
                    <a:bodyPr/>
                    <a:lstStyle/>
                    <a:p>
                      <a:pPr algn="l">
                        <a:lnSpc>
                          <a:spcPct val="115000"/>
                        </a:lnSpc>
                        <a:spcAft>
                          <a:spcPts val="0"/>
                        </a:spcAft>
                      </a:pPr>
                      <a:r>
                        <a:rPr lang="en-US" sz="1100" spc="0" dirty="0" err="1">
                          <a:effectLst/>
                          <a:latin typeface="Times New Roman" pitchFamily="18" charset="0"/>
                          <a:cs typeface="Times New Roman" pitchFamily="18" charset="0"/>
                        </a:rPr>
                        <a:t>nonRCT</a:t>
                      </a:r>
                      <a:endParaRPr lang="it-IT" sz="1100" b="1" spc="0" dirty="0">
                        <a:solidFill>
                          <a:schemeClr val="tx1"/>
                        </a:solidFill>
                        <a:effectLst/>
                        <a:latin typeface="Times New Roman" pitchFamily="18" charset="0"/>
                        <a:ea typeface="Calibri"/>
                        <a:cs typeface="Times New Roman" pitchFamily="18" charset="0"/>
                      </a:endParaRPr>
                    </a:p>
                  </a:txBody>
                  <a:tcPr marL="47719" marR="47719" marT="0" marB="0" anchor="ctr">
                    <a:solidFill>
                      <a:schemeClr val="accent1">
                        <a:lumMod val="20000"/>
                        <a:lumOff val="80000"/>
                      </a:schemeClr>
                    </a:solidFill>
                  </a:tcPr>
                </a:tc>
                <a:tc>
                  <a:txBody>
                    <a:bodyPr/>
                    <a:lstStyle/>
                    <a:p>
                      <a:pPr algn="l">
                        <a:lnSpc>
                          <a:spcPct val="115000"/>
                        </a:lnSpc>
                        <a:spcAft>
                          <a:spcPts val="0"/>
                        </a:spcAft>
                      </a:pPr>
                      <a:r>
                        <a:rPr lang="en-US" sz="1100" spc="-150" dirty="0">
                          <a:effectLst/>
                          <a:latin typeface="Times New Roman" pitchFamily="18" charset="0"/>
                          <a:cs typeface="Times New Roman" pitchFamily="18" charset="0"/>
                        </a:rPr>
                        <a:t>RAG </a:t>
                      </a:r>
                      <a:r>
                        <a:rPr lang="en-US" sz="1100" spc="-150" dirty="0" err="1">
                          <a:effectLst/>
                          <a:latin typeface="Times New Roman" pitchFamily="18" charset="0"/>
                          <a:cs typeface="Times New Roman" pitchFamily="18" charset="0"/>
                        </a:rPr>
                        <a:t>vs</a:t>
                      </a:r>
                      <a:r>
                        <a:rPr lang="en-US" sz="1100" spc="-150" dirty="0">
                          <a:effectLst/>
                          <a:latin typeface="Times New Roman" pitchFamily="18" charset="0"/>
                          <a:cs typeface="Times New Roman" pitchFamily="18" charset="0"/>
                        </a:rPr>
                        <a:t> LG </a:t>
                      </a:r>
                      <a:r>
                        <a:rPr lang="en-US" sz="1100" spc="-150" dirty="0" err="1">
                          <a:effectLst/>
                          <a:latin typeface="Times New Roman" pitchFamily="18" charset="0"/>
                          <a:cs typeface="Times New Roman" pitchFamily="18" charset="0"/>
                        </a:rPr>
                        <a:t>vs</a:t>
                      </a:r>
                      <a:r>
                        <a:rPr lang="en-US" sz="1100" spc="-150" dirty="0">
                          <a:effectLst/>
                          <a:latin typeface="Times New Roman" pitchFamily="18" charset="0"/>
                          <a:cs typeface="Times New Roman" pitchFamily="18" charset="0"/>
                        </a:rPr>
                        <a:t> OG</a:t>
                      </a:r>
                      <a:endParaRPr lang="it-IT" sz="1100" b="1" spc="-150" dirty="0">
                        <a:solidFill>
                          <a:schemeClr val="tx1"/>
                        </a:solidFill>
                        <a:effectLst/>
                        <a:latin typeface="Times New Roman" pitchFamily="18" charset="0"/>
                        <a:ea typeface="Calibri"/>
                        <a:cs typeface="Times New Roman" pitchFamily="18" charset="0"/>
                      </a:endParaRPr>
                    </a:p>
                  </a:txBody>
                  <a:tcPr marL="47719" marR="47719" marT="0" marB="0" anchor="ctr">
                    <a:solidFill>
                      <a:schemeClr val="accent1">
                        <a:lumMod val="20000"/>
                        <a:lumOff val="80000"/>
                      </a:schemeClr>
                    </a:solidFill>
                  </a:tcPr>
                </a:tc>
                <a:tc rowSpan="5">
                  <a:txBody>
                    <a:bodyPr/>
                    <a:lstStyle/>
                    <a:p>
                      <a:pPr algn="l">
                        <a:lnSpc>
                          <a:spcPct val="115000"/>
                        </a:lnSpc>
                        <a:spcAft>
                          <a:spcPts val="0"/>
                        </a:spcAft>
                      </a:pPr>
                      <a:r>
                        <a:rPr lang="en-US" sz="1100" dirty="0">
                          <a:effectLst/>
                          <a:latin typeface="Times New Roman" pitchFamily="18" charset="0"/>
                          <a:cs typeface="Times New Roman" pitchFamily="18" charset="0"/>
                        </a:rPr>
                        <a:t>Korea</a:t>
                      </a:r>
                      <a:endParaRPr lang="it-IT" sz="1100" b="1" dirty="0">
                        <a:solidFill>
                          <a:schemeClr val="tx1"/>
                        </a:solidFill>
                        <a:effectLst/>
                        <a:latin typeface="Times New Roman" pitchFamily="18" charset="0"/>
                        <a:ea typeface="Calibri"/>
                        <a:cs typeface="Times New Roman" pitchFamily="18" charset="0"/>
                      </a:endParaRPr>
                    </a:p>
                  </a:txBody>
                  <a:tcPr marL="47719" marR="47719" marT="0" marB="0" anchor="ctr">
                    <a:solidFill>
                      <a:schemeClr val="accent1">
                        <a:lumMod val="20000"/>
                        <a:lumOff val="80000"/>
                      </a:schemeClr>
                    </a:solidFill>
                  </a:tcPr>
                </a:tc>
                <a:tc rowSpan="5">
                  <a:txBody>
                    <a:bodyPr/>
                    <a:lstStyle/>
                    <a:p>
                      <a:pPr algn="l">
                        <a:lnSpc>
                          <a:spcPct val="115000"/>
                        </a:lnSpc>
                        <a:spcAft>
                          <a:spcPts val="0"/>
                        </a:spcAft>
                      </a:pPr>
                      <a:r>
                        <a:rPr lang="en-US" sz="1100" spc="-50" baseline="0" dirty="0" err="1">
                          <a:effectLst/>
                          <a:latin typeface="Times New Roman" pitchFamily="18" charset="0"/>
                          <a:cs typeface="Times New Roman" pitchFamily="18" charset="0"/>
                        </a:rPr>
                        <a:t>Yonsei</a:t>
                      </a:r>
                      <a:r>
                        <a:rPr lang="en-US" sz="1100" spc="-50" baseline="0" dirty="0">
                          <a:effectLst/>
                          <a:latin typeface="Times New Roman" pitchFamily="18" charset="0"/>
                          <a:cs typeface="Times New Roman" pitchFamily="18" charset="0"/>
                        </a:rPr>
                        <a:t> University College of Medicine</a:t>
                      </a:r>
                      <a:endParaRPr lang="it-IT" sz="1100" b="1" spc="-50" baseline="0" dirty="0">
                        <a:solidFill>
                          <a:schemeClr val="tx1"/>
                        </a:solidFill>
                        <a:effectLst/>
                        <a:latin typeface="Times New Roman" pitchFamily="18" charset="0"/>
                        <a:ea typeface="Calibri"/>
                        <a:cs typeface="Times New Roman" pitchFamily="18" charset="0"/>
                      </a:endParaRPr>
                    </a:p>
                  </a:txBody>
                  <a:tcPr marL="47719" marR="47719" marT="0" marB="0" anchor="ctr">
                    <a:solidFill>
                      <a:schemeClr val="accent1">
                        <a:lumMod val="20000"/>
                        <a:lumOff val="80000"/>
                      </a:schemeClr>
                    </a:solidFill>
                  </a:tcPr>
                </a:tc>
                <a:tc rowSpan="2">
                  <a:txBody>
                    <a:bodyPr/>
                    <a:lstStyle/>
                    <a:p>
                      <a:pPr algn="l">
                        <a:lnSpc>
                          <a:spcPct val="115000"/>
                        </a:lnSpc>
                        <a:spcAft>
                          <a:spcPts val="0"/>
                        </a:spcAft>
                      </a:pPr>
                      <a:r>
                        <a:rPr lang="en-US" sz="1100" dirty="0">
                          <a:effectLst/>
                          <a:latin typeface="Times New Roman" pitchFamily="18" charset="0"/>
                          <a:cs typeface="Times New Roman" pitchFamily="18" charset="0"/>
                        </a:rPr>
                        <a:t>2005-2010</a:t>
                      </a:r>
                      <a:endParaRPr lang="it-IT" sz="1100" b="1" dirty="0">
                        <a:solidFill>
                          <a:schemeClr val="tx1"/>
                        </a:solidFill>
                        <a:effectLst/>
                        <a:latin typeface="Times New Roman" pitchFamily="18" charset="0"/>
                        <a:ea typeface="Calibri"/>
                        <a:cs typeface="Times New Roman" pitchFamily="18" charset="0"/>
                      </a:endParaRPr>
                    </a:p>
                  </a:txBody>
                  <a:tcPr marL="47719" marR="47719" marT="0" marB="0" anchor="ctr">
                    <a:solidFill>
                      <a:schemeClr val="accent1">
                        <a:lumMod val="20000"/>
                        <a:lumOff val="80000"/>
                      </a:schemeClr>
                    </a:solidFill>
                  </a:tcPr>
                </a:tc>
                <a:tc rowSpan="2">
                  <a:txBody>
                    <a:bodyPr/>
                    <a:lstStyle/>
                    <a:p>
                      <a:pPr algn="ctr">
                        <a:lnSpc>
                          <a:spcPct val="115000"/>
                        </a:lnSpc>
                        <a:spcAft>
                          <a:spcPts val="0"/>
                        </a:spcAft>
                      </a:pPr>
                      <a:r>
                        <a:rPr lang="en-US" sz="1100" b="0" dirty="0">
                          <a:effectLst/>
                          <a:latin typeface="Times New Roman" pitchFamily="18" charset="0"/>
                          <a:cs typeface="Times New Roman" pitchFamily="18" charset="0"/>
                        </a:rPr>
                        <a:t>109</a:t>
                      </a:r>
                      <a:endParaRPr lang="it-IT" sz="1100" b="0" dirty="0">
                        <a:solidFill>
                          <a:srgbClr val="C00000"/>
                        </a:solidFill>
                        <a:effectLst/>
                        <a:latin typeface="Times New Roman" pitchFamily="18" charset="0"/>
                        <a:ea typeface="Calibri"/>
                        <a:cs typeface="Times New Roman" pitchFamily="18" charset="0"/>
                      </a:endParaRPr>
                    </a:p>
                  </a:txBody>
                  <a:tcPr marL="47719" marR="47719" marT="0" marB="0" anchor="ctr">
                    <a:solidFill>
                      <a:srgbClr val="FFFF00"/>
                    </a:solidFill>
                  </a:tcPr>
                </a:tc>
              </a:tr>
              <a:tr h="29560">
                <a:tc rowSpan="2">
                  <a:txBody>
                    <a:bodyPr/>
                    <a:lstStyle/>
                    <a:p>
                      <a:pPr algn="l">
                        <a:lnSpc>
                          <a:spcPct val="115000"/>
                        </a:lnSpc>
                        <a:spcAft>
                          <a:spcPts val="0"/>
                        </a:spcAft>
                      </a:pPr>
                      <a:r>
                        <a:rPr lang="en-US" sz="1100" dirty="0">
                          <a:solidFill>
                            <a:schemeClr val="tx1"/>
                          </a:solidFill>
                          <a:effectLst/>
                          <a:latin typeface="Times New Roman" pitchFamily="18" charset="0"/>
                          <a:cs typeface="Times New Roman" pitchFamily="18" charset="0"/>
                        </a:rPr>
                        <a:t>Son T.</a:t>
                      </a:r>
                      <a:endParaRPr lang="it-IT" sz="1100" dirty="0">
                        <a:solidFill>
                          <a:schemeClr val="tx1"/>
                        </a:solidFill>
                        <a:effectLst/>
                        <a:latin typeface="Times New Roman" pitchFamily="18" charset="0"/>
                        <a:ea typeface="Calibri"/>
                        <a:cs typeface="Times New Roman" pitchFamily="18" charset="0"/>
                      </a:endParaRPr>
                    </a:p>
                  </a:txBody>
                  <a:tcPr marL="47719" marR="47719" marT="0" marB="0" anchor="ctr">
                    <a:solidFill>
                      <a:schemeClr val="bg1">
                        <a:lumMod val="85000"/>
                      </a:schemeClr>
                    </a:solidFill>
                  </a:tcPr>
                </a:tc>
                <a:tc rowSpan="2">
                  <a:txBody>
                    <a:bodyPr/>
                    <a:lstStyle/>
                    <a:p>
                      <a:pPr algn="ctr">
                        <a:lnSpc>
                          <a:spcPct val="115000"/>
                        </a:lnSpc>
                        <a:spcAft>
                          <a:spcPts val="0"/>
                        </a:spcAft>
                      </a:pPr>
                      <a:r>
                        <a:rPr lang="en-US" sz="1100" dirty="0">
                          <a:effectLst/>
                          <a:latin typeface="Times New Roman" pitchFamily="18" charset="0"/>
                          <a:cs typeface="Times New Roman" pitchFamily="18" charset="0"/>
                        </a:rPr>
                        <a:t>2014</a:t>
                      </a:r>
                      <a:endParaRPr lang="it-IT" sz="1100" b="1" dirty="0">
                        <a:solidFill>
                          <a:schemeClr val="tx1"/>
                        </a:solidFill>
                        <a:effectLst/>
                        <a:latin typeface="Times New Roman" pitchFamily="18" charset="0"/>
                        <a:ea typeface="Calibri"/>
                        <a:cs typeface="Times New Roman" pitchFamily="18" charset="0"/>
                      </a:endParaRPr>
                    </a:p>
                  </a:txBody>
                  <a:tcPr marL="47719" marR="47719" marT="0" marB="0" anchor="ctr">
                    <a:solidFill>
                      <a:schemeClr val="accent1">
                        <a:lumMod val="20000"/>
                        <a:lumOff val="80000"/>
                      </a:schemeClr>
                    </a:solidFill>
                  </a:tcPr>
                </a:tc>
                <a:tc rowSpan="2">
                  <a:txBody>
                    <a:bodyPr/>
                    <a:lstStyle/>
                    <a:p>
                      <a:pPr algn="l">
                        <a:lnSpc>
                          <a:spcPct val="115000"/>
                        </a:lnSpc>
                        <a:spcAft>
                          <a:spcPts val="0"/>
                        </a:spcAft>
                      </a:pPr>
                      <a:r>
                        <a:rPr lang="en-US" sz="1100" spc="0" dirty="0" err="1">
                          <a:effectLst/>
                          <a:latin typeface="Times New Roman" pitchFamily="18" charset="0"/>
                          <a:cs typeface="Times New Roman" pitchFamily="18" charset="0"/>
                        </a:rPr>
                        <a:t>nonRCT</a:t>
                      </a:r>
                      <a:endParaRPr lang="it-IT" sz="1100" b="1" spc="0" dirty="0">
                        <a:solidFill>
                          <a:schemeClr val="tx1"/>
                        </a:solidFill>
                        <a:effectLst/>
                        <a:latin typeface="Times New Roman" pitchFamily="18" charset="0"/>
                        <a:ea typeface="Calibri"/>
                        <a:cs typeface="Times New Roman" pitchFamily="18" charset="0"/>
                      </a:endParaRPr>
                    </a:p>
                  </a:txBody>
                  <a:tcPr marL="47719" marR="47719" marT="0" marB="0" anchor="ctr">
                    <a:solidFill>
                      <a:schemeClr val="accent1">
                        <a:lumMod val="20000"/>
                        <a:lumOff val="80000"/>
                      </a:schemeClr>
                    </a:solidFill>
                  </a:tcPr>
                </a:tc>
                <a:tc rowSpan="2">
                  <a:txBody>
                    <a:bodyPr/>
                    <a:lstStyle/>
                    <a:p>
                      <a:pPr algn="l">
                        <a:lnSpc>
                          <a:spcPct val="115000"/>
                        </a:lnSpc>
                        <a:spcAft>
                          <a:spcPts val="0"/>
                        </a:spcAft>
                      </a:pPr>
                      <a:r>
                        <a:rPr lang="en-US" sz="1100" dirty="0">
                          <a:effectLst/>
                          <a:latin typeface="Times New Roman" pitchFamily="18" charset="0"/>
                          <a:cs typeface="Times New Roman" pitchFamily="18" charset="0"/>
                        </a:rPr>
                        <a:t>RTG </a:t>
                      </a:r>
                      <a:r>
                        <a:rPr lang="en-US" sz="1100" dirty="0" err="1">
                          <a:effectLst/>
                          <a:latin typeface="Times New Roman" pitchFamily="18" charset="0"/>
                          <a:cs typeface="Times New Roman" pitchFamily="18" charset="0"/>
                        </a:rPr>
                        <a:t>vs</a:t>
                      </a:r>
                      <a:r>
                        <a:rPr lang="en-US" sz="1100" dirty="0">
                          <a:effectLst/>
                          <a:latin typeface="Times New Roman" pitchFamily="18" charset="0"/>
                          <a:cs typeface="Times New Roman" pitchFamily="18" charset="0"/>
                        </a:rPr>
                        <a:t> LTG</a:t>
                      </a:r>
                      <a:endParaRPr lang="it-IT" sz="1100" b="1" dirty="0">
                        <a:solidFill>
                          <a:schemeClr val="tx1"/>
                        </a:solidFill>
                        <a:effectLst/>
                        <a:latin typeface="Times New Roman" pitchFamily="18" charset="0"/>
                        <a:ea typeface="Calibri"/>
                        <a:cs typeface="Times New Roman" pitchFamily="18" charset="0"/>
                      </a:endParaRPr>
                    </a:p>
                  </a:txBody>
                  <a:tcPr marL="47719" marR="47719" marT="0" marB="0" anchor="ctr">
                    <a:solidFill>
                      <a:schemeClr val="accent1">
                        <a:lumMod val="20000"/>
                        <a:lumOff val="80000"/>
                      </a:schemeClr>
                    </a:solidFill>
                  </a:tcPr>
                </a:tc>
                <a:tc vMerge="1">
                  <a:txBody>
                    <a:bodyPr/>
                    <a:lstStyle/>
                    <a:p>
                      <a:endParaRPr lang="it-IT"/>
                    </a:p>
                  </a:txBody>
                  <a:tcPr/>
                </a:tc>
                <a:tc vMerge="1">
                  <a:txBody>
                    <a:bodyPr/>
                    <a:lstStyle/>
                    <a:p>
                      <a:endParaRPr lang="it-IT"/>
                    </a:p>
                  </a:txBody>
                  <a:tcPr/>
                </a:tc>
                <a:tc vMerge="1">
                  <a:txBody>
                    <a:bodyPr/>
                    <a:lstStyle/>
                    <a:p>
                      <a:endParaRPr lang="it-IT"/>
                    </a:p>
                  </a:txBody>
                  <a:tcPr/>
                </a:tc>
                <a:tc vMerge="1">
                  <a:txBody>
                    <a:bodyPr/>
                    <a:lstStyle/>
                    <a:p>
                      <a:endParaRPr lang="it-IT"/>
                    </a:p>
                  </a:txBody>
                  <a:tcPr/>
                </a:tc>
              </a:tr>
              <a:tr h="222362">
                <a:tc vMerge="1">
                  <a:txBody>
                    <a:bodyPr/>
                    <a:lstStyle/>
                    <a:p>
                      <a:pPr algn="l">
                        <a:lnSpc>
                          <a:spcPct val="115000"/>
                        </a:lnSpc>
                        <a:spcAft>
                          <a:spcPts val="0"/>
                        </a:spcAft>
                      </a:pPr>
                      <a:endParaRPr lang="it-IT" sz="1400">
                        <a:effectLst/>
                        <a:latin typeface="Arial" pitchFamily="34" charset="0"/>
                        <a:ea typeface="Calibri"/>
                        <a:cs typeface="Arial" pitchFamily="34" charset="0"/>
                      </a:endParaRPr>
                    </a:p>
                  </a:txBody>
                  <a:tcPr marL="68580" marR="68580" marT="0" marB="0" anchor="ctr"/>
                </a:tc>
                <a:tc vMerge="1">
                  <a:txBody>
                    <a:bodyPr/>
                    <a:lstStyle/>
                    <a:p>
                      <a:pPr algn="ctr">
                        <a:lnSpc>
                          <a:spcPct val="115000"/>
                        </a:lnSpc>
                        <a:spcAft>
                          <a:spcPts val="0"/>
                        </a:spcAft>
                      </a:pPr>
                      <a:endParaRPr lang="it-IT" sz="1400" b="1" dirty="0">
                        <a:solidFill>
                          <a:srgbClr val="C00000"/>
                        </a:solidFill>
                        <a:effectLst/>
                        <a:latin typeface="Arial" pitchFamily="34" charset="0"/>
                        <a:ea typeface="Calibri"/>
                        <a:cs typeface="Arial" pitchFamily="34" charset="0"/>
                      </a:endParaRPr>
                    </a:p>
                  </a:txBody>
                  <a:tcPr marL="68580" marR="68580" marT="0" marB="0" anchor="ctr"/>
                </a:tc>
                <a:tc vMerge="1">
                  <a:txBody>
                    <a:bodyPr/>
                    <a:lstStyle/>
                    <a:p>
                      <a:pPr algn="l">
                        <a:lnSpc>
                          <a:spcPct val="115000"/>
                        </a:lnSpc>
                        <a:spcAft>
                          <a:spcPts val="0"/>
                        </a:spcAft>
                      </a:pPr>
                      <a:endParaRPr lang="it-IT" sz="1400" b="1">
                        <a:solidFill>
                          <a:srgbClr val="C00000"/>
                        </a:solidFill>
                        <a:effectLst/>
                        <a:latin typeface="Arial" pitchFamily="34" charset="0"/>
                        <a:ea typeface="Calibri"/>
                        <a:cs typeface="Arial" pitchFamily="34" charset="0"/>
                      </a:endParaRPr>
                    </a:p>
                  </a:txBody>
                  <a:tcPr marL="68580" marR="68580" marT="0" marB="0" anchor="ctr"/>
                </a:tc>
                <a:tc vMerge="1">
                  <a:txBody>
                    <a:bodyPr/>
                    <a:lstStyle/>
                    <a:p>
                      <a:pPr algn="l">
                        <a:lnSpc>
                          <a:spcPct val="115000"/>
                        </a:lnSpc>
                        <a:spcAft>
                          <a:spcPts val="0"/>
                        </a:spcAft>
                      </a:pPr>
                      <a:endParaRPr lang="it-IT" sz="1400" b="1">
                        <a:solidFill>
                          <a:srgbClr val="C00000"/>
                        </a:solidFill>
                        <a:effectLst/>
                        <a:latin typeface="Arial" pitchFamily="34" charset="0"/>
                        <a:ea typeface="Calibri"/>
                        <a:cs typeface="Arial" pitchFamily="34" charset="0"/>
                      </a:endParaRPr>
                    </a:p>
                  </a:txBody>
                  <a:tcPr marL="68580" marR="68580" marT="0" marB="0" anchor="ctr"/>
                </a:tc>
                <a:tc vMerge="1">
                  <a:txBody>
                    <a:bodyPr/>
                    <a:lstStyle/>
                    <a:p>
                      <a:endParaRPr lang="it-IT"/>
                    </a:p>
                  </a:txBody>
                  <a:tcPr/>
                </a:tc>
                <a:tc vMerge="1">
                  <a:txBody>
                    <a:bodyPr/>
                    <a:lstStyle/>
                    <a:p>
                      <a:endParaRPr lang="it-IT"/>
                    </a:p>
                  </a:txBody>
                  <a:tcPr/>
                </a:tc>
                <a:tc>
                  <a:txBody>
                    <a:bodyPr/>
                    <a:lstStyle/>
                    <a:p>
                      <a:pPr algn="l">
                        <a:lnSpc>
                          <a:spcPct val="115000"/>
                        </a:lnSpc>
                        <a:spcAft>
                          <a:spcPts val="0"/>
                        </a:spcAft>
                      </a:pPr>
                      <a:r>
                        <a:rPr lang="en-US" sz="1100" dirty="0">
                          <a:effectLst/>
                          <a:latin typeface="Times New Roman" pitchFamily="18" charset="0"/>
                          <a:cs typeface="Times New Roman" pitchFamily="18" charset="0"/>
                        </a:rPr>
                        <a:t>2005-2010</a:t>
                      </a:r>
                      <a:endParaRPr lang="it-IT" sz="1100" b="1" dirty="0">
                        <a:solidFill>
                          <a:schemeClr val="tx1"/>
                        </a:solidFill>
                        <a:effectLst/>
                        <a:latin typeface="Times New Roman" pitchFamily="18" charset="0"/>
                        <a:ea typeface="Calibri"/>
                        <a:cs typeface="Times New Roman" pitchFamily="18" charset="0"/>
                      </a:endParaRPr>
                    </a:p>
                  </a:txBody>
                  <a:tcPr marL="47719" marR="47719" marT="0" marB="0" anchor="ctr">
                    <a:solidFill>
                      <a:schemeClr val="accent1">
                        <a:lumMod val="20000"/>
                        <a:lumOff val="80000"/>
                      </a:schemeClr>
                    </a:solidFill>
                  </a:tcPr>
                </a:tc>
                <a:tc>
                  <a:txBody>
                    <a:bodyPr/>
                    <a:lstStyle/>
                    <a:p>
                      <a:pPr algn="ctr">
                        <a:lnSpc>
                          <a:spcPct val="115000"/>
                        </a:lnSpc>
                        <a:spcAft>
                          <a:spcPts val="0"/>
                        </a:spcAft>
                      </a:pPr>
                      <a:r>
                        <a:rPr lang="en-US" sz="1100" b="0" dirty="0">
                          <a:effectLst/>
                          <a:latin typeface="Times New Roman" pitchFamily="18" charset="0"/>
                          <a:cs typeface="Times New Roman" pitchFamily="18" charset="0"/>
                        </a:rPr>
                        <a:t>51</a:t>
                      </a:r>
                      <a:endParaRPr lang="it-IT" sz="1100" b="0" dirty="0">
                        <a:solidFill>
                          <a:srgbClr val="C00000"/>
                        </a:solidFill>
                        <a:effectLst/>
                        <a:latin typeface="Times New Roman" pitchFamily="18" charset="0"/>
                        <a:ea typeface="Calibri"/>
                        <a:cs typeface="Times New Roman" pitchFamily="18" charset="0"/>
                      </a:endParaRPr>
                    </a:p>
                  </a:txBody>
                  <a:tcPr marL="47719" marR="47719" marT="0" marB="0" anchor="ctr">
                    <a:solidFill>
                      <a:schemeClr val="accent1">
                        <a:lumMod val="20000"/>
                        <a:lumOff val="80000"/>
                      </a:schemeClr>
                    </a:solidFill>
                  </a:tcPr>
                </a:tc>
              </a:tr>
              <a:tr h="239071">
                <a:tc>
                  <a:txBody>
                    <a:bodyPr/>
                    <a:lstStyle/>
                    <a:p>
                      <a:pPr algn="l">
                        <a:lnSpc>
                          <a:spcPct val="115000"/>
                        </a:lnSpc>
                        <a:spcAft>
                          <a:spcPts val="0"/>
                        </a:spcAft>
                      </a:pPr>
                      <a:r>
                        <a:rPr lang="it-IT" sz="1100" dirty="0" err="1">
                          <a:solidFill>
                            <a:schemeClr val="tx1"/>
                          </a:solidFill>
                          <a:effectLst/>
                          <a:latin typeface="Times New Roman" pitchFamily="18" charset="0"/>
                          <a:cs typeface="Times New Roman" pitchFamily="18" charset="0"/>
                        </a:rPr>
                        <a:t>Woo</a:t>
                      </a:r>
                      <a:endParaRPr lang="it-IT" sz="1100" dirty="0">
                        <a:solidFill>
                          <a:schemeClr val="tx1"/>
                        </a:solidFill>
                        <a:effectLst/>
                        <a:latin typeface="Times New Roman" pitchFamily="18" charset="0"/>
                        <a:ea typeface="Calibri"/>
                        <a:cs typeface="Times New Roman" pitchFamily="18" charset="0"/>
                      </a:endParaRPr>
                    </a:p>
                  </a:txBody>
                  <a:tcPr marL="47719" marR="47719" marT="0" marB="0" anchor="ctr">
                    <a:solidFill>
                      <a:schemeClr val="bg1">
                        <a:lumMod val="85000"/>
                      </a:schemeClr>
                    </a:solidFill>
                  </a:tcPr>
                </a:tc>
                <a:tc>
                  <a:txBody>
                    <a:bodyPr/>
                    <a:lstStyle/>
                    <a:p>
                      <a:pPr algn="ctr">
                        <a:lnSpc>
                          <a:spcPct val="115000"/>
                        </a:lnSpc>
                        <a:spcAft>
                          <a:spcPts val="0"/>
                        </a:spcAft>
                      </a:pPr>
                      <a:r>
                        <a:rPr lang="en-US" sz="1100" dirty="0">
                          <a:effectLst/>
                          <a:latin typeface="Times New Roman" pitchFamily="18" charset="0"/>
                          <a:cs typeface="Times New Roman" pitchFamily="18" charset="0"/>
                        </a:rPr>
                        <a:t>2011</a:t>
                      </a:r>
                      <a:endParaRPr lang="it-IT" sz="1100" b="1" dirty="0">
                        <a:solidFill>
                          <a:schemeClr val="tx1"/>
                        </a:solidFill>
                        <a:effectLst/>
                        <a:latin typeface="Times New Roman" pitchFamily="18" charset="0"/>
                        <a:ea typeface="Calibri"/>
                        <a:cs typeface="Times New Roman" pitchFamily="18" charset="0"/>
                      </a:endParaRPr>
                    </a:p>
                  </a:txBody>
                  <a:tcPr marL="47719" marR="47719" marT="0" marB="0" anchor="ctr">
                    <a:solidFill>
                      <a:schemeClr val="accent1">
                        <a:lumMod val="20000"/>
                        <a:lumOff val="80000"/>
                      </a:schemeClr>
                    </a:solidFill>
                  </a:tcPr>
                </a:tc>
                <a:tc>
                  <a:txBody>
                    <a:bodyPr/>
                    <a:lstStyle/>
                    <a:p>
                      <a:pPr algn="l">
                        <a:lnSpc>
                          <a:spcPct val="115000"/>
                        </a:lnSpc>
                        <a:spcAft>
                          <a:spcPts val="0"/>
                        </a:spcAft>
                      </a:pPr>
                      <a:r>
                        <a:rPr lang="it-IT" sz="1100" spc="0" dirty="0" err="1">
                          <a:effectLst/>
                          <a:latin typeface="Times New Roman" pitchFamily="18" charset="0"/>
                          <a:cs typeface="Times New Roman" pitchFamily="18" charset="0"/>
                        </a:rPr>
                        <a:t>nonRCT</a:t>
                      </a:r>
                      <a:endParaRPr lang="it-IT" sz="1100" b="1" spc="0" dirty="0">
                        <a:solidFill>
                          <a:schemeClr val="tx1"/>
                        </a:solidFill>
                        <a:effectLst/>
                        <a:latin typeface="Times New Roman" pitchFamily="18" charset="0"/>
                        <a:ea typeface="Calibri"/>
                        <a:cs typeface="Times New Roman" pitchFamily="18" charset="0"/>
                      </a:endParaRPr>
                    </a:p>
                  </a:txBody>
                  <a:tcPr marL="47719" marR="47719" marT="0" marB="0" anchor="ctr">
                    <a:solidFill>
                      <a:schemeClr val="accent1">
                        <a:lumMod val="20000"/>
                        <a:lumOff val="80000"/>
                      </a:schemeClr>
                    </a:solidFill>
                  </a:tcPr>
                </a:tc>
                <a:tc>
                  <a:txBody>
                    <a:bodyPr/>
                    <a:lstStyle/>
                    <a:p>
                      <a:pPr algn="l">
                        <a:lnSpc>
                          <a:spcPct val="115000"/>
                        </a:lnSpc>
                        <a:spcAft>
                          <a:spcPts val="0"/>
                        </a:spcAft>
                      </a:pPr>
                      <a:r>
                        <a:rPr lang="it-IT" sz="1100" dirty="0">
                          <a:effectLst/>
                          <a:latin typeface="Times New Roman" pitchFamily="18" charset="0"/>
                          <a:cs typeface="Times New Roman" pitchFamily="18" charset="0"/>
                        </a:rPr>
                        <a:t>RAG vs LG</a:t>
                      </a:r>
                      <a:endParaRPr lang="it-IT" sz="1100" b="1" dirty="0">
                        <a:solidFill>
                          <a:schemeClr val="tx1"/>
                        </a:solidFill>
                        <a:effectLst/>
                        <a:latin typeface="Times New Roman" pitchFamily="18" charset="0"/>
                        <a:ea typeface="Calibri"/>
                        <a:cs typeface="Times New Roman" pitchFamily="18" charset="0"/>
                      </a:endParaRPr>
                    </a:p>
                  </a:txBody>
                  <a:tcPr marL="47719" marR="47719" marT="0" marB="0" anchor="ctr">
                    <a:solidFill>
                      <a:schemeClr val="accent1">
                        <a:lumMod val="20000"/>
                        <a:lumOff val="80000"/>
                      </a:schemeClr>
                    </a:solidFill>
                  </a:tcPr>
                </a:tc>
                <a:tc vMerge="1">
                  <a:txBody>
                    <a:bodyPr/>
                    <a:lstStyle/>
                    <a:p>
                      <a:endParaRPr lang="it-IT"/>
                    </a:p>
                  </a:txBody>
                  <a:tcPr/>
                </a:tc>
                <a:tc vMerge="1">
                  <a:txBody>
                    <a:bodyPr/>
                    <a:lstStyle/>
                    <a:p>
                      <a:endParaRPr lang="it-IT"/>
                    </a:p>
                  </a:txBody>
                  <a:tcPr/>
                </a:tc>
                <a:tc>
                  <a:txBody>
                    <a:bodyPr/>
                    <a:lstStyle/>
                    <a:p>
                      <a:pPr algn="l">
                        <a:lnSpc>
                          <a:spcPct val="115000"/>
                        </a:lnSpc>
                        <a:spcAft>
                          <a:spcPts val="0"/>
                        </a:spcAft>
                      </a:pPr>
                      <a:r>
                        <a:rPr lang="en-US" sz="1100" dirty="0">
                          <a:effectLst/>
                          <a:latin typeface="Times New Roman" pitchFamily="18" charset="0"/>
                          <a:cs typeface="Times New Roman" pitchFamily="18" charset="0"/>
                        </a:rPr>
                        <a:t>2005-2009</a:t>
                      </a:r>
                      <a:endParaRPr lang="it-IT" sz="1100" b="1" dirty="0">
                        <a:solidFill>
                          <a:schemeClr val="tx1"/>
                        </a:solidFill>
                        <a:effectLst/>
                        <a:latin typeface="Times New Roman" pitchFamily="18" charset="0"/>
                        <a:ea typeface="Calibri"/>
                        <a:cs typeface="Times New Roman" pitchFamily="18" charset="0"/>
                      </a:endParaRPr>
                    </a:p>
                  </a:txBody>
                  <a:tcPr marL="47719" marR="47719" marT="0" marB="0" anchor="ctr">
                    <a:solidFill>
                      <a:schemeClr val="accent1">
                        <a:lumMod val="20000"/>
                        <a:lumOff val="80000"/>
                      </a:schemeClr>
                    </a:solidFill>
                  </a:tcPr>
                </a:tc>
                <a:tc>
                  <a:txBody>
                    <a:bodyPr/>
                    <a:lstStyle/>
                    <a:p>
                      <a:pPr algn="ctr">
                        <a:lnSpc>
                          <a:spcPct val="115000"/>
                        </a:lnSpc>
                        <a:spcAft>
                          <a:spcPts val="0"/>
                        </a:spcAft>
                      </a:pPr>
                      <a:r>
                        <a:rPr lang="en-US" sz="1100" b="0" dirty="0">
                          <a:effectLst/>
                          <a:latin typeface="Times New Roman" pitchFamily="18" charset="0"/>
                          <a:cs typeface="Times New Roman" pitchFamily="18" charset="0"/>
                        </a:rPr>
                        <a:t>62</a:t>
                      </a:r>
                      <a:endParaRPr lang="it-IT" sz="1100" b="0" dirty="0">
                        <a:solidFill>
                          <a:srgbClr val="C00000"/>
                        </a:solidFill>
                        <a:effectLst/>
                        <a:latin typeface="Times New Roman" pitchFamily="18" charset="0"/>
                        <a:ea typeface="Calibri"/>
                        <a:cs typeface="Times New Roman" pitchFamily="18" charset="0"/>
                      </a:endParaRPr>
                    </a:p>
                  </a:txBody>
                  <a:tcPr marL="47719" marR="47719" marT="0" marB="0" anchor="ctr">
                    <a:solidFill>
                      <a:schemeClr val="accent1">
                        <a:lumMod val="20000"/>
                        <a:lumOff val="80000"/>
                      </a:schemeClr>
                    </a:solidFill>
                  </a:tcPr>
                </a:tc>
              </a:tr>
              <a:tr h="247769">
                <a:tc>
                  <a:txBody>
                    <a:bodyPr/>
                    <a:lstStyle/>
                    <a:p>
                      <a:pPr algn="l">
                        <a:lnSpc>
                          <a:spcPct val="115000"/>
                        </a:lnSpc>
                        <a:spcAft>
                          <a:spcPts val="0"/>
                        </a:spcAft>
                      </a:pPr>
                      <a:r>
                        <a:rPr lang="it-IT" sz="1100" dirty="0">
                          <a:solidFill>
                            <a:schemeClr val="tx1"/>
                          </a:solidFill>
                          <a:effectLst/>
                          <a:latin typeface="Times New Roman" pitchFamily="18" charset="0"/>
                          <a:cs typeface="Times New Roman" pitchFamily="18" charset="0"/>
                        </a:rPr>
                        <a:t>Song</a:t>
                      </a:r>
                      <a:endParaRPr lang="it-IT" sz="1100" dirty="0">
                        <a:solidFill>
                          <a:schemeClr val="tx1"/>
                        </a:solidFill>
                        <a:effectLst/>
                        <a:latin typeface="Times New Roman" pitchFamily="18" charset="0"/>
                        <a:ea typeface="Calibri"/>
                        <a:cs typeface="Times New Roman" pitchFamily="18" charset="0"/>
                      </a:endParaRPr>
                    </a:p>
                  </a:txBody>
                  <a:tcPr marL="47719" marR="47719" marT="0" marB="0" anchor="ctr">
                    <a:solidFill>
                      <a:schemeClr val="bg1">
                        <a:lumMod val="85000"/>
                      </a:schemeClr>
                    </a:solidFill>
                  </a:tcPr>
                </a:tc>
                <a:tc>
                  <a:txBody>
                    <a:bodyPr/>
                    <a:lstStyle/>
                    <a:p>
                      <a:pPr algn="ctr">
                        <a:lnSpc>
                          <a:spcPct val="115000"/>
                        </a:lnSpc>
                        <a:spcAft>
                          <a:spcPts val="0"/>
                        </a:spcAft>
                      </a:pPr>
                      <a:r>
                        <a:rPr lang="en-US" sz="1100" dirty="0">
                          <a:effectLst/>
                          <a:latin typeface="Times New Roman" pitchFamily="18" charset="0"/>
                          <a:cs typeface="Times New Roman" pitchFamily="18" charset="0"/>
                        </a:rPr>
                        <a:t>2009</a:t>
                      </a:r>
                      <a:endParaRPr lang="it-IT" sz="1100" b="1" dirty="0">
                        <a:solidFill>
                          <a:schemeClr val="tx1"/>
                        </a:solidFill>
                        <a:effectLst/>
                        <a:latin typeface="Times New Roman" pitchFamily="18" charset="0"/>
                        <a:ea typeface="Calibri"/>
                        <a:cs typeface="Times New Roman" pitchFamily="18" charset="0"/>
                      </a:endParaRPr>
                    </a:p>
                  </a:txBody>
                  <a:tcPr marL="47719" marR="47719" marT="0" marB="0" anchor="ctr">
                    <a:solidFill>
                      <a:schemeClr val="accent1">
                        <a:lumMod val="20000"/>
                        <a:lumOff val="80000"/>
                      </a:schemeClr>
                    </a:solidFill>
                  </a:tcPr>
                </a:tc>
                <a:tc>
                  <a:txBody>
                    <a:bodyPr/>
                    <a:lstStyle/>
                    <a:p>
                      <a:pPr algn="l">
                        <a:lnSpc>
                          <a:spcPct val="115000"/>
                        </a:lnSpc>
                        <a:spcAft>
                          <a:spcPts val="0"/>
                        </a:spcAft>
                      </a:pPr>
                      <a:r>
                        <a:rPr lang="en-US" sz="1100" spc="0" dirty="0">
                          <a:effectLst/>
                          <a:latin typeface="Times New Roman" pitchFamily="18" charset="0"/>
                          <a:cs typeface="Times New Roman" pitchFamily="18" charset="0"/>
                        </a:rPr>
                        <a:t>Prospective CS</a:t>
                      </a:r>
                      <a:endParaRPr lang="it-IT" sz="1100" b="1" spc="0" dirty="0">
                        <a:solidFill>
                          <a:schemeClr val="tx1"/>
                        </a:solidFill>
                        <a:effectLst/>
                        <a:latin typeface="Times New Roman" pitchFamily="18" charset="0"/>
                        <a:ea typeface="Calibri"/>
                        <a:cs typeface="Times New Roman" pitchFamily="18" charset="0"/>
                      </a:endParaRPr>
                    </a:p>
                  </a:txBody>
                  <a:tcPr marL="47719" marR="47719" marT="0" marB="0" anchor="ctr">
                    <a:solidFill>
                      <a:schemeClr val="accent1">
                        <a:lumMod val="20000"/>
                        <a:lumOff val="80000"/>
                      </a:schemeClr>
                    </a:solidFill>
                  </a:tcPr>
                </a:tc>
                <a:tc>
                  <a:txBody>
                    <a:bodyPr/>
                    <a:lstStyle/>
                    <a:p>
                      <a:pPr algn="l">
                        <a:lnSpc>
                          <a:spcPct val="115000"/>
                        </a:lnSpc>
                        <a:spcAft>
                          <a:spcPts val="0"/>
                        </a:spcAft>
                      </a:pPr>
                      <a:r>
                        <a:rPr lang="it-IT" sz="1100" dirty="0">
                          <a:effectLst/>
                          <a:latin typeface="Times New Roman" pitchFamily="18" charset="0"/>
                          <a:cs typeface="Times New Roman" pitchFamily="18" charset="0"/>
                        </a:rPr>
                        <a:t>RAG</a:t>
                      </a:r>
                      <a:endParaRPr lang="it-IT" sz="1100" b="1" dirty="0">
                        <a:solidFill>
                          <a:schemeClr val="tx1"/>
                        </a:solidFill>
                        <a:effectLst/>
                        <a:latin typeface="Times New Roman" pitchFamily="18" charset="0"/>
                        <a:ea typeface="Calibri"/>
                        <a:cs typeface="Times New Roman" pitchFamily="18" charset="0"/>
                      </a:endParaRPr>
                    </a:p>
                  </a:txBody>
                  <a:tcPr marL="47719" marR="47719" marT="0" marB="0" anchor="ctr">
                    <a:solidFill>
                      <a:schemeClr val="accent1">
                        <a:lumMod val="20000"/>
                        <a:lumOff val="80000"/>
                      </a:schemeClr>
                    </a:solidFill>
                  </a:tcPr>
                </a:tc>
                <a:tc vMerge="1">
                  <a:txBody>
                    <a:bodyPr/>
                    <a:lstStyle/>
                    <a:p>
                      <a:endParaRPr lang="it-IT"/>
                    </a:p>
                  </a:txBody>
                  <a:tcPr/>
                </a:tc>
                <a:tc vMerge="1">
                  <a:txBody>
                    <a:bodyPr/>
                    <a:lstStyle/>
                    <a:p>
                      <a:endParaRPr lang="it-IT"/>
                    </a:p>
                  </a:txBody>
                  <a:tcPr/>
                </a:tc>
                <a:tc>
                  <a:txBody>
                    <a:bodyPr/>
                    <a:lstStyle/>
                    <a:p>
                      <a:pPr algn="l">
                        <a:lnSpc>
                          <a:spcPct val="115000"/>
                        </a:lnSpc>
                        <a:spcAft>
                          <a:spcPts val="0"/>
                        </a:spcAft>
                      </a:pPr>
                      <a:r>
                        <a:rPr lang="en-US" sz="1100" dirty="0">
                          <a:effectLst/>
                          <a:latin typeface="Times New Roman" pitchFamily="18" charset="0"/>
                          <a:cs typeface="Times New Roman" pitchFamily="18" charset="0"/>
                        </a:rPr>
                        <a:t>2005-2007</a:t>
                      </a:r>
                      <a:endParaRPr lang="it-IT" sz="1100" b="1" dirty="0">
                        <a:solidFill>
                          <a:schemeClr val="tx1"/>
                        </a:solidFill>
                        <a:effectLst/>
                        <a:latin typeface="Times New Roman" pitchFamily="18" charset="0"/>
                        <a:ea typeface="Calibri"/>
                        <a:cs typeface="Times New Roman" pitchFamily="18" charset="0"/>
                      </a:endParaRPr>
                    </a:p>
                  </a:txBody>
                  <a:tcPr marL="47719" marR="47719" marT="0" marB="0" anchor="ctr">
                    <a:solidFill>
                      <a:schemeClr val="accent1">
                        <a:lumMod val="20000"/>
                        <a:lumOff val="80000"/>
                      </a:schemeClr>
                    </a:solidFill>
                  </a:tcPr>
                </a:tc>
                <a:tc>
                  <a:txBody>
                    <a:bodyPr/>
                    <a:lstStyle/>
                    <a:p>
                      <a:pPr algn="ctr">
                        <a:lnSpc>
                          <a:spcPct val="115000"/>
                        </a:lnSpc>
                        <a:spcAft>
                          <a:spcPts val="0"/>
                        </a:spcAft>
                      </a:pPr>
                      <a:r>
                        <a:rPr lang="en-US" sz="1100" b="0" dirty="0">
                          <a:effectLst/>
                          <a:latin typeface="Times New Roman" pitchFamily="18" charset="0"/>
                          <a:cs typeface="Times New Roman" pitchFamily="18" charset="0"/>
                        </a:rPr>
                        <a:t>33</a:t>
                      </a:r>
                      <a:endParaRPr lang="it-IT" sz="1100" b="0" dirty="0">
                        <a:solidFill>
                          <a:srgbClr val="C00000"/>
                        </a:solidFill>
                        <a:effectLst/>
                        <a:latin typeface="Times New Roman" pitchFamily="18" charset="0"/>
                        <a:ea typeface="Calibri"/>
                        <a:cs typeface="Times New Roman" pitchFamily="18" charset="0"/>
                      </a:endParaRPr>
                    </a:p>
                  </a:txBody>
                  <a:tcPr marL="47719" marR="47719" marT="0" marB="0" anchor="ctr">
                    <a:solidFill>
                      <a:schemeClr val="accent1">
                        <a:lumMod val="20000"/>
                        <a:lumOff val="80000"/>
                      </a:schemeClr>
                    </a:solidFill>
                  </a:tcPr>
                </a:tc>
              </a:tr>
              <a:tr h="245564">
                <a:tc>
                  <a:txBody>
                    <a:bodyPr/>
                    <a:lstStyle/>
                    <a:p>
                      <a:pPr algn="l">
                        <a:lnSpc>
                          <a:spcPct val="115000"/>
                        </a:lnSpc>
                        <a:spcAft>
                          <a:spcPts val="0"/>
                        </a:spcAft>
                      </a:pPr>
                      <a:r>
                        <a:rPr lang="it-IT" sz="1100" dirty="0">
                          <a:solidFill>
                            <a:schemeClr val="tx1"/>
                          </a:solidFill>
                          <a:effectLst/>
                          <a:latin typeface="Times New Roman" pitchFamily="18" charset="0"/>
                          <a:cs typeface="Times New Roman" pitchFamily="18" charset="0"/>
                        </a:rPr>
                        <a:t>Park</a:t>
                      </a:r>
                      <a:endParaRPr lang="it-IT" sz="1100" dirty="0">
                        <a:solidFill>
                          <a:schemeClr val="tx1"/>
                        </a:solidFill>
                        <a:effectLst/>
                        <a:latin typeface="Times New Roman" pitchFamily="18" charset="0"/>
                        <a:ea typeface="Calibri"/>
                        <a:cs typeface="Times New Roman" pitchFamily="18" charset="0"/>
                      </a:endParaRPr>
                    </a:p>
                  </a:txBody>
                  <a:tcPr marL="47719" marR="47719" marT="0" marB="0" anchor="ctr">
                    <a:solidFill>
                      <a:schemeClr val="bg1">
                        <a:lumMod val="85000"/>
                      </a:schemeClr>
                    </a:solidFill>
                  </a:tcPr>
                </a:tc>
                <a:tc>
                  <a:txBody>
                    <a:bodyPr/>
                    <a:lstStyle/>
                    <a:p>
                      <a:pPr algn="ctr">
                        <a:lnSpc>
                          <a:spcPct val="115000"/>
                        </a:lnSpc>
                        <a:spcAft>
                          <a:spcPts val="0"/>
                        </a:spcAft>
                      </a:pPr>
                      <a:r>
                        <a:rPr lang="it-IT" sz="1100" dirty="0">
                          <a:effectLst/>
                          <a:latin typeface="Times New Roman" pitchFamily="18" charset="0"/>
                          <a:cs typeface="Times New Roman" pitchFamily="18" charset="0"/>
                        </a:rPr>
                        <a:t>2013</a:t>
                      </a:r>
                      <a:endParaRPr lang="it-IT" sz="1100" b="1" dirty="0">
                        <a:solidFill>
                          <a:schemeClr val="tx1"/>
                        </a:solidFill>
                        <a:effectLst/>
                        <a:latin typeface="Times New Roman" pitchFamily="18" charset="0"/>
                        <a:ea typeface="Calibri"/>
                        <a:cs typeface="Times New Roman" pitchFamily="18" charset="0"/>
                      </a:endParaRPr>
                    </a:p>
                  </a:txBody>
                  <a:tcPr marL="47719" marR="47719" marT="0" marB="0" anchor="ctr">
                    <a:solidFill>
                      <a:schemeClr val="accent1">
                        <a:lumMod val="20000"/>
                        <a:lumOff val="80000"/>
                      </a:schemeClr>
                    </a:solidFill>
                  </a:tcPr>
                </a:tc>
                <a:tc>
                  <a:txBody>
                    <a:bodyPr/>
                    <a:lstStyle/>
                    <a:p>
                      <a:pPr algn="l">
                        <a:lnSpc>
                          <a:spcPct val="115000"/>
                        </a:lnSpc>
                        <a:spcAft>
                          <a:spcPts val="0"/>
                        </a:spcAft>
                      </a:pPr>
                      <a:r>
                        <a:rPr lang="it-IT" sz="1100" spc="0" baseline="0" dirty="0" err="1">
                          <a:effectLst/>
                          <a:latin typeface="Times New Roman" pitchFamily="18" charset="0"/>
                          <a:cs typeface="Times New Roman" pitchFamily="18" charset="0"/>
                        </a:rPr>
                        <a:t>Retrospective</a:t>
                      </a:r>
                      <a:r>
                        <a:rPr lang="it-IT" sz="1100" spc="0" baseline="0" dirty="0">
                          <a:effectLst/>
                          <a:latin typeface="Times New Roman" pitchFamily="18" charset="0"/>
                          <a:cs typeface="Times New Roman" pitchFamily="18" charset="0"/>
                        </a:rPr>
                        <a:t> CS</a:t>
                      </a:r>
                      <a:endParaRPr lang="it-IT" sz="1100" b="1" spc="0" baseline="0" dirty="0">
                        <a:solidFill>
                          <a:schemeClr val="tx1"/>
                        </a:solidFill>
                        <a:effectLst/>
                        <a:latin typeface="Times New Roman" pitchFamily="18" charset="0"/>
                        <a:ea typeface="Calibri"/>
                        <a:cs typeface="Times New Roman" pitchFamily="18" charset="0"/>
                      </a:endParaRPr>
                    </a:p>
                  </a:txBody>
                  <a:tcPr marL="47719" marR="47719" marT="0" marB="0" anchor="ctr">
                    <a:solidFill>
                      <a:schemeClr val="accent1">
                        <a:lumMod val="20000"/>
                        <a:lumOff val="80000"/>
                      </a:schemeClr>
                    </a:solidFill>
                  </a:tcPr>
                </a:tc>
                <a:tc>
                  <a:txBody>
                    <a:bodyPr/>
                    <a:lstStyle/>
                    <a:p>
                      <a:pPr algn="l">
                        <a:lnSpc>
                          <a:spcPct val="115000"/>
                        </a:lnSpc>
                        <a:spcAft>
                          <a:spcPts val="0"/>
                        </a:spcAft>
                      </a:pPr>
                      <a:r>
                        <a:rPr lang="it-IT" sz="1100" dirty="0">
                          <a:effectLst/>
                          <a:latin typeface="Times New Roman" pitchFamily="18" charset="0"/>
                          <a:cs typeface="Times New Roman" pitchFamily="18" charset="0"/>
                        </a:rPr>
                        <a:t>RAG</a:t>
                      </a:r>
                      <a:endParaRPr lang="it-IT" sz="1100" b="1" dirty="0">
                        <a:solidFill>
                          <a:schemeClr val="tx1"/>
                        </a:solidFill>
                        <a:effectLst/>
                        <a:latin typeface="Times New Roman" pitchFamily="18" charset="0"/>
                        <a:ea typeface="Calibri"/>
                        <a:cs typeface="Times New Roman" pitchFamily="18" charset="0"/>
                      </a:endParaRPr>
                    </a:p>
                  </a:txBody>
                  <a:tcPr marL="47719" marR="47719" marT="0" marB="0" anchor="ctr">
                    <a:solidFill>
                      <a:schemeClr val="accent1">
                        <a:lumMod val="20000"/>
                        <a:lumOff val="80000"/>
                      </a:schemeClr>
                    </a:solidFill>
                  </a:tcPr>
                </a:tc>
                <a:tc rowSpan="3">
                  <a:txBody>
                    <a:bodyPr/>
                    <a:lstStyle/>
                    <a:p>
                      <a:pPr marL="0" algn="l" rtl="0" eaLnBrk="1" latinLnBrk="0" hangingPunct="1">
                        <a:lnSpc>
                          <a:spcPct val="115000"/>
                        </a:lnSpc>
                        <a:spcAft>
                          <a:spcPts val="0"/>
                        </a:spcAft>
                      </a:pPr>
                      <a:r>
                        <a:rPr kumimoji="0" lang="it-IT" sz="1100" kern="1200" dirty="0" smtClean="0">
                          <a:effectLst/>
                          <a:latin typeface="Times New Roman" pitchFamily="18" charset="0"/>
                          <a:cs typeface="Times New Roman" pitchFamily="18" charset="0"/>
                        </a:rPr>
                        <a:t>Korea</a:t>
                      </a:r>
                      <a:endParaRPr kumimoji="0" lang="it-IT" sz="1100" b="1" kern="1200" dirty="0">
                        <a:solidFill>
                          <a:schemeClr val="tx1"/>
                        </a:solidFill>
                        <a:effectLst/>
                        <a:latin typeface="Times New Roman" pitchFamily="18" charset="0"/>
                        <a:ea typeface="+mn-ea"/>
                        <a:cs typeface="Times New Roman" pitchFamily="18" charset="0"/>
                      </a:endParaRPr>
                    </a:p>
                  </a:txBody>
                  <a:tcPr marL="47719" marR="47719" marT="0" marB="0" anchor="ctr">
                    <a:solidFill>
                      <a:schemeClr val="accent1">
                        <a:lumMod val="20000"/>
                        <a:lumOff val="80000"/>
                      </a:schemeClr>
                    </a:solidFill>
                  </a:tcPr>
                </a:tc>
                <a:tc rowSpan="3">
                  <a:txBody>
                    <a:bodyPr/>
                    <a:lstStyle/>
                    <a:p>
                      <a:pPr marL="0" algn="l" rtl="0" eaLnBrk="1" latinLnBrk="0" hangingPunct="1">
                        <a:lnSpc>
                          <a:spcPct val="115000"/>
                        </a:lnSpc>
                        <a:spcAft>
                          <a:spcPts val="0"/>
                        </a:spcAft>
                      </a:pPr>
                      <a:r>
                        <a:rPr kumimoji="0" lang="en-US" sz="1100" kern="1200" spc="-50" baseline="0" dirty="0">
                          <a:effectLst/>
                          <a:latin typeface="Times New Roman" pitchFamily="18" charset="0"/>
                          <a:cs typeface="Times New Roman" pitchFamily="18" charset="0"/>
                        </a:rPr>
                        <a:t>National Cancer Center</a:t>
                      </a:r>
                      <a:endParaRPr kumimoji="0" lang="it-IT" sz="1100" b="1" kern="1200" spc="-50" baseline="0" dirty="0">
                        <a:solidFill>
                          <a:schemeClr val="tx1"/>
                        </a:solidFill>
                        <a:effectLst/>
                        <a:latin typeface="Times New Roman" pitchFamily="18" charset="0"/>
                        <a:ea typeface="+mn-ea"/>
                        <a:cs typeface="Times New Roman" pitchFamily="18" charset="0"/>
                      </a:endParaRPr>
                    </a:p>
                  </a:txBody>
                  <a:tcPr marL="47719" marR="47719" marT="0" marB="0" anchor="ctr">
                    <a:solidFill>
                      <a:schemeClr val="accent1">
                        <a:lumMod val="20000"/>
                        <a:lumOff val="80000"/>
                      </a:schemeClr>
                    </a:solidFill>
                  </a:tcPr>
                </a:tc>
                <a:tc rowSpan="2">
                  <a:txBody>
                    <a:bodyPr/>
                    <a:lstStyle/>
                    <a:p>
                      <a:pPr algn="l">
                        <a:lnSpc>
                          <a:spcPct val="115000"/>
                        </a:lnSpc>
                        <a:spcAft>
                          <a:spcPts val="0"/>
                        </a:spcAft>
                      </a:pPr>
                      <a:r>
                        <a:rPr lang="it-IT" sz="1100" dirty="0">
                          <a:effectLst/>
                          <a:latin typeface="Times New Roman" pitchFamily="18" charset="0"/>
                          <a:cs typeface="Times New Roman" pitchFamily="18" charset="0"/>
                        </a:rPr>
                        <a:t>2009-2012</a:t>
                      </a:r>
                      <a:endParaRPr lang="it-IT" sz="1100" b="1" dirty="0">
                        <a:solidFill>
                          <a:schemeClr val="tx1"/>
                        </a:solidFill>
                        <a:effectLst/>
                        <a:latin typeface="Times New Roman" pitchFamily="18" charset="0"/>
                        <a:ea typeface="Calibri"/>
                        <a:cs typeface="Times New Roman" pitchFamily="18" charset="0"/>
                      </a:endParaRPr>
                    </a:p>
                  </a:txBody>
                  <a:tcPr marL="47719" marR="47719" marT="0" marB="0" anchor="ctr">
                    <a:solidFill>
                      <a:schemeClr val="accent1">
                        <a:lumMod val="20000"/>
                        <a:lumOff val="80000"/>
                      </a:schemeClr>
                    </a:solidFill>
                  </a:tcPr>
                </a:tc>
                <a:tc rowSpan="2">
                  <a:txBody>
                    <a:bodyPr/>
                    <a:lstStyle/>
                    <a:p>
                      <a:pPr algn="ctr">
                        <a:lnSpc>
                          <a:spcPct val="115000"/>
                        </a:lnSpc>
                        <a:spcAft>
                          <a:spcPts val="0"/>
                        </a:spcAft>
                      </a:pPr>
                      <a:r>
                        <a:rPr lang="it-IT" sz="1100" b="0" dirty="0">
                          <a:effectLst/>
                          <a:latin typeface="Times New Roman" pitchFamily="18" charset="0"/>
                          <a:cs typeface="Times New Roman" pitchFamily="18" charset="0"/>
                        </a:rPr>
                        <a:t>46</a:t>
                      </a:r>
                      <a:endParaRPr lang="it-IT" sz="1100" b="0" dirty="0">
                        <a:solidFill>
                          <a:srgbClr val="C00000"/>
                        </a:solidFill>
                        <a:effectLst/>
                        <a:latin typeface="Times New Roman" pitchFamily="18" charset="0"/>
                        <a:ea typeface="Calibri"/>
                        <a:cs typeface="Times New Roman" pitchFamily="18" charset="0"/>
                      </a:endParaRPr>
                    </a:p>
                  </a:txBody>
                  <a:tcPr marL="47719" marR="47719" marT="0" marB="0" anchor="ctr">
                    <a:solidFill>
                      <a:srgbClr val="FFFF00"/>
                    </a:solidFill>
                  </a:tcPr>
                </a:tc>
              </a:tr>
              <a:tr h="29560">
                <a:tc rowSpan="2">
                  <a:txBody>
                    <a:bodyPr/>
                    <a:lstStyle/>
                    <a:p>
                      <a:pPr algn="l">
                        <a:lnSpc>
                          <a:spcPct val="115000"/>
                        </a:lnSpc>
                        <a:spcAft>
                          <a:spcPts val="0"/>
                        </a:spcAft>
                      </a:pPr>
                      <a:r>
                        <a:rPr lang="it-IT" sz="1100" dirty="0" err="1">
                          <a:solidFill>
                            <a:schemeClr val="tx1"/>
                          </a:solidFill>
                          <a:effectLst/>
                          <a:latin typeface="Times New Roman" pitchFamily="18" charset="0"/>
                          <a:cs typeface="Times New Roman" pitchFamily="18" charset="0"/>
                        </a:rPr>
                        <a:t>Yoon</a:t>
                      </a:r>
                      <a:endParaRPr lang="it-IT" sz="1100" dirty="0">
                        <a:solidFill>
                          <a:schemeClr val="tx1"/>
                        </a:solidFill>
                        <a:effectLst/>
                        <a:latin typeface="Times New Roman" pitchFamily="18" charset="0"/>
                        <a:ea typeface="Calibri"/>
                        <a:cs typeface="Times New Roman" pitchFamily="18" charset="0"/>
                      </a:endParaRPr>
                    </a:p>
                  </a:txBody>
                  <a:tcPr marL="47719" marR="47719" marT="0" marB="0" anchor="ctr">
                    <a:solidFill>
                      <a:schemeClr val="bg1">
                        <a:lumMod val="85000"/>
                      </a:schemeClr>
                    </a:solidFill>
                  </a:tcPr>
                </a:tc>
                <a:tc rowSpan="2">
                  <a:txBody>
                    <a:bodyPr/>
                    <a:lstStyle/>
                    <a:p>
                      <a:pPr algn="ctr">
                        <a:lnSpc>
                          <a:spcPct val="115000"/>
                        </a:lnSpc>
                        <a:spcAft>
                          <a:spcPts val="0"/>
                        </a:spcAft>
                      </a:pPr>
                      <a:r>
                        <a:rPr lang="en-US" sz="1100" dirty="0">
                          <a:effectLst/>
                          <a:latin typeface="Times New Roman" pitchFamily="18" charset="0"/>
                          <a:cs typeface="Times New Roman" pitchFamily="18" charset="0"/>
                        </a:rPr>
                        <a:t>2012</a:t>
                      </a:r>
                      <a:endParaRPr lang="it-IT" sz="1100" b="1" dirty="0">
                        <a:solidFill>
                          <a:schemeClr val="tx1"/>
                        </a:solidFill>
                        <a:effectLst/>
                        <a:latin typeface="Times New Roman" pitchFamily="18" charset="0"/>
                        <a:ea typeface="Calibri"/>
                        <a:cs typeface="Times New Roman" pitchFamily="18" charset="0"/>
                      </a:endParaRPr>
                    </a:p>
                  </a:txBody>
                  <a:tcPr marL="47719" marR="47719" marT="0" marB="0" anchor="ctr">
                    <a:solidFill>
                      <a:schemeClr val="accent1">
                        <a:lumMod val="20000"/>
                        <a:lumOff val="80000"/>
                      </a:schemeClr>
                    </a:solidFill>
                  </a:tcPr>
                </a:tc>
                <a:tc rowSpan="2">
                  <a:txBody>
                    <a:bodyPr/>
                    <a:lstStyle/>
                    <a:p>
                      <a:pPr algn="l">
                        <a:lnSpc>
                          <a:spcPct val="115000"/>
                        </a:lnSpc>
                        <a:spcAft>
                          <a:spcPts val="0"/>
                        </a:spcAft>
                      </a:pPr>
                      <a:r>
                        <a:rPr lang="it-IT" sz="1100" spc="0" dirty="0" err="1">
                          <a:effectLst/>
                          <a:latin typeface="Times New Roman" pitchFamily="18" charset="0"/>
                          <a:cs typeface="Times New Roman" pitchFamily="18" charset="0"/>
                        </a:rPr>
                        <a:t>nonRCT</a:t>
                      </a:r>
                      <a:endParaRPr lang="it-IT" sz="1100" b="1" spc="0" dirty="0">
                        <a:solidFill>
                          <a:schemeClr val="tx1"/>
                        </a:solidFill>
                        <a:effectLst/>
                        <a:latin typeface="Times New Roman" pitchFamily="18" charset="0"/>
                        <a:ea typeface="Calibri"/>
                        <a:cs typeface="Times New Roman" pitchFamily="18" charset="0"/>
                      </a:endParaRPr>
                    </a:p>
                  </a:txBody>
                  <a:tcPr marL="47719" marR="47719" marT="0" marB="0" anchor="ctr">
                    <a:solidFill>
                      <a:schemeClr val="accent1">
                        <a:lumMod val="20000"/>
                        <a:lumOff val="80000"/>
                      </a:schemeClr>
                    </a:solidFill>
                  </a:tcPr>
                </a:tc>
                <a:tc rowSpan="2">
                  <a:txBody>
                    <a:bodyPr/>
                    <a:lstStyle/>
                    <a:p>
                      <a:pPr algn="l">
                        <a:lnSpc>
                          <a:spcPct val="115000"/>
                        </a:lnSpc>
                        <a:spcAft>
                          <a:spcPts val="0"/>
                        </a:spcAft>
                      </a:pPr>
                      <a:r>
                        <a:rPr lang="en-US" sz="1100" dirty="0">
                          <a:effectLst/>
                          <a:latin typeface="Times New Roman" pitchFamily="18" charset="0"/>
                          <a:cs typeface="Times New Roman" pitchFamily="18" charset="0"/>
                        </a:rPr>
                        <a:t>RTG </a:t>
                      </a:r>
                      <a:r>
                        <a:rPr lang="en-US" sz="1100" dirty="0" err="1">
                          <a:effectLst/>
                          <a:latin typeface="Times New Roman" pitchFamily="18" charset="0"/>
                          <a:cs typeface="Times New Roman" pitchFamily="18" charset="0"/>
                        </a:rPr>
                        <a:t>vs</a:t>
                      </a:r>
                      <a:r>
                        <a:rPr lang="en-US" sz="1100" dirty="0">
                          <a:effectLst/>
                          <a:latin typeface="Times New Roman" pitchFamily="18" charset="0"/>
                          <a:cs typeface="Times New Roman" pitchFamily="18" charset="0"/>
                        </a:rPr>
                        <a:t> LTG</a:t>
                      </a:r>
                      <a:endParaRPr lang="it-IT" sz="1100" b="1" dirty="0">
                        <a:solidFill>
                          <a:schemeClr val="tx1"/>
                        </a:solidFill>
                        <a:effectLst/>
                        <a:latin typeface="Times New Roman" pitchFamily="18" charset="0"/>
                        <a:ea typeface="Calibri"/>
                        <a:cs typeface="Times New Roman" pitchFamily="18" charset="0"/>
                      </a:endParaRPr>
                    </a:p>
                  </a:txBody>
                  <a:tcPr marL="47719" marR="47719" marT="0" marB="0" anchor="ctr">
                    <a:solidFill>
                      <a:schemeClr val="accent1">
                        <a:lumMod val="20000"/>
                        <a:lumOff val="80000"/>
                      </a:schemeClr>
                    </a:solidFill>
                  </a:tcPr>
                </a:tc>
                <a:tc vMerge="1">
                  <a:txBody>
                    <a:bodyPr/>
                    <a:lstStyle/>
                    <a:p>
                      <a:endParaRPr lang="it-IT"/>
                    </a:p>
                  </a:txBody>
                  <a:tcPr/>
                </a:tc>
                <a:tc vMerge="1">
                  <a:txBody>
                    <a:bodyPr/>
                    <a:lstStyle/>
                    <a:p>
                      <a:endParaRPr lang="it-IT"/>
                    </a:p>
                  </a:txBody>
                  <a:tcPr/>
                </a:tc>
                <a:tc vMerge="1">
                  <a:txBody>
                    <a:bodyPr/>
                    <a:lstStyle/>
                    <a:p>
                      <a:endParaRPr lang="it-IT"/>
                    </a:p>
                  </a:txBody>
                  <a:tcPr/>
                </a:tc>
                <a:tc vMerge="1">
                  <a:txBody>
                    <a:bodyPr/>
                    <a:lstStyle/>
                    <a:p>
                      <a:endParaRPr lang="it-IT"/>
                    </a:p>
                  </a:txBody>
                  <a:tcPr/>
                </a:tc>
              </a:tr>
              <a:tr h="222362">
                <a:tc vMerge="1">
                  <a:txBody>
                    <a:bodyPr/>
                    <a:lstStyle/>
                    <a:p>
                      <a:pPr algn="l">
                        <a:lnSpc>
                          <a:spcPct val="115000"/>
                        </a:lnSpc>
                        <a:spcAft>
                          <a:spcPts val="0"/>
                        </a:spcAft>
                      </a:pPr>
                      <a:endParaRPr lang="it-IT" sz="1400">
                        <a:effectLst/>
                        <a:latin typeface="Calibri"/>
                        <a:ea typeface="Calibri"/>
                        <a:cs typeface="Times New Roman"/>
                      </a:endParaRPr>
                    </a:p>
                  </a:txBody>
                  <a:tcPr marL="68580" marR="68580" marT="0" marB="0" anchor="ctr"/>
                </a:tc>
                <a:tc vMerge="1">
                  <a:txBody>
                    <a:bodyPr/>
                    <a:lstStyle/>
                    <a:p>
                      <a:pPr algn="ctr">
                        <a:lnSpc>
                          <a:spcPct val="115000"/>
                        </a:lnSpc>
                        <a:spcAft>
                          <a:spcPts val="0"/>
                        </a:spcAft>
                      </a:pPr>
                      <a:endParaRPr lang="it-IT" sz="1400">
                        <a:effectLst/>
                        <a:latin typeface="Calibri"/>
                        <a:ea typeface="Calibri"/>
                        <a:cs typeface="Times New Roman"/>
                      </a:endParaRPr>
                    </a:p>
                  </a:txBody>
                  <a:tcPr marL="68580" marR="68580" marT="0" marB="0" anchor="ctr"/>
                </a:tc>
                <a:tc vMerge="1">
                  <a:txBody>
                    <a:bodyPr/>
                    <a:lstStyle/>
                    <a:p>
                      <a:pPr algn="l">
                        <a:lnSpc>
                          <a:spcPct val="115000"/>
                        </a:lnSpc>
                        <a:spcAft>
                          <a:spcPts val="0"/>
                        </a:spcAft>
                      </a:pPr>
                      <a:endParaRPr lang="it-IT" sz="1400" dirty="0">
                        <a:effectLst/>
                        <a:latin typeface="Calibri"/>
                        <a:ea typeface="Calibri"/>
                        <a:cs typeface="Times New Roman"/>
                      </a:endParaRPr>
                    </a:p>
                  </a:txBody>
                  <a:tcPr marL="68580" marR="68580" marT="0" marB="0" anchor="ctr"/>
                </a:tc>
                <a:tc vMerge="1">
                  <a:txBody>
                    <a:bodyPr/>
                    <a:lstStyle/>
                    <a:p>
                      <a:pPr algn="l">
                        <a:lnSpc>
                          <a:spcPct val="115000"/>
                        </a:lnSpc>
                        <a:spcAft>
                          <a:spcPts val="0"/>
                        </a:spcAft>
                      </a:pPr>
                      <a:endParaRPr lang="it-IT" sz="1400" dirty="0">
                        <a:effectLst/>
                        <a:latin typeface="Calibri"/>
                        <a:ea typeface="Calibri"/>
                        <a:cs typeface="Times New Roman"/>
                      </a:endParaRPr>
                    </a:p>
                  </a:txBody>
                  <a:tcPr marL="68580" marR="68580" marT="0" marB="0" anchor="ctr"/>
                </a:tc>
                <a:tc vMerge="1">
                  <a:txBody>
                    <a:bodyPr/>
                    <a:lstStyle/>
                    <a:p>
                      <a:pPr algn="l">
                        <a:lnSpc>
                          <a:spcPct val="115000"/>
                        </a:lnSpc>
                        <a:spcAft>
                          <a:spcPts val="0"/>
                        </a:spcAft>
                      </a:pPr>
                      <a:endParaRPr lang="it-IT" sz="1100" dirty="0">
                        <a:effectLst/>
                        <a:latin typeface="Calibri"/>
                        <a:ea typeface="Calibri"/>
                        <a:cs typeface="Times New Roman"/>
                      </a:endParaRPr>
                    </a:p>
                  </a:txBody>
                  <a:tcPr marL="68580" marR="68580" marT="0" marB="0" anchor="ctr"/>
                </a:tc>
                <a:tc vMerge="1">
                  <a:txBody>
                    <a:bodyPr/>
                    <a:lstStyle/>
                    <a:p>
                      <a:endParaRPr lang="it-IT"/>
                    </a:p>
                  </a:txBody>
                  <a:tcPr/>
                </a:tc>
                <a:tc>
                  <a:txBody>
                    <a:bodyPr/>
                    <a:lstStyle/>
                    <a:p>
                      <a:pPr algn="l">
                        <a:lnSpc>
                          <a:spcPct val="115000"/>
                        </a:lnSpc>
                        <a:spcAft>
                          <a:spcPts val="0"/>
                        </a:spcAft>
                      </a:pPr>
                      <a:r>
                        <a:rPr lang="en-US" sz="1100" dirty="0">
                          <a:effectLst/>
                          <a:latin typeface="Times New Roman" pitchFamily="18" charset="0"/>
                          <a:cs typeface="Times New Roman" pitchFamily="18" charset="0"/>
                        </a:rPr>
                        <a:t>2009-2011</a:t>
                      </a:r>
                      <a:endParaRPr lang="it-IT" sz="1100" b="1" dirty="0">
                        <a:solidFill>
                          <a:schemeClr val="tx1"/>
                        </a:solidFill>
                        <a:effectLst/>
                        <a:latin typeface="Times New Roman" pitchFamily="18" charset="0"/>
                        <a:ea typeface="Calibri"/>
                        <a:cs typeface="Times New Roman" pitchFamily="18" charset="0"/>
                      </a:endParaRPr>
                    </a:p>
                  </a:txBody>
                  <a:tcPr marL="47719" marR="47719" marT="0" marB="0" anchor="ctr">
                    <a:solidFill>
                      <a:schemeClr val="accent1">
                        <a:lumMod val="20000"/>
                        <a:lumOff val="80000"/>
                      </a:schemeClr>
                    </a:solidFill>
                  </a:tcPr>
                </a:tc>
                <a:tc>
                  <a:txBody>
                    <a:bodyPr/>
                    <a:lstStyle/>
                    <a:p>
                      <a:pPr algn="ctr">
                        <a:lnSpc>
                          <a:spcPct val="115000"/>
                        </a:lnSpc>
                        <a:spcAft>
                          <a:spcPts val="0"/>
                        </a:spcAft>
                      </a:pPr>
                      <a:r>
                        <a:rPr lang="en-US" sz="1100" b="0" dirty="0">
                          <a:effectLst/>
                          <a:latin typeface="Times New Roman" pitchFamily="18" charset="0"/>
                          <a:cs typeface="Times New Roman" pitchFamily="18" charset="0"/>
                        </a:rPr>
                        <a:t>36</a:t>
                      </a:r>
                      <a:endParaRPr lang="it-IT" sz="1100" b="0" dirty="0">
                        <a:solidFill>
                          <a:srgbClr val="C00000"/>
                        </a:solidFill>
                        <a:effectLst/>
                        <a:latin typeface="Times New Roman" pitchFamily="18" charset="0"/>
                        <a:ea typeface="Calibri"/>
                        <a:cs typeface="Times New Roman" pitchFamily="18" charset="0"/>
                      </a:endParaRPr>
                    </a:p>
                  </a:txBody>
                  <a:tcPr marL="47719" marR="47719" marT="0" marB="0" anchor="ctr"/>
                </a:tc>
              </a:tr>
              <a:tr h="239071">
                <a:tc>
                  <a:txBody>
                    <a:bodyPr/>
                    <a:lstStyle/>
                    <a:p>
                      <a:pPr algn="l">
                        <a:lnSpc>
                          <a:spcPct val="115000"/>
                        </a:lnSpc>
                        <a:spcAft>
                          <a:spcPts val="0"/>
                        </a:spcAft>
                      </a:pPr>
                      <a:r>
                        <a:rPr lang="en-US" sz="1100" dirty="0">
                          <a:solidFill>
                            <a:schemeClr val="tx1"/>
                          </a:solidFill>
                          <a:effectLst/>
                          <a:latin typeface="Times New Roman" pitchFamily="18" charset="0"/>
                          <a:cs typeface="Times New Roman" pitchFamily="18" charset="0"/>
                        </a:rPr>
                        <a:t>Kang</a:t>
                      </a:r>
                      <a:endParaRPr lang="it-IT" sz="1100" dirty="0">
                        <a:solidFill>
                          <a:schemeClr val="tx1"/>
                        </a:solidFill>
                        <a:effectLst/>
                        <a:latin typeface="Times New Roman" pitchFamily="18" charset="0"/>
                        <a:ea typeface="Calibri"/>
                        <a:cs typeface="Times New Roman" pitchFamily="18" charset="0"/>
                      </a:endParaRPr>
                    </a:p>
                  </a:txBody>
                  <a:tcPr marL="47719" marR="47719" marT="0" marB="0" anchor="ctr">
                    <a:solidFill>
                      <a:schemeClr val="bg1">
                        <a:lumMod val="85000"/>
                      </a:schemeClr>
                    </a:solidFill>
                  </a:tcPr>
                </a:tc>
                <a:tc>
                  <a:txBody>
                    <a:bodyPr/>
                    <a:lstStyle/>
                    <a:p>
                      <a:pPr algn="ctr">
                        <a:lnSpc>
                          <a:spcPct val="115000"/>
                        </a:lnSpc>
                        <a:spcAft>
                          <a:spcPts val="0"/>
                        </a:spcAft>
                      </a:pPr>
                      <a:r>
                        <a:rPr lang="it-IT" sz="1100" dirty="0">
                          <a:effectLst/>
                          <a:latin typeface="Times New Roman" pitchFamily="18" charset="0"/>
                          <a:cs typeface="Times New Roman" pitchFamily="18" charset="0"/>
                        </a:rPr>
                        <a:t>2012</a:t>
                      </a:r>
                      <a:endParaRPr lang="it-IT" sz="1100" b="1" dirty="0">
                        <a:solidFill>
                          <a:schemeClr val="tx1"/>
                        </a:solidFill>
                        <a:effectLst/>
                        <a:latin typeface="Times New Roman" pitchFamily="18" charset="0"/>
                        <a:ea typeface="Calibri"/>
                        <a:cs typeface="Times New Roman" pitchFamily="18" charset="0"/>
                      </a:endParaRPr>
                    </a:p>
                  </a:txBody>
                  <a:tcPr marL="47719" marR="47719" marT="0" marB="0" anchor="ctr">
                    <a:solidFill>
                      <a:schemeClr val="accent1">
                        <a:lumMod val="20000"/>
                        <a:lumOff val="80000"/>
                      </a:schemeClr>
                    </a:solidFill>
                  </a:tcPr>
                </a:tc>
                <a:tc>
                  <a:txBody>
                    <a:bodyPr/>
                    <a:lstStyle/>
                    <a:p>
                      <a:pPr algn="l">
                        <a:lnSpc>
                          <a:spcPct val="115000"/>
                        </a:lnSpc>
                        <a:spcAft>
                          <a:spcPts val="0"/>
                        </a:spcAft>
                      </a:pPr>
                      <a:r>
                        <a:rPr lang="it-IT" sz="1100" spc="0" dirty="0" err="1">
                          <a:effectLst/>
                          <a:latin typeface="Times New Roman" pitchFamily="18" charset="0"/>
                          <a:cs typeface="Times New Roman" pitchFamily="18" charset="0"/>
                        </a:rPr>
                        <a:t>nonRCT</a:t>
                      </a:r>
                      <a:endParaRPr lang="it-IT" sz="1100" b="1" spc="0" dirty="0">
                        <a:solidFill>
                          <a:schemeClr val="tx1"/>
                        </a:solidFill>
                        <a:effectLst/>
                        <a:latin typeface="Times New Roman" pitchFamily="18" charset="0"/>
                        <a:ea typeface="Calibri"/>
                        <a:cs typeface="Times New Roman" pitchFamily="18" charset="0"/>
                      </a:endParaRPr>
                    </a:p>
                  </a:txBody>
                  <a:tcPr marL="47719" marR="47719" marT="0" marB="0" anchor="ctr">
                    <a:solidFill>
                      <a:schemeClr val="accent1">
                        <a:lumMod val="20000"/>
                        <a:lumOff val="80000"/>
                      </a:schemeClr>
                    </a:solidFill>
                  </a:tcPr>
                </a:tc>
                <a:tc>
                  <a:txBody>
                    <a:bodyPr/>
                    <a:lstStyle/>
                    <a:p>
                      <a:pPr algn="l">
                        <a:lnSpc>
                          <a:spcPct val="115000"/>
                        </a:lnSpc>
                        <a:spcAft>
                          <a:spcPts val="0"/>
                        </a:spcAft>
                      </a:pPr>
                      <a:r>
                        <a:rPr lang="en-US" sz="1100" dirty="0">
                          <a:effectLst/>
                          <a:latin typeface="Times New Roman" pitchFamily="18" charset="0"/>
                          <a:cs typeface="Times New Roman" pitchFamily="18" charset="0"/>
                        </a:rPr>
                        <a:t>RAG </a:t>
                      </a:r>
                      <a:r>
                        <a:rPr lang="en-US" sz="1100" dirty="0" err="1">
                          <a:effectLst/>
                          <a:latin typeface="Times New Roman" pitchFamily="18" charset="0"/>
                          <a:cs typeface="Times New Roman" pitchFamily="18" charset="0"/>
                        </a:rPr>
                        <a:t>vs</a:t>
                      </a:r>
                      <a:r>
                        <a:rPr lang="en-US" sz="1100" dirty="0">
                          <a:effectLst/>
                          <a:latin typeface="Times New Roman" pitchFamily="18" charset="0"/>
                          <a:cs typeface="Times New Roman" pitchFamily="18" charset="0"/>
                        </a:rPr>
                        <a:t> LG</a:t>
                      </a:r>
                      <a:endParaRPr lang="it-IT" sz="1100" b="1" dirty="0">
                        <a:solidFill>
                          <a:schemeClr val="tx1"/>
                        </a:solidFill>
                        <a:effectLst/>
                        <a:latin typeface="Times New Roman" pitchFamily="18" charset="0"/>
                        <a:ea typeface="Calibri"/>
                        <a:cs typeface="Times New Roman" pitchFamily="18" charset="0"/>
                      </a:endParaRPr>
                    </a:p>
                  </a:txBody>
                  <a:tcPr marL="47719" marR="47719" marT="0" marB="0" anchor="ctr">
                    <a:solidFill>
                      <a:schemeClr val="accent1">
                        <a:lumMod val="20000"/>
                        <a:lumOff val="80000"/>
                      </a:schemeClr>
                    </a:solidFill>
                  </a:tcPr>
                </a:tc>
                <a:tc rowSpan="2">
                  <a:txBody>
                    <a:bodyPr/>
                    <a:lstStyle/>
                    <a:p>
                      <a:pPr algn="l">
                        <a:lnSpc>
                          <a:spcPct val="115000"/>
                        </a:lnSpc>
                        <a:spcAft>
                          <a:spcPts val="0"/>
                        </a:spcAft>
                      </a:pPr>
                      <a:r>
                        <a:rPr lang="it-IT" sz="1100" dirty="0">
                          <a:effectLst/>
                          <a:latin typeface="Times New Roman" pitchFamily="18" charset="0"/>
                          <a:cs typeface="Times New Roman" pitchFamily="18" charset="0"/>
                        </a:rPr>
                        <a:t>Korea</a:t>
                      </a:r>
                      <a:endParaRPr lang="it-IT" sz="1100" b="1" dirty="0">
                        <a:solidFill>
                          <a:schemeClr val="tx1"/>
                        </a:solidFill>
                        <a:effectLst/>
                        <a:latin typeface="Times New Roman" pitchFamily="18" charset="0"/>
                        <a:ea typeface="Calibri"/>
                        <a:cs typeface="Times New Roman" pitchFamily="18" charset="0"/>
                      </a:endParaRPr>
                    </a:p>
                  </a:txBody>
                  <a:tcPr marL="47719" marR="47719" marT="0" marB="0" anchor="ctr">
                    <a:solidFill>
                      <a:schemeClr val="accent1">
                        <a:lumMod val="20000"/>
                        <a:lumOff val="80000"/>
                      </a:schemeClr>
                    </a:solidFill>
                  </a:tcPr>
                </a:tc>
                <a:tc rowSpan="2">
                  <a:txBody>
                    <a:bodyPr/>
                    <a:lstStyle/>
                    <a:p>
                      <a:pPr algn="l">
                        <a:lnSpc>
                          <a:spcPct val="115000"/>
                        </a:lnSpc>
                        <a:spcAft>
                          <a:spcPts val="0"/>
                        </a:spcAft>
                      </a:pPr>
                      <a:r>
                        <a:rPr kumimoji="0" lang="en-US" sz="1100" kern="1200" spc="-50" baseline="0" dirty="0" err="1">
                          <a:effectLst/>
                          <a:latin typeface="Times New Roman" pitchFamily="18" charset="0"/>
                          <a:cs typeface="Times New Roman" pitchFamily="18" charset="0"/>
                        </a:rPr>
                        <a:t>Ajou</a:t>
                      </a:r>
                      <a:r>
                        <a:rPr kumimoji="0" lang="en-US" sz="1100" kern="1200" spc="-50" baseline="0" dirty="0">
                          <a:effectLst/>
                          <a:latin typeface="Times New Roman" pitchFamily="18" charset="0"/>
                          <a:cs typeface="Times New Roman" pitchFamily="18" charset="0"/>
                        </a:rPr>
                        <a:t> University School of Medicine</a:t>
                      </a:r>
                      <a:endParaRPr kumimoji="0" lang="it-IT" sz="1100" kern="1200" spc="-50" baseline="0" dirty="0">
                        <a:effectLst/>
                        <a:latin typeface="Times New Roman" pitchFamily="18" charset="0"/>
                        <a:cs typeface="Times New Roman" pitchFamily="18" charset="0"/>
                      </a:endParaRPr>
                    </a:p>
                    <a:p>
                      <a:pPr algn="l">
                        <a:lnSpc>
                          <a:spcPct val="115000"/>
                        </a:lnSpc>
                        <a:spcAft>
                          <a:spcPts val="0"/>
                        </a:spcAft>
                      </a:pPr>
                      <a:r>
                        <a:rPr lang="en-US" sz="1100" spc="-50" baseline="0" dirty="0">
                          <a:effectLst/>
                          <a:latin typeface="Times New Roman" pitchFamily="18" charset="0"/>
                          <a:cs typeface="Times New Roman" pitchFamily="18" charset="0"/>
                        </a:rPr>
                        <a:t> </a:t>
                      </a:r>
                      <a:endParaRPr lang="it-IT" sz="1100" b="1" spc="-50" baseline="0" dirty="0">
                        <a:solidFill>
                          <a:schemeClr val="tx1"/>
                        </a:solidFill>
                        <a:effectLst/>
                        <a:latin typeface="Times New Roman" pitchFamily="18" charset="0"/>
                        <a:ea typeface="Calibri"/>
                        <a:cs typeface="Times New Roman" pitchFamily="18" charset="0"/>
                      </a:endParaRPr>
                    </a:p>
                  </a:txBody>
                  <a:tcPr marL="47719" marR="47719" marT="0" marB="0" anchor="ctr">
                    <a:solidFill>
                      <a:schemeClr val="accent1">
                        <a:lumMod val="20000"/>
                        <a:lumOff val="80000"/>
                      </a:schemeClr>
                    </a:solidFill>
                  </a:tcPr>
                </a:tc>
                <a:tc>
                  <a:txBody>
                    <a:bodyPr/>
                    <a:lstStyle/>
                    <a:p>
                      <a:pPr algn="l">
                        <a:lnSpc>
                          <a:spcPct val="115000"/>
                        </a:lnSpc>
                        <a:spcAft>
                          <a:spcPts val="0"/>
                        </a:spcAft>
                      </a:pPr>
                      <a:r>
                        <a:rPr lang="en-US" sz="1100" dirty="0">
                          <a:effectLst/>
                          <a:latin typeface="Times New Roman" pitchFamily="18" charset="0"/>
                          <a:cs typeface="Times New Roman" pitchFamily="18" charset="0"/>
                        </a:rPr>
                        <a:t>2008-2011</a:t>
                      </a:r>
                      <a:endParaRPr lang="it-IT" sz="1100" b="1" dirty="0">
                        <a:solidFill>
                          <a:schemeClr val="tx1"/>
                        </a:solidFill>
                        <a:effectLst/>
                        <a:latin typeface="Times New Roman" pitchFamily="18" charset="0"/>
                        <a:ea typeface="Calibri"/>
                        <a:cs typeface="Times New Roman" pitchFamily="18" charset="0"/>
                      </a:endParaRPr>
                    </a:p>
                  </a:txBody>
                  <a:tcPr marL="47719" marR="47719" marT="0" marB="0" anchor="ctr">
                    <a:solidFill>
                      <a:schemeClr val="accent1">
                        <a:lumMod val="20000"/>
                        <a:lumOff val="80000"/>
                      </a:schemeClr>
                    </a:solidFill>
                  </a:tcPr>
                </a:tc>
                <a:tc>
                  <a:txBody>
                    <a:bodyPr/>
                    <a:lstStyle/>
                    <a:p>
                      <a:pPr algn="ctr">
                        <a:lnSpc>
                          <a:spcPct val="115000"/>
                        </a:lnSpc>
                        <a:spcAft>
                          <a:spcPts val="0"/>
                        </a:spcAft>
                      </a:pPr>
                      <a:r>
                        <a:rPr lang="en-US" sz="1100" b="0" dirty="0">
                          <a:effectLst/>
                          <a:latin typeface="Times New Roman" pitchFamily="18" charset="0"/>
                          <a:cs typeface="Times New Roman" pitchFamily="18" charset="0"/>
                        </a:rPr>
                        <a:t>16</a:t>
                      </a:r>
                      <a:endParaRPr lang="it-IT" sz="1100" b="0" dirty="0">
                        <a:solidFill>
                          <a:srgbClr val="C00000"/>
                        </a:solidFill>
                        <a:effectLst/>
                        <a:latin typeface="Times New Roman" pitchFamily="18" charset="0"/>
                        <a:ea typeface="Calibri"/>
                        <a:cs typeface="Times New Roman" pitchFamily="18" charset="0"/>
                      </a:endParaRPr>
                    </a:p>
                  </a:txBody>
                  <a:tcPr marL="47719" marR="47719" marT="0" marB="0" anchor="ctr">
                    <a:solidFill>
                      <a:srgbClr val="FFFF00"/>
                    </a:solidFill>
                  </a:tcPr>
                </a:tc>
              </a:tr>
              <a:tr h="239071">
                <a:tc>
                  <a:txBody>
                    <a:bodyPr/>
                    <a:lstStyle/>
                    <a:p>
                      <a:pPr algn="l">
                        <a:lnSpc>
                          <a:spcPct val="115000"/>
                        </a:lnSpc>
                        <a:spcAft>
                          <a:spcPts val="0"/>
                        </a:spcAft>
                      </a:pPr>
                      <a:r>
                        <a:rPr lang="en-US" sz="1100" dirty="0" err="1">
                          <a:solidFill>
                            <a:schemeClr val="tx1"/>
                          </a:solidFill>
                          <a:effectLst/>
                          <a:latin typeface="Times New Roman" pitchFamily="18" charset="0"/>
                          <a:cs typeface="Times New Roman" pitchFamily="18" charset="0"/>
                        </a:rPr>
                        <a:t>Hur</a:t>
                      </a:r>
                      <a:endParaRPr lang="it-IT" sz="1100" dirty="0">
                        <a:solidFill>
                          <a:schemeClr val="tx1"/>
                        </a:solidFill>
                        <a:effectLst/>
                        <a:latin typeface="Times New Roman" pitchFamily="18" charset="0"/>
                        <a:ea typeface="Calibri"/>
                        <a:cs typeface="Times New Roman" pitchFamily="18" charset="0"/>
                      </a:endParaRPr>
                    </a:p>
                  </a:txBody>
                  <a:tcPr marL="47719" marR="47719" marT="0" marB="0" anchor="ctr">
                    <a:solidFill>
                      <a:schemeClr val="bg1">
                        <a:lumMod val="85000"/>
                      </a:schemeClr>
                    </a:solidFill>
                  </a:tcPr>
                </a:tc>
                <a:tc>
                  <a:txBody>
                    <a:bodyPr/>
                    <a:lstStyle/>
                    <a:p>
                      <a:pPr algn="ctr">
                        <a:lnSpc>
                          <a:spcPct val="115000"/>
                        </a:lnSpc>
                        <a:spcAft>
                          <a:spcPts val="0"/>
                        </a:spcAft>
                      </a:pPr>
                      <a:r>
                        <a:rPr lang="it-IT" sz="1100" dirty="0">
                          <a:effectLst/>
                          <a:latin typeface="Times New Roman" pitchFamily="18" charset="0"/>
                          <a:cs typeface="Times New Roman" pitchFamily="18" charset="0"/>
                        </a:rPr>
                        <a:t>2010</a:t>
                      </a:r>
                      <a:endParaRPr lang="it-IT" sz="1100" b="1" dirty="0">
                        <a:solidFill>
                          <a:schemeClr val="tx1"/>
                        </a:solidFill>
                        <a:effectLst/>
                        <a:latin typeface="Times New Roman" pitchFamily="18" charset="0"/>
                        <a:ea typeface="Calibri"/>
                        <a:cs typeface="Times New Roman" pitchFamily="18" charset="0"/>
                      </a:endParaRPr>
                    </a:p>
                  </a:txBody>
                  <a:tcPr marL="47719" marR="47719" marT="0" marB="0" anchor="ctr">
                    <a:solidFill>
                      <a:schemeClr val="accent1">
                        <a:lumMod val="20000"/>
                        <a:lumOff val="80000"/>
                      </a:schemeClr>
                    </a:solidFill>
                  </a:tcPr>
                </a:tc>
                <a:tc>
                  <a:txBody>
                    <a:bodyPr/>
                    <a:lstStyle/>
                    <a:p>
                      <a:pPr algn="l">
                        <a:lnSpc>
                          <a:spcPct val="115000"/>
                        </a:lnSpc>
                        <a:spcAft>
                          <a:spcPts val="0"/>
                        </a:spcAft>
                      </a:pPr>
                      <a:r>
                        <a:rPr lang="it-IT" sz="1100" spc="0" dirty="0" err="1">
                          <a:effectLst/>
                          <a:latin typeface="Times New Roman" pitchFamily="18" charset="0"/>
                          <a:cs typeface="Times New Roman" pitchFamily="18" charset="0"/>
                        </a:rPr>
                        <a:t>Retrospective</a:t>
                      </a:r>
                      <a:r>
                        <a:rPr lang="it-IT" sz="1100" spc="0" dirty="0">
                          <a:effectLst/>
                          <a:latin typeface="Times New Roman" pitchFamily="18" charset="0"/>
                          <a:cs typeface="Times New Roman" pitchFamily="18" charset="0"/>
                        </a:rPr>
                        <a:t> CS</a:t>
                      </a:r>
                      <a:endParaRPr lang="it-IT" sz="1100" b="1" spc="0" dirty="0">
                        <a:solidFill>
                          <a:schemeClr val="tx1"/>
                        </a:solidFill>
                        <a:effectLst/>
                        <a:latin typeface="Times New Roman" pitchFamily="18" charset="0"/>
                        <a:ea typeface="Calibri"/>
                        <a:cs typeface="Times New Roman" pitchFamily="18" charset="0"/>
                      </a:endParaRPr>
                    </a:p>
                  </a:txBody>
                  <a:tcPr marL="47719" marR="47719" marT="0" marB="0" anchor="ctr">
                    <a:solidFill>
                      <a:schemeClr val="accent1">
                        <a:lumMod val="20000"/>
                        <a:lumOff val="80000"/>
                      </a:schemeClr>
                    </a:solidFill>
                  </a:tcPr>
                </a:tc>
                <a:tc>
                  <a:txBody>
                    <a:bodyPr/>
                    <a:lstStyle/>
                    <a:p>
                      <a:pPr algn="l">
                        <a:lnSpc>
                          <a:spcPct val="115000"/>
                        </a:lnSpc>
                        <a:spcAft>
                          <a:spcPts val="0"/>
                        </a:spcAft>
                      </a:pPr>
                      <a:r>
                        <a:rPr lang="it-IT" sz="1100" dirty="0">
                          <a:effectLst/>
                          <a:latin typeface="Times New Roman" pitchFamily="18" charset="0"/>
                          <a:cs typeface="Times New Roman" pitchFamily="18" charset="0"/>
                        </a:rPr>
                        <a:t>RAG</a:t>
                      </a:r>
                      <a:endParaRPr lang="it-IT" sz="1100" b="1" dirty="0">
                        <a:solidFill>
                          <a:schemeClr val="tx1"/>
                        </a:solidFill>
                        <a:effectLst/>
                        <a:latin typeface="Times New Roman" pitchFamily="18" charset="0"/>
                        <a:ea typeface="Calibri"/>
                        <a:cs typeface="Times New Roman" pitchFamily="18" charset="0"/>
                      </a:endParaRPr>
                    </a:p>
                  </a:txBody>
                  <a:tcPr marL="47719" marR="47719" marT="0" marB="0" anchor="ctr">
                    <a:solidFill>
                      <a:schemeClr val="accent1">
                        <a:lumMod val="20000"/>
                        <a:lumOff val="80000"/>
                      </a:schemeClr>
                    </a:solidFill>
                  </a:tcPr>
                </a:tc>
                <a:tc vMerge="1">
                  <a:txBody>
                    <a:bodyPr/>
                    <a:lstStyle/>
                    <a:p>
                      <a:pPr algn="l">
                        <a:lnSpc>
                          <a:spcPct val="115000"/>
                        </a:lnSpc>
                        <a:spcAft>
                          <a:spcPts val="0"/>
                        </a:spcAft>
                      </a:pPr>
                      <a:endParaRPr lang="it-IT" sz="1100" dirty="0">
                        <a:effectLst/>
                        <a:latin typeface="Calibri"/>
                        <a:ea typeface="Calibri"/>
                        <a:cs typeface="Times New Roman"/>
                      </a:endParaRPr>
                    </a:p>
                  </a:txBody>
                  <a:tcPr marL="68580" marR="68580" marT="0" marB="0" anchor="ctr"/>
                </a:tc>
                <a:tc vMerge="1">
                  <a:txBody>
                    <a:bodyPr/>
                    <a:lstStyle/>
                    <a:p>
                      <a:endParaRPr lang="it-IT"/>
                    </a:p>
                  </a:txBody>
                  <a:tcPr/>
                </a:tc>
                <a:tc>
                  <a:txBody>
                    <a:bodyPr/>
                    <a:lstStyle/>
                    <a:p>
                      <a:pPr algn="l">
                        <a:lnSpc>
                          <a:spcPct val="115000"/>
                        </a:lnSpc>
                        <a:spcAft>
                          <a:spcPts val="0"/>
                        </a:spcAft>
                      </a:pPr>
                      <a:r>
                        <a:rPr lang="en-US" sz="1100">
                          <a:effectLst/>
                          <a:latin typeface="Times New Roman" pitchFamily="18" charset="0"/>
                          <a:cs typeface="Times New Roman" pitchFamily="18" charset="0"/>
                        </a:rPr>
                        <a:t>2010</a:t>
                      </a:r>
                      <a:endParaRPr lang="it-IT" sz="1100" b="1">
                        <a:solidFill>
                          <a:schemeClr val="tx1"/>
                        </a:solidFill>
                        <a:effectLst/>
                        <a:latin typeface="Times New Roman" pitchFamily="18" charset="0"/>
                        <a:ea typeface="Calibri"/>
                        <a:cs typeface="Times New Roman" pitchFamily="18" charset="0"/>
                      </a:endParaRPr>
                    </a:p>
                  </a:txBody>
                  <a:tcPr marL="47719" marR="47719" marT="0" marB="0" anchor="ctr">
                    <a:solidFill>
                      <a:schemeClr val="accent1">
                        <a:lumMod val="20000"/>
                        <a:lumOff val="80000"/>
                      </a:schemeClr>
                    </a:solidFill>
                  </a:tcPr>
                </a:tc>
                <a:tc>
                  <a:txBody>
                    <a:bodyPr/>
                    <a:lstStyle/>
                    <a:p>
                      <a:pPr algn="ctr">
                        <a:lnSpc>
                          <a:spcPct val="115000"/>
                        </a:lnSpc>
                        <a:spcAft>
                          <a:spcPts val="0"/>
                        </a:spcAft>
                      </a:pPr>
                      <a:r>
                        <a:rPr lang="en-US" sz="1100" b="0" dirty="0">
                          <a:effectLst/>
                          <a:latin typeface="Times New Roman" pitchFamily="18" charset="0"/>
                          <a:cs typeface="Times New Roman" pitchFamily="18" charset="0"/>
                        </a:rPr>
                        <a:t>2</a:t>
                      </a:r>
                      <a:endParaRPr lang="it-IT" sz="1100" b="0" dirty="0">
                        <a:solidFill>
                          <a:srgbClr val="C00000"/>
                        </a:solidFill>
                        <a:effectLst/>
                        <a:latin typeface="Times New Roman" pitchFamily="18" charset="0"/>
                        <a:ea typeface="Calibri"/>
                        <a:cs typeface="Times New Roman" pitchFamily="18" charset="0"/>
                      </a:endParaRPr>
                    </a:p>
                  </a:txBody>
                  <a:tcPr marL="47719" marR="47719" marT="0" marB="0" anchor="ctr"/>
                </a:tc>
              </a:tr>
              <a:tr h="239071">
                <a:tc>
                  <a:txBody>
                    <a:bodyPr/>
                    <a:lstStyle/>
                    <a:p>
                      <a:pPr algn="l">
                        <a:lnSpc>
                          <a:spcPct val="115000"/>
                        </a:lnSpc>
                        <a:spcAft>
                          <a:spcPts val="0"/>
                        </a:spcAft>
                      </a:pPr>
                      <a:r>
                        <a:rPr lang="en-US" sz="1100" dirty="0">
                          <a:solidFill>
                            <a:schemeClr val="tx1"/>
                          </a:solidFill>
                          <a:effectLst/>
                          <a:latin typeface="Times New Roman" pitchFamily="18" charset="0"/>
                          <a:cs typeface="Times New Roman" pitchFamily="18" charset="0"/>
                        </a:rPr>
                        <a:t>Hyun</a:t>
                      </a:r>
                      <a:endParaRPr lang="it-IT" sz="1100" dirty="0">
                        <a:solidFill>
                          <a:schemeClr val="tx1"/>
                        </a:solidFill>
                        <a:effectLst/>
                        <a:latin typeface="Times New Roman" pitchFamily="18" charset="0"/>
                        <a:ea typeface="Calibri"/>
                        <a:cs typeface="Times New Roman" pitchFamily="18" charset="0"/>
                      </a:endParaRPr>
                    </a:p>
                  </a:txBody>
                  <a:tcPr marL="47719" marR="47719" marT="0" marB="0" anchor="ctr">
                    <a:solidFill>
                      <a:schemeClr val="bg1">
                        <a:lumMod val="85000"/>
                      </a:schemeClr>
                    </a:solidFill>
                  </a:tcPr>
                </a:tc>
                <a:tc>
                  <a:txBody>
                    <a:bodyPr/>
                    <a:lstStyle/>
                    <a:p>
                      <a:pPr algn="ctr">
                        <a:lnSpc>
                          <a:spcPct val="115000"/>
                        </a:lnSpc>
                        <a:spcAft>
                          <a:spcPts val="0"/>
                        </a:spcAft>
                      </a:pPr>
                      <a:r>
                        <a:rPr lang="it-IT" sz="1100" dirty="0">
                          <a:effectLst/>
                          <a:latin typeface="Times New Roman" pitchFamily="18" charset="0"/>
                          <a:cs typeface="Times New Roman" pitchFamily="18" charset="0"/>
                        </a:rPr>
                        <a:t>2013</a:t>
                      </a:r>
                      <a:endParaRPr lang="it-IT" sz="1100" b="1" dirty="0">
                        <a:solidFill>
                          <a:schemeClr val="tx1"/>
                        </a:solidFill>
                        <a:effectLst/>
                        <a:latin typeface="Times New Roman" pitchFamily="18" charset="0"/>
                        <a:ea typeface="Calibri"/>
                        <a:cs typeface="Times New Roman" pitchFamily="18" charset="0"/>
                      </a:endParaRPr>
                    </a:p>
                  </a:txBody>
                  <a:tcPr marL="47719" marR="47719" marT="0" marB="0" anchor="ctr">
                    <a:solidFill>
                      <a:schemeClr val="accent1">
                        <a:lumMod val="20000"/>
                        <a:lumOff val="80000"/>
                      </a:schemeClr>
                    </a:solidFill>
                  </a:tcPr>
                </a:tc>
                <a:tc>
                  <a:txBody>
                    <a:bodyPr/>
                    <a:lstStyle/>
                    <a:p>
                      <a:pPr algn="l">
                        <a:lnSpc>
                          <a:spcPct val="115000"/>
                        </a:lnSpc>
                        <a:spcAft>
                          <a:spcPts val="0"/>
                        </a:spcAft>
                      </a:pPr>
                      <a:r>
                        <a:rPr lang="it-IT" sz="1100" spc="0" dirty="0" err="1">
                          <a:effectLst/>
                          <a:latin typeface="Times New Roman" pitchFamily="18" charset="0"/>
                          <a:cs typeface="Times New Roman" pitchFamily="18" charset="0"/>
                        </a:rPr>
                        <a:t>nonRCT</a:t>
                      </a:r>
                      <a:endParaRPr lang="it-IT" sz="1100" b="1" spc="0" dirty="0">
                        <a:solidFill>
                          <a:schemeClr val="tx1"/>
                        </a:solidFill>
                        <a:effectLst/>
                        <a:latin typeface="Times New Roman" pitchFamily="18" charset="0"/>
                        <a:ea typeface="Calibri"/>
                        <a:cs typeface="Times New Roman" pitchFamily="18" charset="0"/>
                      </a:endParaRPr>
                    </a:p>
                  </a:txBody>
                  <a:tcPr marL="47719" marR="47719" marT="0" marB="0" anchor="ctr">
                    <a:solidFill>
                      <a:schemeClr val="accent1">
                        <a:lumMod val="20000"/>
                        <a:lumOff val="80000"/>
                      </a:schemeClr>
                    </a:solidFill>
                  </a:tcPr>
                </a:tc>
                <a:tc>
                  <a:txBody>
                    <a:bodyPr/>
                    <a:lstStyle/>
                    <a:p>
                      <a:pPr algn="l">
                        <a:lnSpc>
                          <a:spcPct val="115000"/>
                        </a:lnSpc>
                        <a:spcAft>
                          <a:spcPts val="0"/>
                        </a:spcAft>
                      </a:pPr>
                      <a:r>
                        <a:rPr lang="en-US" sz="1100" dirty="0">
                          <a:effectLst/>
                          <a:latin typeface="Times New Roman" pitchFamily="18" charset="0"/>
                          <a:cs typeface="Times New Roman" pitchFamily="18" charset="0"/>
                        </a:rPr>
                        <a:t>RAG </a:t>
                      </a:r>
                      <a:r>
                        <a:rPr lang="en-US" sz="1100" dirty="0" err="1">
                          <a:effectLst/>
                          <a:latin typeface="Times New Roman" pitchFamily="18" charset="0"/>
                          <a:cs typeface="Times New Roman" pitchFamily="18" charset="0"/>
                        </a:rPr>
                        <a:t>vs</a:t>
                      </a:r>
                      <a:r>
                        <a:rPr lang="en-US" sz="1100" dirty="0">
                          <a:effectLst/>
                          <a:latin typeface="Times New Roman" pitchFamily="18" charset="0"/>
                          <a:cs typeface="Times New Roman" pitchFamily="18" charset="0"/>
                        </a:rPr>
                        <a:t> LG</a:t>
                      </a:r>
                      <a:endParaRPr lang="it-IT" sz="1100" b="1" dirty="0">
                        <a:solidFill>
                          <a:schemeClr val="tx1"/>
                        </a:solidFill>
                        <a:effectLst/>
                        <a:latin typeface="Times New Roman" pitchFamily="18" charset="0"/>
                        <a:ea typeface="Calibri"/>
                        <a:cs typeface="Times New Roman" pitchFamily="18" charset="0"/>
                      </a:endParaRPr>
                    </a:p>
                  </a:txBody>
                  <a:tcPr marL="47719" marR="47719" marT="0" marB="0" anchor="ctr">
                    <a:solidFill>
                      <a:schemeClr val="accent1">
                        <a:lumMod val="20000"/>
                        <a:lumOff val="80000"/>
                      </a:schemeClr>
                    </a:solidFill>
                  </a:tcPr>
                </a:tc>
                <a:tc>
                  <a:txBody>
                    <a:bodyPr/>
                    <a:lstStyle/>
                    <a:p>
                      <a:pPr algn="l">
                        <a:lnSpc>
                          <a:spcPct val="115000"/>
                        </a:lnSpc>
                        <a:spcAft>
                          <a:spcPts val="0"/>
                        </a:spcAft>
                      </a:pPr>
                      <a:r>
                        <a:rPr lang="it-IT" sz="1100" dirty="0">
                          <a:effectLst/>
                          <a:latin typeface="Times New Roman" pitchFamily="18" charset="0"/>
                          <a:cs typeface="Times New Roman" pitchFamily="18" charset="0"/>
                        </a:rPr>
                        <a:t>Korea</a:t>
                      </a:r>
                      <a:endParaRPr lang="it-IT" sz="1100" b="1" dirty="0">
                        <a:solidFill>
                          <a:schemeClr val="tx1"/>
                        </a:solidFill>
                        <a:effectLst/>
                        <a:latin typeface="Times New Roman" pitchFamily="18" charset="0"/>
                        <a:ea typeface="Calibri"/>
                        <a:cs typeface="Times New Roman" pitchFamily="18" charset="0"/>
                      </a:endParaRPr>
                    </a:p>
                  </a:txBody>
                  <a:tcPr marL="47719" marR="47719" marT="0" marB="0" anchor="ctr">
                    <a:solidFill>
                      <a:schemeClr val="accent1">
                        <a:lumMod val="20000"/>
                        <a:lumOff val="80000"/>
                      </a:schemeClr>
                    </a:solidFill>
                  </a:tcPr>
                </a:tc>
                <a:tc>
                  <a:txBody>
                    <a:bodyPr/>
                    <a:lstStyle/>
                    <a:p>
                      <a:pPr marL="0" algn="l" rtl="0" eaLnBrk="1" latinLnBrk="0" hangingPunct="1">
                        <a:lnSpc>
                          <a:spcPct val="115000"/>
                        </a:lnSpc>
                        <a:spcAft>
                          <a:spcPts val="0"/>
                        </a:spcAft>
                      </a:pPr>
                      <a:r>
                        <a:rPr kumimoji="0" lang="en-US" sz="1100" kern="1200" spc="-50" baseline="0" dirty="0">
                          <a:effectLst/>
                          <a:latin typeface="Times New Roman" pitchFamily="18" charset="0"/>
                          <a:cs typeface="Times New Roman" pitchFamily="18" charset="0"/>
                        </a:rPr>
                        <a:t>Korea University </a:t>
                      </a:r>
                      <a:r>
                        <a:rPr kumimoji="0" lang="en-US" sz="1100" kern="1200" spc="-50" baseline="0" dirty="0" err="1">
                          <a:effectLst/>
                          <a:latin typeface="Times New Roman" pitchFamily="18" charset="0"/>
                          <a:cs typeface="Times New Roman" pitchFamily="18" charset="0"/>
                        </a:rPr>
                        <a:t>Anam</a:t>
                      </a:r>
                      <a:r>
                        <a:rPr kumimoji="0" lang="en-US" sz="1100" kern="1200" spc="-50" baseline="0" dirty="0">
                          <a:effectLst/>
                          <a:latin typeface="Times New Roman" pitchFamily="18" charset="0"/>
                          <a:cs typeface="Times New Roman" pitchFamily="18" charset="0"/>
                        </a:rPr>
                        <a:t> Hospital</a:t>
                      </a:r>
                      <a:endParaRPr kumimoji="0" lang="it-IT" sz="1100" b="1" kern="1200" spc="-50" baseline="0" dirty="0">
                        <a:solidFill>
                          <a:schemeClr val="tx1"/>
                        </a:solidFill>
                        <a:effectLst/>
                        <a:latin typeface="Times New Roman" pitchFamily="18" charset="0"/>
                        <a:ea typeface="+mn-ea"/>
                        <a:cs typeface="Times New Roman" pitchFamily="18" charset="0"/>
                      </a:endParaRPr>
                    </a:p>
                  </a:txBody>
                  <a:tcPr marL="47719" marR="47719" marT="0" marB="0" anchor="ctr">
                    <a:solidFill>
                      <a:schemeClr val="accent1">
                        <a:lumMod val="20000"/>
                        <a:lumOff val="80000"/>
                      </a:schemeClr>
                    </a:solidFill>
                  </a:tcPr>
                </a:tc>
                <a:tc>
                  <a:txBody>
                    <a:bodyPr/>
                    <a:lstStyle/>
                    <a:p>
                      <a:pPr algn="l">
                        <a:lnSpc>
                          <a:spcPct val="115000"/>
                        </a:lnSpc>
                        <a:spcAft>
                          <a:spcPts val="0"/>
                        </a:spcAft>
                      </a:pPr>
                      <a:r>
                        <a:rPr lang="en-US" sz="1100" dirty="0">
                          <a:effectLst/>
                          <a:latin typeface="Times New Roman" pitchFamily="18" charset="0"/>
                          <a:cs typeface="Times New Roman" pitchFamily="18" charset="0"/>
                        </a:rPr>
                        <a:t>2009-2010</a:t>
                      </a:r>
                      <a:endParaRPr lang="it-IT" sz="1100" b="1" dirty="0">
                        <a:solidFill>
                          <a:schemeClr val="tx1"/>
                        </a:solidFill>
                        <a:effectLst/>
                        <a:latin typeface="Times New Roman" pitchFamily="18" charset="0"/>
                        <a:ea typeface="Calibri"/>
                        <a:cs typeface="Times New Roman" pitchFamily="18" charset="0"/>
                      </a:endParaRPr>
                    </a:p>
                  </a:txBody>
                  <a:tcPr marL="47719" marR="47719" marT="0" marB="0" anchor="ctr">
                    <a:solidFill>
                      <a:schemeClr val="accent1">
                        <a:lumMod val="20000"/>
                        <a:lumOff val="80000"/>
                      </a:schemeClr>
                    </a:solidFill>
                  </a:tcPr>
                </a:tc>
                <a:tc>
                  <a:txBody>
                    <a:bodyPr/>
                    <a:lstStyle/>
                    <a:p>
                      <a:pPr algn="ctr">
                        <a:lnSpc>
                          <a:spcPct val="115000"/>
                        </a:lnSpc>
                        <a:spcAft>
                          <a:spcPts val="0"/>
                        </a:spcAft>
                      </a:pPr>
                      <a:r>
                        <a:rPr lang="en-US" sz="1100" b="0" dirty="0">
                          <a:effectLst/>
                          <a:latin typeface="Times New Roman" pitchFamily="18" charset="0"/>
                          <a:cs typeface="Times New Roman" pitchFamily="18" charset="0"/>
                        </a:rPr>
                        <a:t>9</a:t>
                      </a:r>
                      <a:endParaRPr lang="it-IT" sz="1100" b="0" dirty="0">
                        <a:solidFill>
                          <a:srgbClr val="C00000"/>
                        </a:solidFill>
                        <a:effectLst/>
                        <a:latin typeface="Times New Roman" pitchFamily="18" charset="0"/>
                        <a:ea typeface="Calibri"/>
                        <a:cs typeface="Times New Roman" pitchFamily="18" charset="0"/>
                      </a:endParaRPr>
                    </a:p>
                  </a:txBody>
                  <a:tcPr marL="47719" marR="47719" marT="0" marB="0" anchor="ctr">
                    <a:solidFill>
                      <a:srgbClr val="FFFF00"/>
                    </a:solidFill>
                  </a:tcPr>
                </a:tc>
              </a:tr>
              <a:tr h="268767">
                <a:tc>
                  <a:txBody>
                    <a:bodyPr/>
                    <a:lstStyle/>
                    <a:p>
                      <a:pPr algn="l">
                        <a:lnSpc>
                          <a:spcPct val="115000"/>
                        </a:lnSpc>
                        <a:spcAft>
                          <a:spcPts val="0"/>
                        </a:spcAft>
                      </a:pPr>
                      <a:r>
                        <a:rPr lang="it-IT" sz="1100" dirty="0">
                          <a:solidFill>
                            <a:schemeClr val="tx1"/>
                          </a:solidFill>
                          <a:effectLst/>
                          <a:latin typeface="Times New Roman" pitchFamily="18" charset="0"/>
                          <a:cs typeface="Times New Roman" pitchFamily="18" charset="0"/>
                        </a:rPr>
                        <a:t>Son SY</a:t>
                      </a:r>
                      <a:endParaRPr lang="it-IT" sz="1100" dirty="0">
                        <a:solidFill>
                          <a:schemeClr val="tx1"/>
                        </a:solidFill>
                        <a:effectLst/>
                        <a:latin typeface="Times New Roman" pitchFamily="18" charset="0"/>
                        <a:ea typeface="Calibri"/>
                        <a:cs typeface="Times New Roman" pitchFamily="18" charset="0"/>
                      </a:endParaRPr>
                    </a:p>
                  </a:txBody>
                  <a:tcPr marL="47719" marR="47719" marT="0" marB="0" anchor="ctr">
                    <a:solidFill>
                      <a:schemeClr val="bg1">
                        <a:lumMod val="85000"/>
                      </a:schemeClr>
                    </a:solidFill>
                  </a:tcPr>
                </a:tc>
                <a:tc>
                  <a:txBody>
                    <a:bodyPr/>
                    <a:lstStyle/>
                    <a:p>
                      <a:pPr algn="ctr">
                        <a:lnSpc>
                          <a:spcPct val="115000"/>
                        </a:lnSpc>
                        <a:spcAft>
                          <a:spcPts val="0"/>
                        </a:spcAft>
                      </a:pPr>
                      <a:r>
                        <a:rPr lang="en-US" sz="1100" dirty="0">
                          <a:effectLst/>
                          <a:latin typeface="Times New Roman" pitchFamily="18" charset="0"/>
                          <a:cs typeface="Times New Roman" pitchFamily="18" charset="0"/>
                        </a:rPr>
                        <a:t>2012</a:t>
                      </a:r>
                      <a:endParaRPr lang="it-IT" sz="1100" b="1" dirty="0">
                        <a:solidFill>
                          <a:schemeClr val="tx1"/>
                        </a:solidFill>
                        <a:effectLst/>
                        <a:latin typeface="Times New Roman" pitchFamily="18" charset="0"/>
                        <a:ea typeface="Calibri"/>
                        <a:cs typeface="Times New Roman" pitchFamily="18" charset="0"/>
                      </a:endParaRPr>
                    </a:p>
                  </a:txBody>
                  <a:tcPr marL="47719" marR="47719" marT="0" marB="0" anchor="ctr">
                    <a:solidFill>
                      <a:schemeClr val="accent1">
                        <a:lumMod val="20000"/>
                        <a:lumOff val="80000"/>
                      </a:schemeClr>
                    </a:solidFill>
                  </a:tcPr>
                </a:tc>
                <a:tc>
                  <a:txBody>
                    <a:bodyPr/>
                    <a:lstStyle/>
                    <a:p>
                      <a:pPr algn="l">
                        <a:lnSpc>
                          <a:spcPct val="115000"/>
                        </a:lnSpc>
                        <a:spcAft>
                          <a:spcPts val="0"/>
                        </a:spcAft>
                      </a:pPr>
                      <a:r>
                        <a:rPr lang="it-IT" sz="1100" spc="0" dirty="0" err="1">
                          <a:effectLst/>
                          <a:latin typeface="Times New Roman" pitchFamily="18" charset="0"/>
                          <a:cs typeface="Times New Roman" pitchFamily="18" charset="0"/>
                        </a:rPr>
                        <a:t>nonRCT</a:t>
                      </a:r>
                      <a:endParaRPr lang="it-IT" sz="1100" b="1" spc="0" dirty="0">
                        <a:solidFill>
                          <a:schemeClr val="tx1"/>
                        </a:solidFill>
                        <a:effectLst/>
                        <a:latin typeface="Times New Roman" pitchFamily="18" charset="0"/>
                        <a:ea typeface="Calibri"/>
                        <a:cs typeface="Times New Roman" pitchFamily="18" charset="0"/>
                      </a:endParaRPr>
                    </a:p>
                  </a:txBody>
                  <a:tcPr marL="47719" marR="47719" marT="0" marB="0" anchor="ctr">
                    <a:solidFill>
                      <a:schemeClr val="accent1">
                        <a:lumMod val="20000"/>
                        <a:lumOff val="80000"/>
                      </a:schemeClr>
                    </a:solidFill>
                  </a:tcPr>
                </a:tc>
                <a:tc>
                  <a:txBody>
                    <a:bodyPr/>
                    <a:lstStyle/>
                    <a:p>
                      <a:pPr algn="l">
                        <a:lnSpc>
                          <a:spcPct val="115000"/>
                        </a:lnSpc>
                        <a:spcAft>
                          <a:spcPts val="0"/>
                        </a:spcAft>
                      </a:pPr>
                      <a:r>
                        <a:rPr lang="en-US" sz="1100" dirty="0">
                          <a:effectLst/>
                          <a:latin typeface="Times New Roman" pitchFamily="18" charset="0"/>
                          <a:cs typeface="Times New Roman" pitchFamily="18" charset="0"/>
                        </a:rPr>
                        <a:t>RAG </a:t>
                      </a:r>
                      <a:r>
                        <a:rPr lang="en-US" sz="1100" dirty="0" err="1">
                          <a:effectLst/>
                          <a:latin typeface="Times New Roman" pitchFamily="18" charset="0"/>
                          <a:cs typeface="Times New Roman" pitchFamily="18" charset="0"/>
                        </a:rPr>
                        <a:t>vs</a:t>
                      </a:r>
                      <a:r>
                        <a:rPr lang="en-US" sz="1100" dirty="0">
                          <a:effectLst/>
                          <a:latin typeface="Times New Roman" pitchFamily="18" charset="0"/>
                          <a:cs typeface="Times New Roman" pitchFamily="18" charset="0"/>
                        </a:rPr>
                        <a:t> LG</a:t>
                      </a:r>
                      <a:endParaRPr lang="it-IT" sz="1100" b="1" dirty="0">
                        <a:solidFill>
                          <a:schemeClr val="tx1"/>
                        </a:solidFill>
                        <a:effectLst/>
                        <a:latin typeface="Times New Roman" pitchFamily="18" charset="0"/>
                        <a:ea typeface="Calibri"/>
                        <a:cs typeface="Times New Roman" pitchFamily="18" charset="0"/>
                      </a:endParaRPr>
                    </a:p>
                  </a:txBody>
                  <a:tcPr marL="47719" marR="47719" marT="0" marB="0" anchor="ctr">
                    <a:solidFill>
                      <a:schemeClr val="accent1">
                        <a:lumMod val="20000"/>
                        <a:lumOff val="80000"/>
                      </a:schemeClr>
                    </a:solidFill>
                  </a:tcPr>
                </a:tc>
                <a:tc>
                  <a:txBody>
                    <a:bodyPr/>
                    <a:lstStyle/>
                    <a:p>
                      <a:pPr algn="l">
                        <a:lnSpc>
                          <a:spcPct val="115000"/>
                        </a:lnSpc>
                        <a:spcAft>
                          <a:spcPts val="0"/>
                        </a:spcAft>
                      </a:pPr>
                      <a:r>
                        <a:rPr lang="en-US" sz="1100" dirty="0">
                          <a:effectLst/>
                          <a:latin typeface="Times New Roman" pitchFamily="18" charset="0"/>
                          <a:cs typeface="Times New Roman" pitchFamily="18" charset="0"/>
                        </a:rPr>
                        <a:t>Korea</a:t>
                      </a:r>
                      <a:endParaRPr lang="it-IT" sz="1100" b="1" dirty="0">
                        <a:solidFill>
                          <a:schemeClr val="tx1"/>
                        </a:solidFill>
                        <a:effectLst/>
                        <a:latin typeface="Times New Roman" pitchFamily="18" charset="0"/>
                        <a:ea typeface="Calibri"/>
                        <a:cs typeface="Times New Roman" pitchFamily="18" charset="0"/>
                      </a:endParaRPr>
                    </a:p>
                  </a:txBody>
                  <a:tcPr marL="47719" marR="47719" marT="0" marB="0" anchor="ctr">
                    <a:solidFill>
                      <a:schemeClr val="accent1">
                        <a:lumMod val="20000"/>
                        <a:lumOff val="80000"/>
                      </a:schemeClr>
                    </a:solidFill>
                  </a:tcPr>
                </a:tc>
                <a:tc>
                  <a:txBody>
                    <a:bodyPr/>
                    <a:lstStyle/>
                    <a:p>
                      <a:pPr algn="l">
                        <a:lnSpc>
                          <a:spcPct val="115000"/>
                        </a:lnSpc>
                        <a:spcAft>
                          <a:spcPts val="0"/>
                        </a:spcAft>
                      </a:pPr>
                      <a:r>
                        <a:rPr lang="en-US" sz="1100" spc="-50" baseline="0" dirty="0">
                          <a:effectLst/>
                          <a:latin typeface="Times New Roman" pitchFamily="18" charset="0"/>
                          <a:cs typeface="Times New Roman" pitchFamily="18" charset="0"/>
                        </a:rPr>
                        <a:t>Seoul </a:t>
                      </a:r>
                      <a:r>
                        <a:rPr lang="en-US" sz="1100" spc="-50" baseline="0" dirty="0" smtClean="0">
                          <a:effectLst/>
                          <a:latin typeface="Times New Roman" pitchFamily="18" charset="0"/>
                          <a:cs typeface="Times New Roman" pitchFamily="18" charset="0"/>
                        </a:rPr>
                        <a:t>University </a:t>
                      </a:r>
                      <a:r>
                        <a:rPr lang="en-US" sz="1100" spc="-50" baseline="0" dirty="0" err="1">
                          <a:effectLst/>
                          <a:latin typeface="Times New Roman" pitchFamily="18" charset="0"/>
                          <a:cs typeface="Times New Roman" pitchFamily="18" charset="0"/>
                        </a:rPr>
                        <a:t>Bundang</a:t>
                      </a:r>
                      <a:r>
                        <a:rPr lang="en-US" sz="1100" spc="-50" baseline="0" dirty="0">
                          <a:effectLst/>
                          <a:latin typeface="Times New Roman" pitchFamily="18" charset="0"/>
                          <a:cs typeface="Times New Roman" pitchFamily="18" charset="0"/>
                        </a:rPr>
                        <a:t> Hospital</a:t>
                      </a:r>
                      <a:endParaRPr lang="it-IT" sz="1100" b="1" spc="-50" baseline="0" dirty="0">
                        <a:solidFill>
                          <a:schemeClr val="tx1"/>
                        </a:solidFill>
                        <a:effectLst/>
                        <a:latin typeface="Times New Roman" pitchFamily="18" charset="0"/>
                        <a:ea typeface="Calibri"/>
                        <a:cs typeface="Times New Roman" pitchFamily="18" charset="0"/>
                      </a:endParaRPr>
                    </a:p>
                  </a:txBody>
                  <a:tcPr marL="47719" marR="47719" marT="0" marB="0" anchor="ctr">
                    <a:solidFill>
                      <a:schemeClr val="accent1">
                        <a:lumMod val="20000"/>
                        <a:lumOff val="80000"/>
                      </a:schemeClr>
                    </a:solidFill>
                  </a:tcPr>
                </a:tc>
                <a:tc>
                  <a:txBody>
                    <a:bodyPr/>
                    <a:lstStyle/>
                    <a:p>
                      <a:pPr algn="l">
                        <a:lnSpc>
                          <a:spcPct val="115000"/>
                        </a:lnSpc>
                        <a:spcAft>
                          <a:spcPts val="0"/>
                        </a:spcAft>
                      </a:pPr>
                      <a:r>
                        <a:rPr lang="en-US" sz="1100" dirty="0">
                          <a:effectLst/>
                          <a:latin typeface="Times New Roman" pitchFamily="18" charset="0"/>
                          <a:cs typeface="Times New Roman" pitchFamily="18" charset="0"/>
                        </a:rPr>
                        <a:t>2007-2011</a:t>
                      </a:r>
                      <a:endParaRPr lang="it-IT" sz="1100" b="1" dirty="0">
                        <a:solidFill>
                          <a:schemeClr val="tx1"/>
                        </a:solidFill>
                        <a:effectLst/>
                        <a:latin typeface="Times New Roman" pitchFamily="18" charset="0"/>
                        <a:ea typeface="Calibri"/>
                        <a:cs typeface="Times New Roman" pitchFamily="18" charset="0"/>
                      </a:endParaRPr>
                    </a:p>
                  </a:txBody>
                  <a:tcPr marL="47719" marR="47719" marT="0" marB="0" anchor="ctr">
                    <a:solidFill>
                      <a:schemeClr val="accent1">
                        <a:lumMod val="20000"/>
                        <a:lumOff val="80000"/>
                      </a:schemeClr>
                    </a:solidFill>
                  </a:tcPr>
                </a:tc>
                <a:tc>
                  <a:txBody>
                    <a:bodyPr/>
                    <a:lstStyle/>
                    <a:p>
                      <a:pPr algn="ctr">
                        <a:lnSpc>
                          <a:spcPct val="115000"/>
                        </a:lnSpc>
                        <a:spcAft>
                          <a:spcPts val="0"/>
                        </a:spcAft>
                      </a:pPr>
                      <a:r>
                        <a:rPr lang="en-US" sz="1100" b="0" dirty="0">
                          <a:effectLst/>
                          <a:latin typeface="Times New Roman" pitchFamily="18" charset="0"/>
                          <a:cs typeface="Times New Roman" pitchFamily="18" charset="0"/>
                        </a:rPr>
                        <a:t>1</a:t>
                      </a:r>
                      <a:endParaRPr lang="it-IT" sz="1100" b="0" dirty="0">
                        <a:solidFill>
                          <a:srgbClr val="C00000"/>
                        </a:solidFill>
                        <a:effectLst/>
                        <a:latin typeface="Times New Roman" pitchFamily="18" charset="0"/>
                        <a:ea typeface="Calibri"/>
                        <a:cs typeface="Times New Roman" pitchFamily="18" charset="0"/>
                      </a:endParaRPr>
                    </a:p>
                  </a:txBody>
                  <a:tcPr marL="47719" marR="47719" marT="0" marB="0" anchor="ctr">
                    <a:solidFill>
                      <a:srgbClr val="FFFF00"/>
                    </a:solidFill>
                  </a:tcPr>
                </a:tc>
              </a:tr>
              <a:tr h="245564">
                <a:tc>
                  <a:txBody>
                    <a:bodyPr/>
                    <a:lstStyle/>
                    <a:p>
                      <a:pPr algn="l">
                        <a:lnSpc>
                          <a:spcPct val="115000"/>
                        </a:lnSpc>
                        <a:spcAft>
                          <a:spcPts val="0"/>
                        </a:spcAft>
                      </a:pPr>
                      <a:r>
                        <a:rPr lang="en-US" sz="1100" dirty="0" err="1">
                          <a:solidFill>
                            <a:schemeClr val="tx1"/>
                          </a:solidFill>
                          <a:effectLst/>
                          <a:latin typeface="Times New Roman" pitchFamily="18" charset="0"/>
                          <a:cs typeface="Times New Roman" pitchFamily="18" charset="0"/>
                        </a:rPr>
                        <a:t>Junfeng</a:t>
                      </a:r>
                      <a:endParaRPr lang="it-IT" sz="1100" dirty="0">
                        <a:solidFill>
                          <a:schemeClr val="tx1"/>
                        </a:solidFill>
                        <a:effectLst/>
                        <a:latin typeface="Times New Roman" pitchFamily="18" charset="0"/>
                        <a:ea typeface="Calibri"/>
                        <a:cs typeface="Times New Roman" pitchFamily="18" charset="0"/>
                      </a:endParaRPr>
                    </a:p>
                  </a:txBody>
                  <a:tcPr marL="47719" marR="47719" marT="0" marB="0" anchor="ctr">
                    <a:solidFill>
                      <a:schemeClr val="bg1">
                        <a:lumMod val="85000"/>
                      </a:schemeClr>
                    </a:solidFill>
                  </a:tcPr>
                </a:tc>
                <a:tc>
                  <a:txBody>
                    <a:bodyPr/>
                    <a:lstStyle/>
                    <a:p>
                      <a:pPr algn="ctr">
                        <a:lnSpc>
                          <a:spcPct val="115000"/>
                        </a:lnSpc>
                        <a:spcAft>
                          <a:spcPts val="0"/>
                        </a:spcAft>
                      </a:pPr>
                      <a:r>
                        <a:rPr lang="it-IT" sz="1100" dirty="0">
                          <a:effectLst/>
                          <a:latin typeface="Times New Roman" pitchFamily="18" charset="0"/>
                          <a:cs typeface="Times New Roman" pitchFamily="18" charset="0"/>
                        </a:rPr>
                        <a:t>2014</a:t>
                      </a:r>
                      <a:endParaRPr lang="it-IT" sz="1100" b="1" dirty="0">
                        <a:solidFill>
                          <a:schemeClr val="tx1"/>
                        </a:solidFill>
                        <a:effectLst/>
                        <a:latin typeface="Times New Roman" pitchFamily="18" charset="0"/>
                        <a:ea typeface="Calibri"/>
                        <a:cs typeface="Times New Roman" pitchFamily="18" charset="0"/>
                      </a:endParaRPr>
                    </a:p>
                  </a:txBody>
                  <a:tcPr marL="47719" marR="47719" marT="0" marB="0" anchor="ctr">
                    <a:solidFill>
                      <a:schemeClr val="accent1">
                        <a:lumMod val="20000"/>
                        <a:lumOff val="80000"/>
                      </a:schemeClr>
                    </a:solidFill>
                  </a:tcPr>
                </a:tc>
                <a:tc>
                  <a:txBody>
                    <a:bodyPr/>
                    <a:lstStyle/>
                    <a:p>
                      <a:pPr algn="l">
                        <a:lnSpc>
                          <a:spcPct val="115000"/>
                        </a:lnSpc>
                        <a:spcAft>
                          <a:spcPts val="0"/>
                        </a:spcAft>
                      </a:pPr>
                      <a:r>
                        <a:rPr lang="it-IT" sz="1100" spc="0" dirty="0" err="1">
                          <a:effectLst/>
                          <a:latin typeface="Times New Roman" pitchFamily="18" charset="0"/>
                          <a:cs typeface="Times New Roman" pitchFamily="18" charset="0"/>
                        </a:rPr>
                        <a:t>nonRCT</a:t>
                      </a:r>
                      <a:endParaRPr lang="it-IT" sz="1100" b="1" spc="0" dirty="0">
                        <a:solidFill>
                          <a:schemeClr val="tx1"/>
                        </a:solidFill>
                        <a:effectLst/>
                        <a:latin typeface="Times New Roman" pitchFamily="18" charset="0"/>
                        <a:ea typeface="Calibri"/>
                        <a:cs typeface="Times New Roman" pitchFamily="18" charset="0"/>
                      </a:endParaRPr>
                    </a:p>
                  </a:txBody>
                  <a:tcPr marL="47719" marR="47719" marT="0" marB="0" anchor="ctr">
                    <a:solidFill>
                      <a:schemeClr val="accent1">
                        <a:lumMod val="20000"/>
                        <a:lumOff val="80000"/>
                      </a:schemeClr>
                    </a:solidFill>
                  </a:tcPr>
                </a:tc>
                <a:tc>
                  <a:txBody>
                    <a:bodyPr/>
                    <a:lstStyle/>
                    <a:p>
                      <a:pPr algn="l">
                        <a:lnSpc>
                          <a:spcPct val="115000"/>
                        </a:lnSpc>
                        <a:spcAft>
                          <a:spcPts val="0"/>
                        </a:spcAft>
                      </a:pPr>
                      <a:r>
                        <a:rPr lang="en-US" sz="1100" dirty="0">
                          <a:effectLst/>
                          <a:latin typeface="Times New Roman" pitchFamily="18" charset="0"/>
                          <a:cs typeface="Times New Roman" pitchFamily="18" charset="0"/>
                        </a:rPr>
                        <a:t>RAG </a:t>
                      </a:r>
                      <a:r>
                        <a:rPr lang="en-US" sz="1100" dirty="0" err="1">
                          <a:effectLst/>
                          <a:latin typeface="Times New Roman" pitchFamily="18" charset="0"/>
                          <a:cs typeface="Times New Roman" pitchFamily="18" charset="0"/>
                        </a:rPr>
                        <a:t>vs</a:t>
                      </a:r>
                      <a:r>
                        <a:rPr lang="en-US" sz="1100" dirty="0">
                          <a:effectLst/>
                          <a:latin typeface="Times New Roman" pitchFamily="18" charset="0"/>
                          <a:cs typeface="Times New Roman" pitchFamily="18" charset="0"/>
                        </a:rPr>
                        <a:t> LG</a:t>
                      </a:r>
                      <a:endParaRPr lang="it-IT" sz="1100" b="1" dirty="0">
                        <a:solidFill>
                          <a:schemeClr val="tx1"/>
                        </a:solidFill>
                        <a:effectLst/>
                        <a:latin typeface="Times New Roman" pitchFamily="18" charset="0"/>
                        <a:ea typeface="Calibri"/>
                        <a:cs typeface="Times New Roman" pitchFamily="18" charset="0"/>
                      </a:endParaRPr>
                    </a:p>
                  </a:txBody>
                  <a:tcPr marL="47719" marR="47719" marT="0" marB="0" anchor="ctr">
                    <a:solidFill>
                      <a:schemeClr val="accent1">
                        <a:lumMod val="20000"/>
                        <a:lumOff val="80000"/>
                      </a:schemeClr>
                    </a:solidFill>
                  </a:tcPr>
                </a:tc>
                <a:tc>
                  <a:txBody>
                    <a:bodyPr/>
                    <a:lstStyle/>
                    <a:p>
                      <a:pPr algn="l">
                        <a:lnSpc>
                          <a:spcPct val="115000"/>
                        </a:lnSpc>
                        <a:spcAft>
                          <a:spcPts val="0"/>
                        </a:spcAft>
                      </a:pPr>
                      <a:r>
                        <a:rPr lang="it-IT" sz="1100" dirty="0">
                          <a:effectLst/>
                          <a:latin typeface="Times New Roman" pitchFamily="18" charset="0"/>
                          <a:cs typeface="Times New Roman" pitchFamily="18" charset="0"/>
                        </a:rPr>
                        <a:t>China</a:t>
                      </a:r>
                      <a:endParaRPr lang="it-IT" sz="1100" b="1" dirty="0">
                        <a:solidFill>
                          <a:schemeClr val="tx1"/>
                        </a:solidFill>
                        <a:effectLst/>
                        <a:latin typeface="Times New Roman" pitchFamily="18" charset="0"/>
                        <a:ea typeface="Calibri"/>
                        <a:cs typeface="Times New Roman" pitchFamily="18" charset="0"/>
                      </a:endParaRPr>
                    </a:p>
                  </a:txBody>
                  <a:tcPr marL="47719" marR="47719" marT="0" marB="0" anchor="ctr">
                    <a:solidFill>
                      <a:schemeClr val="accent1">
                        <a:lumMod val="20000"/>
                        <a:lumOff val="80000"/>
                      </a:schemeClr>
                    </a:solidFill>
                  </a:tcPr>
                </a:tc>
                <a:tc>
                  <a:txBody>
                    <a:bodyPr/>
                    <a:lstStyle/>
                    <a:p>
                      <a:pPr marL="0" algn="l" rtl="0" eaLnBrk="1" latinLnBrk="0" hangingPunct="1">
                        <a:lnSpc>
                          <a:spcPct val="115000"/>
                        </a:lnSpc>
                        <a:spcAft>
                          <a:spcPts val="0"/>
                        </a:spcAft>
                      </a:pPr>
                      <a:r>
                        <a:rPr kumimoji="0" lang="en-US" sz="1100" kern="1200" spc="-50" baseline="0" dirty="0">
                          <a:effectLst/>
                          <a:latin typeface="Times New Roman" pitchFamily="18" charset="0"/>
                          <a:cs typeface="Times New Roman" pitchFamily="18" charset="0"/>
                        </a:rPr>
                        <a:t>Third Military Medical University</a:t>
                      </a:r>
                      <a:endParaRPr kumimoji="0" lang="it-IT" sz="1100" b="1" kern="1200" spc="-50" baseline="0" dirty="0">
                        <a:solidFill>
                          <a:schemeClr val="tx1"/>
                        </a:solidFill>
                        <a:effectLst/>
                        <a:latin typeface="Times New Roman" pitchFamily="18" charset="0"/>
                        <a:ea typeface="+mn-ea"/>
                        <a:cs typeface="Times New Roman" pitchFamily="18" charset="0"/>
                      </a:endParaRPr>
                    </a:p>
                  </a:txBody>
                  <a:tcPr marL="47719" marR="47719" marT="0" marB="0" anchor="ctr">
                    <a:solidFill>
                      <a:schemeClr val="accent1">
                        <a:lumMod val="20000"/>
                        <a:lumOff val="80000"/>
                      </a:schemeClr>
                    </a:solidFill>
                  </a:tcPr>
                </a:tc>
                <a:tc>
                  <a:txBody>
                    <a:bodyPr/>
                    <a:lstStyle/>
                    <a:p>
                      <a:pPr algn="l">
                        <a:lnSpc>
                          <a:spcPct val="115000"/>
                        </a:lnSpc>
                        <a:spcAft>
                          <a:spcPts val="0"/>
                        </a:spcAft>
                      </a:pPr>
                      <a:r>
                        <a:rPr lang="en-US" sz="1100" dirty="0">
                          <a:effectLst/>
                          <a:latin typeface="Times New Roman" pitchFamily="18" charset="0"/>
                          <a:cs typeface="Times New Roman" pitchFamily="18" charset="0"/>
                        </a:rPr>
                        <a:t>2010-2013</a:t>
                      </a:r>
                      <a:endParaRPr lang="it-IT" sz="1100" b="1" dirty="0">
                        <a:solidFill>
                          <a:schemeClr val="tx1"/>
                        </a:solidFill>
                        <a:effectLst/>
                        <a:latin typeface="Times New Roman" pitchFamily="18" charset="0"/>
                        <a:ea typeface="Calibri"/>
                        <a:cs typeface="Times New Roman" pitchFamily="18" charset="0"/>
                      </a:endParaRPr>
                    </a:p>
                  </a:txBody>
                  <a:tcPr marL="47719" marR="47719" marT="0" marB="0" anchor="ctr">
                    <a:solidFill>
                      <a:schemeClr val="accent1">
                        <a:lumMod val="20000"/>
                        <a:lumOff val="80000"/>
                      </a:schemeClr>
                    </a:solidFill>
                  </a:tcPr>
                </a:tc>
                <a:tc>
                  <a:txBody>
                    <a:bodyPr/>
                    <a:lstStyle/>
                    <a:p>
                      <a:pPr algn="ctr">
                        <a:lnSpc>
                          <a:spcPct val="115000"/>
                        </a:lnSpc>
                        <a:spcAft>
                          <a:spcPts val="0"/>
                        </a:spcAft>
                      </a:pPr>
                      <a:r>
                        <a:rPr lang="en-US" sz="1100" b="0" dirty="0">
                          <a:effectLst/>
                          <a:latin typeface="Times New Roman" pitchFamily="18" charset="0"/>
                          <a:cs typeface="Times New Roman" pitchFamily="18" charset="0"/>
                        </a:rPr>
                        <a:t>26</a:t>
                      </a:r>
                      <a:endParaRPr lang="it-IT" sz="1100" b="0" dirty="0">
                        <a:solidFill>
                          <a:srgbClr val="C00000"/>
                        </a:solidFill>
                        <a:effectLst/>
                        <a:latin typeface="Times New Roman" pitchFamily="18" charset="0"/>
                        <a:ea typeface="Calibri"/>
                        <a:cs typeface="Times New Roman" pitchFamily="18" charset="0"/>
                      </a:endParaRPr>
                    </a:p>
                  </a:txBody>
                  <a:tcPr marL="47719" marR="47719" marT="0" marB="0" anchor="ctr">
                    <a:solidFill>
                      <a:srgbClr val="FFFF00"/>
                    </a:solidFill>
                  </a:tcPr>
                </a:tc>
              </a:tr>
              <a:tr h="245564">
                <a:tc>
                  <a:txBody>
                    <a:bodyPr/>
                    <a:lstStyle/>
                    <a:p>
                      <a:pPr algn="l">
                        <a:lnSpc>
                          <a:spcPct val="115000"/>
                        </a:lnSpc>
                        <a:spcAft>
                          <a:spcPts val="0"/>
                        </a:spcAft>
                      </a:pPr>
                      <a:r>
                        <a:rPr lang="it-IT" sz="1100" dirty="0" err="1">
                          <a:solidFill>
                            <a:schemeClr val="tx1"/>
                          </a:solidFill>
                          <a:effectLst/>
                          <a:latin typeface="Times New Roman" pitchFamily="18" charset="0"/>
                          <a:cs typeface="Times New Roman" pitchFamily="18" charset="0"/>
                        </a:rPr>
                        <a:t>Liu</a:t>
                      </a:r>
                      <a:endParaRPr lang="it-IT" sz="1100" dirty="0">
                        <a:solidFill>
                          <a:schemeClr val="tx1"/>
                        </a:solidFill>
                        <a:effectLst/>
                        <a:latin typeface="Times New Roman" pitchFamily="18" charset="0"/>
                        <a:ea typeface="Calibri"/>
                        <a:cs typeface="Times New Roman" pitchFamily="18" charset="0"/>
                      </a:endParaRPr>
                    </a:p>
                  </a:txBody>
                  <a:tcPr marL="47719" marR="47719" marT="0" marB="0" anchor="ctr">
                    <a:solidFill>
                      <a:schemeClr val="bg1">
                        <a:lumMod val="85000"/>
                      </a:schemeClr>
                    </a:solidFill>
                  </a:tcPr>
                </a:tc>
                <a:tc>
                  <a:txBody>
                    <a:bodyPr/>
                    <a:lstStyle/>
                    <a:p>
                      <a:pPr algn="ctr">
                        <a:lnSpc>
                          <a:spcPct val="115000"/>
                        </a:lnSpc>
                        <a:spcAft>
                          <a:spcPts val="0"/>
                        </a:spcAft>
                      </a:pPr>
                      <a:r>
                        <a:rPr lang="en-US" sz="1100" dirty="0">
                          <a:effectLst/>
                          <a:latin typeface="Times New Roman" pitchFamily="18" charset="0"/>
                          <a:cs typeface="Times New Roman" pitchFamily="18" charset="0"/>
                        </a:rPr>
                        <a:t>2013</a:t>
                      </a:r>
                      <a:endParaRPr lang="it-IT" sz="1100" b="1" dirty="0">
                        <a:solidFill>
                          <a:schemeClr val="tx1"/>
                        </a:solidFill>
                        <a:effectLst/>
                        <a:latin typeface="Times New Roman" pitchFamily="18" charset="0"/>
                        <a:ea typeface="Calibri"/>
                        <a:cs typeface="Times New Roman" pitchFamily="18" charset="0"/>
                      </a:endParaRPr>
                    </a:p>
                  </a:txBody>
                  <a:tcPr marL="47719" marR="47719" marT="0" marB="0" anchor="ctr">
                    <a:solidFill>
                      <a:schemeClr val="accent1">
                        <a:lumMod val="20000"/>
                        <a:lumOff val="80000"/>
                      </a:schemeClr>
                    </a:solidFill>
                  </a:tcPr>
                </a:tc>
                <a:tc>
                  <a:txBody>
                    <a:bodyPr/>
                    <a:lstStyle/>
                    <a:p>
                      <a:pPr algn="l">
                        <a:lnSpc>
                          <a:spcPct val="115000"/>
                        </a:lnSpc>
                        <a:spcAft>
                          <a:spcPts val="0"/>
                        </a:spcAft>
                      </a:pPr>
                      <a:r>
                        <a:rPr lang="en-US" sz="1100" spc="0" dirty="0">
                          <a:effectLst/>
                          <a:latin typeface="Times New Roman" pitchFamily="18" charset="0"/>
                          <a:cs typeface="Times New Roman" pitchFamily="18" charset="0"/>
                        </a:rPr>
                        <a:t>Prospective CS</a:t>
                      </a:r>
                      <a:endParaRPr lang="it-IT" sz="1100" b="1" spc="0" dirty="0">
                        <a:solidFill>
                          <a:schemeClr val="tx1"/>
                        </a:solidFill>
                        <a:effectLst/>
                        <a:latin typeface="Times New Roman" pitchFamily="18" charset="0"/>
                        <a:ea typeface="Calibri"/>
                        <a:cs typeface="Times New Roman" pitchFamily="18" charset="0"/>
                      </a:endParaRPr>
                    </a:p>
                  </a:txBody>
                  <a:tcPr marL="47719" marR="47719" marT="0" marB="0" anchor="ctr">
                    <a:solidFill>
                      <a:schemeClr val="accent1">
                        <a:lumMod val="20000"/>
                        <a:lumOff val="80000"/>
                      </a:schemeClr>
                    </a:solidFill>
                  </a:tcPr>
                </a:tc>
                <a:tc>
                  <a:txBody>
                    <a:bodyPr/>
                    <a:lstStyle/>
                    <a:p>
                      <a:pPr algn="l">
                        <a:lnSpc>
                          <a:spcPct val="115000"/>
                        </a:lnSpc>
                        <a:spcAft>
                          <a:spcPts val="0"/>
                        </a:spcAft>
                      </a:pPr>
                      <a:r>
                        <a:rPr lang="en-US" sz="1100" dirty="0">
                          <a:effectLst/>
                          <a:latin typeface="Times New Roman" pitchFamily="18" charset="0"/>
                          <a:cs typeface="Times New Roman" pitchFamily="18" charset="0"/>
                        </a:rPr>
                        <a:t>RAG</a:t>
                      </a:r>
                      <a:endParaRPr lang="it-IT" sz="1100" b="1" dirty="0">
                        <a:solidFill>
                          <a:schemeClr val="tx1"/>
                        </a:solidFill>
                        <a:effectLst/>
                        <a:latin typeface="Times New Roman" pitchFamily="18" charset="0"/>
                        <a:ea typeface="Calibri"/>
                        <a:cs typeface="Times New Roman" pitchFamily="18" charset="0"/>
                      </a:endParaRPr>
                    </a:p>
                  </a:txBody>
                  <a:tcPr marL="47719" marR="47719" marT="0" marB="0" anchor="ctr">
                    <a:solidFill>
                      <a:schemeClr val="accent1">
                        <a:lumMod val="20000"/>
                        <a:lumOff val="80000"/>
                      </a:schemeClr>
                    </a:solidFill>
                  </a:tcPr>
                </a:tc>
                <a:tc>
                  <a:txBody>
                    <a:bodyPr/>
                    <a:lstStyle/>
                    <a:p>
                      <a:pPr algn="l">
                        <a:lnSpc>
                          <a:spcPct val="115000"/>
                        </a:lnSpc>
                        <a:spcAft>
                          <a:spcPts val="0"/>
                        </a:spcAft>
                      </a:pPr>
                      <a:r>
                        <a:rPr lang="en-US" sz="1100" dirty="0">
                          <a:effectLst/>
                          <a:latin typeface="Times New Roman" pitchFamily="18" charset="0"/>
                          <a:cs typeface="Times New Roman" pitchFamily="18" charset="0"/>
                        </a:rPr>
                        <a:t>China</a:t>
                      </a:r>
                      <a:endParaRPr lang="it-IT" sz="1100" b="1" dirty="0">
                        <a:solidFill>
                          <a:schemeClr val="tx1"/>
                        </a:solidFill>
                        <a:effectLst/>
                        <a:latin typeface="Times New Roman" pitchFamily="18" charset="0"/>
                        <a:ea typeface="Calibri"/>
                        <a:cs typeface="Times New Roman" pitchFamily="18" charset="0"/>
                      </a:endParaRPr>
                    </a:p>
                  </a:txBody>
                  <a:tcPr marL="47719" marR="47719" marT="0" marB="0" anchor="ctr">
                    <a:solidFill>
                      <a:schemeClr val="accent1">
                        <a:lumMod val="20000"/>
                        <a:lumOff val="80000"/>
                      </a:schemeClr>
                    </a:solidFill>
                  </a:tcPr>
                </a:tc>
                <a:tc>
                  <a:txBody>
                    <a:bodyPr/>
                    <a:lstStyle/>
                    <a:p>
                      <a:pPr marL="0" algn="l" rtl="0" eaLnBrk="1" latinLnBrk="0" hangingPunct="1">
                        <a:lnSpc>
                          <a:spcPct val="115000"/>
                        </a:lnSpc>
                        <a:spcAft>
                          <a:spcPts val="0"/>
                        </a:spcAft>
                      </a:pPr>
                      <a:r>
                        <a:rPr kumimoji="0" lang="en-US" sz="1100" kern="1200" spc="-50" baseline="0" dirty="0" err="1">
                          <a:effectLst/>
                          <a:latin typeface="Times New Roman" pitchFamily="18" charset="0"/>
                          <a:cs typeface="Times New Roman" pitchFamily="18" charset="0"/>
                        </a:rPr>
                        <a:t>Subei</a:t>
                      </a:r>
                      <a:r>
                        <a:rPr kumimoji="0" lang="en-US" sz="1100" kern="1200" spc="-50" baseline="0" dirty="0">
                          <a:effectLst/>
                          <a:latin typeface="Times New Roman" pitchFamily="18" charset="0"/>
                          <a:cs typeface="Times New Roman" pitchFamily="18" charset="0"/>
                        </a:rPr>
                        <a:t> People's Hospital of </a:t>
                      </a:r>
                      <a:r>
                        <a:rPr kumimoji="0" lang="en-US" sz="1100" kern="1200" spc="-50" baseline="0" dirty="0" smtClean="0">
                          <a:effectLst/>
                          <a:latin typeface="Times New Roman" pitchFamily="18" charset="0"/>
                          <a:cs typeface="Times New Roman" pitchFamily="18" charset="0"/>
                        </a:rPr>
                        <a:t>Jiangsu</a:t>
                      </a:r>
                      <a:endParaRPr kumimoji="0" lang="it-IT" sz="1100" b="1" kern="1200" spc="-50" baseline="0" dirty="0">
                        <a:solidFill>
                          <a:schemeClr val="tx1"/>
                        </a:solidFill>
                        <a:effectLst/>
                        <a:latin typeface="Times New Roman" pitchFamily="18" charset="0"/>
                        <a:ea typeface="+mn-ea"/>
                        <a:cs typeface="Times New Roman" pitchFamily="18" charset="0"/>
                      </a:endParaRPr>
                    </a:p>
                  </a:txBody>
                  <a:tcPr marL="47719" marR="47719" marT="0" marB="0" anchor="ctr">
                    <a:solidFill>
                      <a:schemeClr val="accent1">
                        <a:lumMod val="20000"/>
                        <a:lumOff val="80000"/>
                      </a:schemeClr>
                    </a:solidFill>
                  </a:tcPr>
                </a:tc>
                <a:tc>
                  <a:txBody>
                    <a:bodyPr/>
                    <a:lstStyle/>
                    <a:p>
                      <a:pPr algn="l">
                        <a:lnSpc>
                          <a:spcPct val="115000"/>
                        </a:lnSpc>
                        <a:spcAft>
                          <a:spcPts val="0"/>
                        </a:spcAft>
                      </a:pPr>
                      <a:r>
                        <a:rPr lang="en-US" sz="1100" dirty="0">
                          <a:effectLst/>
                          <a:latin typeface="Times New Roman" pitchFamily="18" charset="0"/>
                          <a:cs typeface="Times New Roman" pitchFamily="18" charset="0"/>
                        </a:rPr>
                        <a:t>2011-2013</a:t>
                      </a:r>
                      <a:endParaRPr lang="it-IT" sz="1100" b="1" dirty="0">
                        <a:solidFill>
                          <a:schemeClr val="tx1"/>
                        </a:solidFill>
                        <a:effectLst/>
                        <a:latin typeface="Times New Roman" pitchFamily="18" charset="0"/>
                        <a:ea typeface="Calibri"/>
                        <a:cs typeface="Times New Roman" pitchFamily="18" charset="0"/>
                      </a:endParaRPr>
                    </a:p>
                  </a:txBody>
                  <a:tcPr marL="47719" marR="47719" marT="0" marB="0" anchor="ctr">
                    <a:solidFill>
                      <a:schemeClr val="accent1">
                        <a:lumMod val="20000"/>
                        <a:lumOff val="80000"/>
                      </a:schemeClr>
                    </a:solidFill>
                  </a:tcPr>
                </a:tc>
                <a:tc>
                  <a:txBody>
                    <a:bodyPr/>
                    <a:lstStyle/>
                    <a:p>
                      <a:pPr algn="ctr">
                        <a:lnSpc>
                          <a:spcPct val="115000"/>
                        </a:lnSpc>
                        <a:spcAft>
                          <a:spcPts val="0"/>
                        </a:spcAft>
                      </a:pPr>
                      <a:r>
                        <a:rPr lang="en-US" sz="1100" b="0" dirty="0">
                          <a:effectLst/>
                          <a:latin typeface="Times New Roman" pitchFamily="18" charset="0"/>
                          <a:cs typeface="Times New Roman" pitchFamily="18" charset="0"/>
                        </a:rPr>
                        <a:t>54</a:t>
                      </a:r>
                      <a:endParaRPr lang="it-IT" sz="1100" b="0" dirty="0">
                        <a:solidFill>
                          <a:srgbClr val="C00000"/>
                        </a:solidFill>
                        <a:effectLst/>
                        <a:latin typeface="Times New Roman" pitchFamily="18" charset="0"/>
                        <a:ea typeface="Calibri"/>
                        <a:cs typeface="Times New Roman" pitchFamily="18" charset="0"/>
                      </a:endParaRPr>
                    </a:p>
                  </a:txBody>
                  <a:tcPr marL="47719" marR="47719" marT="0" marB="0" anchor="ctr">
                    <a:solidFill>
                      <a:srgbClr val="FFFF00"/>
                    </a:solidFill>
                  </a:tcPr>
                </a:tc>
              </a:tr>
              <a:tr h="245564">
                <a:tc>
                  <a:txBody>
                    <a:bodyPr/>
                    <a:lstStyle/>
                    <a:p>
                      <a:pPr algn="l">
                        <a:lnSpc>
                          <a:spcPct val="115000"/>
                        </a:lnSpc>
                        <a:spcAft>
                          <a:spcPts val="0"/>
                        </a:spcAft>
                      </a:pPr>
                      <a:r>
                        <a:rPr lang="en-US" sz="1100" dirty="0" err="1">
                          <a:solidFill>
                            <a:schemeClr val="tx1"/>
                          </a:solidFill>
                          <a:effectLst/>
                          <a:latin typeface="Times New Roman" pitchFamily="18" charset="0"/>
                          <a:cs typeface="Times New Roman" pitchFamily="18" charset="0"/>
                        </a:rPr>
                        <a:t>Giulianotti</a:t>
                      </a:r>
                      <a:endParaRPr lang="it-IT" sz="1100" dirty="0">
                        <a:solidFill>
                          <a:schemeClr val="tx1"/>
                        </a:solidFill>
                        <a:effectLst/>
                        <a:latin typeface="Times New Roman" pitchFamily="18" charset="0"/>
                        <a:ea typeface="Calibri"/>
                        <a:cs typeface="Times New Roman" pitchFamily="18" charset="0"/>
                      </a:endParaRPr>
                    </a:p>
                  </a:txBody>
                  <a:tcPr marL="47719" marR="47719" marT="0" marB="0" anchor="ctr">
                    <a:solidFill>
                      <a:schemeClr val="bg1">
                        <a:lumMod val="85000"/>
                      </a:schemeClr>
                    </a:solidFill>
                  </a:tcPr>
                </a:tc>
                <a:tc>
                  <a:txBody>
                    <a:bodyPr/>
                    <a:lstStyle/>
                    <a:p>
                      <a:pPr algn="ctr">
                        <a:lnSpc>
                          <a:spcPct val="115000"/>
                        </a:lnSpc>
                        <a:spcAft>
                          <a:spcPts val="0"/>
                        </a:spcAft>
                      </a:pPr>
                      <a:r>
                        <a:rPr lang="it-IT" sz="1100" dirty="0">
                          <a:effectLst/>
                          <a:latin typeface="Times New Roman" pitchFamily="18" charset="0"/>
                          <a:cs typeface="Times New Roman" pitchFamily="18" charset="0"/>
                        </a:rPr>
                        <a:t>2003</a:t>
                      </a:r>
                      <a:endParaRPr lang="it-IT" sz="1100" b="1" dirty="0">
                        <a:solidFill>
                          <a:schemeClr val="tx1"/>
                        </a:solidFill>
                        <a:effectLst/>
                        <a:latin typeface="Times New Roman" pitchFamily="18" charset="0"/>
                        <a:ea typeface="Calibri"/>
                        <a:cs typeface="Times New Roman" pitchFamily="18" charset="0"/>
                      </a:endParaRPr>
                    </a:p>
                  </a:txBody>
                  <a:tcPr marL="47719" marR="47719" marT="0" marB="0" anchor="ctr">
                    <a:solidFill>
                      <a:schemeClr val="accent1">
                        <a:lumMod val="20000"/>
                        <a:lumOff val="80000"/>
                      </a:schemeClr>
                    </a:solidFill>
                  </a:tcPr>
                </a:tc>
                <a:tc>
                  <a:txBody>
                    <a:bodyPr/>
                    <a:lstStyle/>
                    <a:p>
                      <a:pPr algn="l">
                        <a:lnSpc>
                          <a:spcPct val="115000"/>
                        </a:lnSpc>
                        <a:spcAft>
                          <a:spcPts val="0"/>
                        </a:spcAft>
                      </a:pPr>
                      <a:r>
                        <a:rPr lang="it-IT" sz="1100" spc="0" dirty="0" err="1">
                          <a:effectLst/>
                          <a:latin typeface="Times New Roman" pitchFamily="18" charset="0"/>
                          <a:cs typeface="Times New Roman" pitchFamily="18" charset="0"/>
                        </a:rPr>
                        <a:t>Retrospective</a:t>
                      </a:r>
                      <a:r>
                        <a:rPr lang="it-IT" sz="1100" spc="0" dirty="0">
                          <a:effectLst/>
                          <a:latin typeface="Times New Roman" pitchFamily="18" charset="0"/>
                          <a:cs typeface="Times New Roman" pitchFamily="18" charset="0"/>
                        </a:rPr>
                        <a:t> CS</a:t>
                      </a:r>
                      <a:endParaRPr lang="it-IT" sz="1100" b="1" spc="0" dirty="0">
                        <a:solidFill>
                          <a:schemeClr val="tx1"/>
                        </a:solidFill>
                        <a:effectLst/>
                        <a:latin typeface="Times New Roman" pitchFamily="18" charset="0"/>
                        <a:ea typeface="Calibri"/>
                        <a:cs typeface="Times New Roman" pitchFamily="18" charset="0"/>
                      </a:endParaRPr>
                    </a:p>
                  </a:txBody>
                  <a:tcPr marL="47719" marR="47719" marT="0" marB="0" anchor="ctr">
                    <a:solidFill>
                      <a:schemeClr val="accent1">
                        <a:lumMod val="20000"/>
                        <a:lumOff val="80000"/>
                      </a:schemeClr>
                    </a:solidFill>
                  </a:tcPr>
                </a:tc>
                <a:tc>
                  <a:txBody>
                    <a:bodyPr/>
                    <a:lstStyle/>
                    <a:p>
                      <a:pPr algn="l">
                        <a:lnSpc>
                          <a:spcPct val="115000"/>
                        </a:lnSpc>
                        <a:spcAft>
                          <a:spcPts val="0"/>
                        </a:spcAft>
                      </a:pPr>
                      <a:r>
                        <a:rPr lang="it-IT" sz="1100" dirty="0">
                          <a:effectLst/>
                          <a:latin typeface="Times New Roman" pitchFamily="18" charset="0"/>
                          <a:cs typeface="Times New Roman" pitchFamily="18" charset="0"/>
                        </a:rPr>
                        <a:t>RAG</a:t>
                      </a:r>
                      <a:endParaRPr lang="it-IT" sz="1100" b="1" dirty="0">
                        <a:solidFill>
                          <a:schemeClr val="tx1"/>
                        </a:solidFill>
                        <a:effectLst/>
                        <a:latin typeface="Times New Roman" pitchFamily="18" charset="0"/>
                        <a:ea typeface="Calibri"/>
                        <a:cs typeface="Times New Roman" pitchFamily="18" charset="0"/>
                      </a:endParaRPr>
                    </a:p>
                  </a:txBody>
                  <a:tcPr marL="47719" marR="47719" marT="0" marB="0" anchor="ctr">
                    <a:solidFill>
                      <a:schemeClr val="accent1">
                        <a:lumMod val="20000"/>
                        <a:lumOff val="80000"/>
                      </a:schemeClr>
                    </a:solidFill>
                  </a:tcPr>
                </a:tc>
                <a:tc>
                  <a:txBody>
                    <a:bodyPr/>
                    <a:lstStyle/>
                    <a:p>
                      <a:pPr algn="l">
                        <a:lnSpc>
                          <a:spcPct val="115000"/>
                        </a:lnSpc>
                        <a:spcAft>
                          <a:spcPts val="0"/>
                        </a:spcAft>
                      </a:pPr>
                      <a:r>
                        <a:rPr lang="it-IT" sz="1100" dirty="0" err="1">
                          <a:effectLst/>
                          <a:latin typeface="Times New Roman" pitchFamily="18" charset="0"/>
                          <a:cs typeface="Times New Roman" pitchFamily="18" charset="0"/>
                        </a:rPr>
                        <a:t>Italy</a:t>
                      </a:r>
                      <a:endParaRPr lang="it-IT" sz="1100" b="1" dirty="0">
                        <a:solidFill>
                          <a:schemeClr val="tx1"/>
                        </a:solidFill>
                        <a:effectLst/>
                        <a:latin typeface="Times New Roman" pitchFamily="18" charset="0"/>
                        <a:ea typeface="Calibri"/>
                        <a:cs typeface="Times New Roman" pitchFamily="18" charset="0"/>
                      </a:endParaRPr>
                    </a:p>
                  </a:txBody>
                  <a:tcPr marL="47719" marR="47719" marT="0" marB="0" anchor="ctr">
                    <a:solidFill>
                      <a:schemeClr val="accent1">
                        <a:lumMod val="20000"/>
                        <a:lumOff val="80000"/>
                      </a:schemeClr>
                    </a:solidFill>
                  </a:tcPr>
                </a:tc>
                <a:tc>
                  <a:txBody>
                    <a:bodyPr/>
                    <a:lstStyle/>
                    <a:p>
                      <a:pPr marL="0" algn="l" rtl="0" eaLnBrk="1" latinLnBrk="0" hangingPunct="1">
                        <a:lnSpc>
                          <a:spcPct val="115000"/>
                        </a:lnSpc>
                        <a:spcAft>
                          <a:spcPts val="0"/>
                        </a:spcAft>
                      </a:pPr>
                      <a:r>
                        <a:rPr kumimoji="0" lang="it-IT" sz="1100" kern="1200" spc="-50" baseline="0" dirty="0">
                          <a:effectLst/>
                          <a:latin typeface="Times New Roman" pitchFamily="18" charset="0"/>
                          <a:cs typeface="Times New Roman" pitchFamily="18" charset="0"/>
                        </a:rPr>
                        <a:t>Misericordia Hospital of Grosseto</a:t>
                      </a:r>
                      <a:endParaRPr kumimoji="0" lang="it-IT" sz="1100" b="1" kern="1200" spc="-50" baseline="0" dirty="0">
                        <a:solidFill>
                          <a:schemeClr val="tx1"/>
                        </a:solidFill>
                        <a:effectLst/>
                        <a:latin typeface="Times New Roman" pitchFamily="18" charset="0"/>
                        <a:ea typeface="+mn-ea"/>
                        <a:cs typeface="Times New Roman" pitchFamily="18" charset="0"/>
                      </a:endParaRPr>
                    </a:p>
                  </a:txBody>
                  <a:tcPr marL="47719" marR="47719" marT="0" marB="0" anchor="ctr">
                    <a:solidFill>
                      <a:schemeClr val="accent1">
                        <a:lumMod val="20000"/>
                        <a:lumOff val="80000"/>
                      </a:schemeClr>
                    </a:solidFill>
                  </a:tcPr>
                </a:tc>
                <a:tc>
                  <a:txBody>
                    <a:bodyPr/>
                    <a:lstStyle/>
                    <a:p>
                      <a:pPr algn="l">
                        <a:lnSpc>
                          <a:spcPct val="115000"/>
                        </a:lnSpc>
                        <a:spcAft>
                          <a:spcPts val="0"/>
                        </a:spcAft>
                      </a:pPr>
                      <a:r>
                        <a:rPr lang="en-US" sz="1100" dirty="0">
                          <a:effectLst/>
                          <a:latin typeface="Times New Roman" pitchFamily="18" charset="0"/>
                          <a:cs typeface="Times New Roman" pitchFamily="18" charset="0"/>
                        </a:rPr>
                        <a:t>2000-2002</a:t>
                      </a:r>
                      <a:endParaRPr lang="it-IT" sz="1100" b="1" dirty="0">
                        <a:solidFill>
                          <a:schemeClr val="tx1"/>
                        </a:solidFill>
                        <a:effectLst/>
                        <a:latin typeface="Times New Roman" pitchFamily="18" charset="0"/>
                        <a:ea typeface="Calibri"/>
                        <a:cs typeface="Times New Roman" pitchFamily="18" charset="0"/>
                      </a:endParaRPr>
                    </a:p>
                  </a:txBody>
                  <a:tcPr marL="47719" marR="47719" marT="0" marB="0" anchor="ctr">
                    <a:solidFill>
                      <a:schemeClr val="accent1">
                        <a:lumMod val="20000"/>
                        <a:lumOff val="80000"/>
                      </a:schemeClr>
                    </a:solidFill>
                  </a:tcPr>
                </a:tc>
                <a:tc>
                  <a:txBody>
                    <a:bodyPr/>
                    <a:lstStyle/>
                    <a:p>
                      <a:pPr marL="0" algn="ctr" defTabSz="914400" rtl="0" eaLnBrk="1" latinLnBrk="0" hangingPunct="1">
                        <a:lnSpc>
                          <a:spcPct val="115000"/>
                        </a:lnSpc>
                        <a:spcAft>
                          <a:spcPts val="0"/>
                        </a:spcAft>
                      </a:pPr>
                      <a:r>
                        <a:rPr lang="en-US" sz="1100" b="0" kern="1200" dirty="0">
                          <a:solidFill>
                            <a:schemeClr val="tx1"/>
                          </a:solidFill>
                          <a:effectLst/>
                          <a:latin typeface="Times New Roman" pitchFamily="18" charset="0"/>
                          <a:ea typeface="Calibri"/>
                          <a:cs typeface="Times New Roman" pitchFamily="18" charset="0"/>
                        </a:rPr>
                        <a:t>10</a:t>
                      </a:r>
                      <a:endParaRPr lang="it-IT" sz="1100" b="0" kern="1200" dirty="0">
                        <a:solidFill>
                          <a:schemeClr val="tx1"/>
                        </a:solidFill>
                        <a:effectLst/>
                        <a:latin typeface="Times New Roman" pitchFamily="18" charset="0"/>
                        <a:ea typeface="Calibri"/>
                        <a:cs typeface="Times New Roman" pitchFamily="18" charset="0"/>
                      </a:endParaRPr>
                    </a:p>
                  </a:txBody>
                  <a:tcPr marL="47719" marR="47719" marT="0" marB="0" anchor="ctr">
                    <a:solidFill>
                      <a:schemeClr val="accent1">
                        <a:lumMod val="20000"/>
                        <a:lumOff val="80000"/>
                      </a:schemeClr>
                    </a:solidFill>
                  </a:tcPr>
                </a:tc>
              </a:tr>
              <a:tr h="245564">
                <a:tc>
                  <a:txBody>
                    <a:bodyPr/>
                    <a:lstStyle/>
                    <a:p>
                      <a:pPr algn="l">
                        <a:lnSpc>
                          <a:spcPct val="115000"/>
                        </a:lnSpc>
                        <a:spcAft>
                          <a:spcPts val="0"/>
                        </a:spcAft>
                      </a:pPr>
                      <a:r>
                        <a:rPr lang="it-IT" sz="1100" dirty="0" err="1" smtClean="0">
                          <a:solidFill>
                            <a:schemeClr val="tx1"/>
                          </a:solidFill>
                          <a:effectLst/>
                          <a:latin typeface="Times New Roman" pitchFamily="18" charset="0"/>
                          <a:ea typeface="Calibri"/>
                          <a:cs typeface="Times New Roman" pitchFamily="18" charset="0"/>
                        </a:rPr>
                        <a:t>Coratti</a:t>
                      </a:r>
                      <a:endParaRPr lang="it-IT" sz="1100" dirty="0">
                        <a:solidFill>
                          <a:schemeClr val="tx1"/>
                        </a:solidFill>
                        <a:effectLst/>
                        <a:latin typeface="Times New Roman" pitchFamily="18" charset="0"/>
                        <a:ea typeface="Calibri"/>
                        <a:cs typeface="Times New Roman" pitchFamily="18" charset="0"/>
                      </a:endParaRPr>
                    </a:p>
                  </a:txBody>
                  <a:tcPr marL="47719" marR="47719" marT="0" marB="0" anchor="ctr">
                    <a:solidFill>
                      <a:schemeClr val="bg1">
                        <a:lumMod val="85000"/>
                      </a:schemeClr>
                    </a:solidFill>
                  </a:tcPr>
                </a:tc>
                <a:tc>
                  <a:txBody>
                    <a:bodyPr/>
                    <a:lstStyle/>
                    <a:p>
                      <a:pPr algn="ctr">
                        <a:lnSpc>
                          <a:spcPct val="115000"/>
                        </a:lnSpc>
                        <a:spcAft>
                          <a:spcPts val="0"/>
                        </a:spcAft>
                      </a:pPr>
                      <a:r>
                        <a:rPr lang="it-IT" sz="1100" b="1" dirty="0" smtClean="0">
                          <a:solidFill>
                            <a:schemeClr val="tx1"/>
                          </a:solidFill>
                          <a:effectLst/>
                          <a:latin typeface="Times New Roman" pitchFamily="18" charset="0"/>
                          <a:ea typeface="Calibri"/>
                          <a:cs typeface="Times New Roman" pitchFamily="18" charset="0"/>
                        </a:rPr>
                        <a:t>2015</a:t>
                      </a:r>
                      <a:endParaRPr lang="it-IT" sz="1100" b="1" dirty="0">
                        <a:solidFill>
                          <a:schemeClr val="tx1"/>
                        </a:solidFill>
                        <a:effectLst/>
                        <a:latin typeface="Times New Roman" pitchFamily="18" charset="0"/>
                        <a:ea typeface="Calibri"/>
                        <a:cs typeface="Times New Roman" pitchFamily="18" charset="0"/>
                      </a:endParaRPr>
                    </a:p>
                  </a:txBody>
                  <a:tcPr marL="47719" marR="47719" marT="0" marB="0" anchor="ctr">
                    <a:solidFill>
                      <a:schemeClr val="accent1">
                        <a:lumMod val="20000"/>
                        <a:lumOff val="80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it-IT" sz="1100" spc="0" dirty="0" err="1" smtClean="0">
                          <a:effectLst/>
                          <a:latin typeface="Times New Roman" pitchFamily="18" charset="0"/>
                          <a:cs typeface="Times New Roman" pitchFamily="18" charset="0"/>
                        </a:rPr>
                        <a:t>Retrospective</a:t>
                      </a:r>
                      <a:r>
                        <a:rPr lang="it-IT" sz="1100" spc="0" dirty="0" smtClean="0">
                          <a:effectLst/>
                          <a:latin typeface="Times New Roman" pitchFamily="18" charset="0"/>
                          <a:cs typeface="Times New Roman" pitchFamily="18" charset="0"/>
                        </a:rPr>
                        <a:t> CS</a:t>
                      </a:r>
                      <a:endParaRPr lang="it-IT" sz="1100" b="1" spc="0" dirty="0" smtClean="0">
                        <a:solidFill>
                          <a:schemeClr val="tx1"/>
                        </a:solidFill>
                        <a:effectLst/>
                        <a:latin typeface="Times New Roman" pitchFamily="18" charset="0"/>
                        <a:ea typeface="Calibri"/>
                        <a:cs typeface="Times New Roman" pitchFamily="18" charset="0"/>
                      </a:endParaRPr>
                    </a:p>
                  </a:txBody>
                  <a:tcPr marL="47719" marR="47719" marT="0" marB="0" anchor="ctr">
                    <a:solidFill>
                      <a:schemeClr val="accent1">
                        <a:lumMod val="20000"/>
                        <a:lumOff val="80000"/>
                      </a:schemeClr>
                    </a:solidFill>
                  </a:tcPr>
                </a:tc>
                <a:tc>
                  <a:txBody>
                    <a:bodyPr/>
                    <a:lstStyle/>
                    <a:p>
                      <a:pPr algn="l">
                        <a:lnSpc>
                          <a:spcPct val="115000"/>
                        </a:lnSpc>
                        <a:spcAft>
                          <a:spcPts val="0"/>
                        </a:spcAft>
                      </a:pPr>
                      <a:r>
                        <a:rPr lang="it-IT" sz="1100" b="0" dirty="0" smtClean="0">
                          <a:solidFill>
                            <a:schemeClr val="tx1"/>
                          </a:solidFill>
                          <a:effectLst/>
                          <a:latin typeface="Times New Roman" pitchFamily="18" charset="0"/>
                          <a:ea typeface="Calibri"/>
                          <a:cs typeface="Times New Roman" pitchFamily="18" charset="0"/>
                        </a:rPr>
                        <a:t>RAG</a:t>
                      </a:r>
                      <a:endParaRPr lang="it-IT" sz="1100" b="0" dirty="0">
                        <a:solidFill>
                          <a:schemeClr val="tx1"/>
                        </a:solidFill>
                        <a:effectLst/>
                        <a:latin typeface="Times New Roman" pitchFamily="18" charset="0"/>
                        <a:ea typeface="Calibri"/>
                        <a:cs typeface="Times New Roman" pitchFamily="18" charset="0"/>
                      </a:endParaRPr>
                    </a:p>
                  </a:txBody>
                  <a:tcPr marL="47719" marR="47719" marT="0" marB="0" anchor="ctr">
                    <a:solidFill>
                      <a:schemeClr val="accent1">
                        <a:lumMod val="20000"/>
                        <a:lumOff val="80000"/>
                      </a:schemeClr>
                    </a:solidFill>
                  </a:tcPr>
                </a:tc>
                <a:tc>
                  <a:txBody>
                    <a:bodyPr/>
                    <a:lstStyle/>
                    <a:p>
                      <a:pPr algn="l">
                        <a:lnSpc>
                          <a:spcPct val="115000"/>
                        </a:lnSpc>
                        <a:spcAft>
                          <a:spcPts val="0"/>
                        </a:spcAft>
                      </a:pPr>
                      <a:r>
                        <a:rPr lang="it-IT" sz="1100" b="0" dirty="0" err="1" smtClean="0">
                          <a:solidFill>
                            <a:schemeClr val="tx1"/>
                          </a:solidFill>
                          <a:effectLst/>
                          <a:latin typeface="Times New Roman" pitchFamily="18" charset="0"/>
                          <a:ea typeface="Calibri"/>
                          <a:cs typeface="Times New Roman" pitchFamily="18" charset="0"/>
                        </a:rPr>
                        <a:t>Italy</a:t>
                      </a:r>
                      <a:endParaRPr lang="it-IT" sz="1100" b="0" dirty="0">
                        <a:solidFill>
                          <a:schemeClr val="tx1"/>
                        </a:solidFill>
                        <a:effectLst/>
                        <a:latin typeface="Times New Roman" pitchFamily="18" charset="0"/>
                        <a:ea typeface="Calibri"/>
                        <a:cs typeface="Times New Roman" pitchFamily="18" charset="0"/>
                      </a:endParaRPr>
                    </a:p>
                  </a:txBody>
                  <a:tcPr marL="47719" marR="47719" marT="0" marB="0" anchor="ctr">
                    <a:solidFill>
                      <a:schemeClr val="accent1">
                        <a:lumMod val="20000"/>
                        <a:lumOff val="80000"/>
                      </a:schemeClr>
                    </a:solidFill>
                  </a:tcPr>
                </a:tc>
                <a:tc>
                  <a:txBody>
                    <a:bodyPr/>
                    <a:lstStyle/>
                    <a:p>
                      <a:pPr marL="0" algn="l" rtl="0" eaLnBrk="1" latinLnBrk="0" hangingPunct="1">
                        <a:lnSpc>
                          <a:spcPct val="115000"/>
                        </a:lnSpc>
                        <a:spcAft>
                          <a:spcPts val="0"/>
                        </a:spcAft>
                      </a:pPr>
                      <a:endParaRPr kumimoji="0" lang="it-IT" sz="1100" b="1" kern="1200" spc="-50" baseline="0" dirty="0">
                        <a:solidFill>
                          <a:schemeClr val="tx1"/>
                        </a:solidFill>
                        <a:effectLst/>
                        <a:latin typeface="Times New Roman" pitchFamily="18" charset="0"/>
                        <a:ea typeface="+mn-ea"/>
                        <a:cs typeface="Times New Roman" pitchFamily="18" charset="0"/>
                      </a:endParaRPr>
                    </a:p>
                  </a:txBody>
                  <a:tcPr marL="47719" marR="47719" marT="0" marB="0" anchor="ctr">
                    <a:solidFill>
                      <a:schemeClr val="accent1">
                        <a:lumMod val="20000"/>
                        <a:lumOff val="80000"/>
                      </a:schemeClr>
                    </a:solidFill>
                  </a:tcPr>
                </a:tc>
                <a:tc>
                  <a:txBody>
                    <a:bodyPr/>
                    <a:lstStyle/>
                    <a:p>
                      <a:pPr algn="l">
                        <a:lnSpc>
                          <a:spcPct val="115000"/>
                        </a:lnSpc>
                        <a:spcAft>
                          <a:spcPts val="0"/>
                        </a:spcAft>
                      </a:pPr>
                      <a:endParaRPr lang="it-IT" sz="1100" b="1" dirty="0">
                        <a:solidFill>
                          <a:schemeClr val="tx1"/>
                        </a:solidFill>
                        <a:effectLst/>
                        <a:latin typeface="Times New Roman" pitchFamily="18" charset="0"/>
                        <a:ea typeface="Calibri"/>
                        <a:cs typeface="Times New Roman" pitchFamily="18" charset="0"/>
                      </a:endParaRPr>
                    </a:p>
                  </a:txBody>
                  <a:tcPr marL="47719" marR="47719" marT="0" marB="0" anchor="ctr">
                    <a:solidFill>
                      <a:schemeClr val="accent1">
                        <a:lumMod val="20000"/>
                        <a:lumOff val="80000"/>
                      </a:schemeClr>
                    </a:solidFill>
                  </a:tcPr>
                </a:tc>
                <a:tc>
                  <a:txBody>
                    <a:bodyPr/>
                    <a:lstStyle/>
                    <a:p>
                      <a:pPr algn="ctr">
                        <a:lnSpc>
                          <a:spcPct val="115000"/>
                        </a:lnSpc>
                        <a:spcAft>
                          <a:spcPts val="0"/>
                        </a:spcAft>
                      </a:pPr>
                      <a:r>
                        <a:rPr lang="it-IT" sz="1100" b="0" dirty="0" smtClean="0">
                          <a:solidFill>
                            <a:schemeClr val="tx1"/>
                          </a:solidFill>
                          <a:effectLst/>
                          <a:latin typeface="Times New Roman" pitchFamily="18" charset="0"/>
                          <a:ea typeface="Calibri"/>
                          <a:cs typeface="Times New Roman" pitchFamily="18" charset="0"/>
                        </a:rPr>
                        <a:t>38</a:t>
                      </a:r>
                      <a:endParaRPr lang="it-IT" sz="1100" b="0" dirty="0">
                        <a:solidFill>
                          <a:schemeClr val="tx1"/>
                        </a:solidFill>
                        <a:effectLst/>
                        <a:latin typeface="Times New Roman" pitchFamily="18" charset="0"/>
                        <a:ea typeface="Calibri"/>
                        <a:cs typeface="Times New Roman" pitchFamily="18" charset="0"/>
                      </a:endParaRPr>
                    </a:p>
                  </a:txBody>
                  <a:tcPr marL="47719" marR="47719" marT="0" marB="0" anchor="ctr">
                    <a:solidFill>
                      <a:srgbClr val="FFFF00"/>
                    </a:solidFill>
                  </a:tcPr>
                </a:tc>
              </a:tr>
              <a:tr h="245564">
                <a:tc>
                  <a:txBody>
                    <a:bodyPr/>
                    <a:lstStyle/>
                    <a:p>
                      <a:pPr algn="l">
                        <a:lnSpc>
                          <a:spcPct val="115000"/>
                        </a:lnSpc>
                        <a:spcAft>
                          <a:spcPts val="0"/>
                        </a:spcAft>
                      </a:pPr>
                      <a:r>
                        <a:rPr lang="it-IT" sz="1100" dirty="0">
                          <a:solidFill>
                            <a:schemeClr val="tx1"/>
                          </a:solidFill>
                          <a:effectLst/>
                          <a:latin typeface="Times New Roman" pitchFamily="18" charset="0"/>
                          <a:cs typeface="Times New Roman" pitchFamily="18" charset="0"/>
                        </a:rPr>
                        <a:t>D’Annibale</a:t>
                      </a:r>
                      <a:endParaRPr lang="it-IT" sz="1100" dirty="0">
                        <a:solidFill>
                          <a:schemeClr val="tx1"/>
                        </a:solidFill>
                        <a:effectLst/>
                        <a:latin typeface="Times New Roman" pitchFamily="18" charset="0"/>
                        <a:ea typeface="Calibri"/>
                        <a:cs typeface="Times New Roman" pitchFamily="18" charset="0"/>
                      </a:endParaRPr>
                    </a:p>
                  </a:txBody>
                  <a:tcPr marL="47719" marR="47719" marT="0" marB="0" anchor="ctr">
                    <a:solidFill>
                      <a:schemeClr val="bg1">
                        <a:lumMod val="85000"/>
                      </a:schemeClr>
                    </a:solidFill>
                  </a:tcPr>
                </a:tc>
                <a:tc>
                  <a:txBody>
                    <a:bodyPr/>
                    <a:lstStyle/>
                    <a:p>
                      <a:pPr algn="ctr">
                        <a:lnSpc>
                          <a:spcPct val="115000"/>
                        </a:lnSpc>
                        <a:spcAft>
                          <a:spcPts val="0"/>
                        </a:spcAft>
                      </a:pPr>
                      <a:r>
                        <a:rPr lang="en-US" sz="1100" dirty="0">
                          <a:effectLst/>
                          <a:latin typeface="Times New Roman" pitchFamily="18" charset="0"/>
                          <a:cs typeface="Times New Roman" pitchFamily="18" charset="0"/>
                        </a:rPr>
                        <a:t>2011</a:t>
                      </a:r>
                      <a:endParaRPr lang="it-IT" sz="1100" b="1" dirty="0">
                        <a:solidFill>
                          <a:schemeClr val="tx1"/>
                        </a:solidFill>
                        <a:effectLst/>
                        <a:latin typeface="Times New Roman" pitchFamily="18" charset="0"/>
                        <a:ea typeface="Calibri"/>
                        <a:cs typeface="Times New Roman" pitchFamily="18" charset="0"/>
                      </a:endParaRPr>
                    </a:p>
                  </a:txBody>
                  <a:tcPr marL="47719" marR="47719" marT="0" marB="0" anchor="ctr">
                    <a:solidFill>
                      <a:schemeClr val="accent1">
                        <a:lumMod val="20000"/>
                        <a:lumOff val="80000"/>
                      </a:schemeClr>
                    </a:solidFill>
                  </a:tcPr>
                </a:tc>
                <a:tc>
                  <a:txBody>
                    <a:bodyPr/>
                    <a:lstStyle/>
                    <a:p>
                      <a:pPr algn="l">
                        <a:lnSpc>
                          <a:spcPct val="115000"/>
                        </a:lnSpc>
                        <a:spcAft>
                          <a:spcPts val="0"/>
                        </a:spcAft>
                      </a:pPr>
                      <a:r>
                        <a:rPr lang="it-IT" sz="1100" spc="0" dirty="0" err="1">
                          <a:effectLst/>
                          <a:latin typeface="Times New Roman" pitchFamily="18" charset="0"/>
                          <a:cs typeface="Times New Roman" pitchFamily="18" charset="0"/>
                        </a:rPr>
                        <a:t>Retrospective</a:t>
                      </a:r>
                      <a:r>
                        <a:rPr lang="it-IT" sz="1100" spc="0" dirty="0">
                          <a:effectLst/>
                          <a:latin typeface="Times New Roman" pitchFamily="18" charset="0"/>
                          <a:cs typeface="Times New Roman" pitchFamily="18" charset="0"/>
                        </a:rPr>
                        <a:t> CS</a:t>
                      </a:r>
                      <a:endParaRPr lang="it-IT" sz="1100" b="1" spc="0" dirty="0">
                        <a:solidFill>
                          <a:schemeClr val="tx1"/>
                        </a:solidFill>
                        <a:effectLst/>
                        <a:latin typeface="Times New Roman" pitchFamily="18" charset="0"/>
                        <a:ea typeface="Calibri"/>
                        <a:cs typeface="Times New Roman" pitchFamily="18" charset="0"/>
                      </a:endParaRPr>
                    </a:p>
                  </a:txBody>
                  <a:tcPr marL="47719" marR="47719" marT="0" marB="0" anchor="ctr">
                    <a:solidFill>
                      <a:schemeClr val="accent1">
                        <a:lumMod val="20000"/>
                        <a:lumOff val="80000"/>
                      </a:schemeClr>
                    </a:solidFill>
                  </a:tcPr>
                </a:tc>
                <a:tc>
                  <a:txBody>
                    <a:bodyPr/>
                    <a:lstStyle/>
                    <a:p>
                      <a:pPr algn="l">
                        <a:lnSpc>
                          <a:spcPct val="115000"/>
                        </a:lnSpc>
                        <a:spcAft>
                          <a:spcPts val="0"/>
                        </a:spcAft>
                      </a:pPr>
                      <a:r>
                        <a:rPr lang="en-US" sz="1100" dirty="0">
                          <a:effectLst/>
                          <a:latin typeface="Times New Roman" pitchFamily="18" charset="0"/>
                          <a:cs typeface="Times New Roman" pitchFamily="18" charset="0"/>
                        </a:rPr>
                        <a:t>RAG</a:t>
                      </a:r>
                      <a:endParaRPr lang="it-IT" sz="1100" b="1" dirty="0">
                        <a:solidFill>
                          <a:schemeClr val="tx1"/>
                        </a:solidFill>
                        <a:effectLst/>
                        <a:latin typeface="Times New Roman" pitchFamily="18" charset="0"/>
                        <a:ea typeface="Calibri"/>
                        <a:cs typeface="Times New Roman" pitchFamily="18" charset="0"/>
                      </a:endParaRPr>
                    </a:p>
                  </a:txBody>
                  <a:tcPr marL="47719" marR="47719" marT="0" marB="0" anchor="ctr">
                    <a:solidFill>
                      <a:schemeClr val="accent1">
                        <a:lumMod val="20000"/>
                        <a:lumOff val="80000"/>
                      </a:schemeClr>
                    </a:solidFill>
                  </a:tcPr>
                </a:tc>
                <a:tc>
                  <a:txBody>
                    <a:bodyPr/>
                    <a:lstStyle/>
                    <a:p>
                      <a:pPr algn="l">
                        <a:lnSpc>
                          <a:spcPct val="115000"/>
                        </a:lnSpc>
                        <a:spcAft>
                          <a:spcPts val="0"/>
                        </a:spcAft>
                      </a:pPr>
                      <a:r>
                        <a:rPr lang="en-US" sz="1100" dirty="0">
                          <a:effectLst/>
                          <a:latin typeface="Times New Roman" pitchFamily="18" charset="0"/>
                          <a:cs typeface="Times New Roman" pitchFamily="18" charset="0"/>
                        </a:rPr>
                        <a:t>Italy</a:t>
                      </a:r>
                      <a:endParaRPr lang="it-IT" sz="1100" b="1" dirty="0">
                        <a:solidFill>
                          <a:schemeClr val="tx1"/>
                        </a:solidFill>
                        <a:effectLst/>
                        <a:latin typeface="Times New Roman" pitchFamily="18" charset="0"/>
                        <a:ea typeface="Calibri"/>
                        <a:cs typeface="Times New Roman" pitchFamily="18" charset="0"/>
                      </a:endParaRPr>
                    </a:p>
                  </a:txBody>
                  <a:tcPr marL="47719" marR="47719" marT="0" marB="0" anchor="ctr">
                    <a:solidFill>
                      <a:schemeClr val="accent1">
                        <a:lumMod val="20000"/>
                        <a:lumOff val="80000"/>
                      </a:schemeClr>
                    </a:solidFill>
                  </a:tcPr>
                </a:tc>
                <a:tc>
                  <a:txBody>
                    <a:bodyPr/>
                    <a:lstStyle/>
                    <a:p>
                      <a:pPr marL="0" algn="l" rtl="0" eaLnBrk="1" latinLnBrk="0" hangingPunct="1">
                        <a:lnSpc>
                          <a:spcPct val="115000"/>
                        </a:lnSpc>
                        <a:spcAft>
                          <a:spcPts val="0"/>
                        </a:spcAft>
                      </a:pPr>
                      <a:r>
                        <a:rPr kumimoji="0" lang="it-IT" sz="1100" kern="1200" spc="-50" baseline="0" dirty="0" smtClean="0">
                          <a:effectLst/>
                          <a:latin typeface="Times New Roman" pitchFamily="18" charset="0"/>
                          <a:cs typeface="Times New Roman" pitchFamily="18" charset="0"/>
                        </a:rPr>
                        <a:t>S</a:t>
                      </a:r>
                      <a:r>
                        <a:rPr kumimoji="0" lang="it-IT" sz="1100" kern="1200" spc="-50" baseline="0" dirty="0">
                          <a:effectLst/>
                          <a:latin typeface="Times New Roman" pitchFamily="18" charset="0"/>
                          <a:cs typeface="Times New Roman" pitchFamily="18" charset="0"/>
                        </a:rPr>
                        <a:t>. Giovanni </a:t>
                      </a:r>
                      <a:r>
                        <a:rPr kumimoji="0" lang="it-IT" sz="1100" kern="1200" spc="-50" baseline="0" dirty="0" smtClean="0">
                          <a:effectLst/>
                          <a:latin typeface="Times New Roman" pitchFamily="18" charset="0"/>
                          <a:cs typeface="Times New Roman" pitchFamily="18" charset="0"/>
                        </a:rPr>
                        <a:t>Addolorata Hospital</a:t>
                      </a:r>
                      <a:endParaRPr kumimoji="0" lang="it-IT" sz="1100" b="1" kern="1200" spc="-50" baseline="0" dirty="0">
                        <a:solidFill>
                          <a:schemeClr val="tx1"/>
                        </a:solidFill>
                        <a:effectLst/>
                        <a:latin typeface="Times New Roman" pitchFamily="18" charset="0"/>
                        <a:ea typeface="+mn-ea"/>
                        <a:cs typeface="Times New Roman" pitchFamily="18" charset="0"/>
                      </a:endParaRPr>
                    </a:p>
                  </a:txBody>
                  <a:tcPr marL="47719" marR="47719" marT="0" marB="0" anchor="ctr">
                    <a:solidFill>
                      <a:schemeClr val="accent1">
                        <a:lumMod val="20000"/>
                        <a:lumOff val="80000"/>
                      </a:schemeClr>
                    </a:solidFill>
                  </a:tcPr>
                </a:tc>
                <a:tc>
                  <a:txBody>
                    <a:bodyPr/>
                    <a:lstStyle/>
                    <a:p>
                      <a:pPr algn="l">
                        <a:lnSpc>
                          <a:spcPct val="115000"/>
                        </a:lnSpc>
                        <a:spcAft>
                          <a:spcPts val="0"/>
                        </a:spcAft>
                      </a:pPr>
                      <a:r>
                        <a:rPr lang="en-US" sz="1100" dirty="0">
                          <a:effectLst/>
                          <a:latin typeface="Times New Roman" pitchFamily="18" charset="0"/>
                          <a:cs typeface="Times New Roman" pitchFamily="18" charset="0"/>
                        </a:rPr>
                        <a:t>2004-2009</a:t>
                      </a:r>
                      <a:endParaRPr lang="it-IT" sz="1100" b="1" dirty="0">
                        <a:solidFill>
                          <a:schemeClr val="tx1"/>
                        </a:solidFill>
                        <a:effectLst/>
                        <a:latin typeface="Times New Roman" pitchFamily="18" charset="0"/>
                        <a:ea typeface="Calibri"/>
                        <a:cs typeface="Times New Roman" pitchFamily="18" charset="0"/>
                      </a:endParaRPr>
                    </a:p>
                  </a:txBody>
                  <a:tcPr marL="47719" marR="47719" marT="0" marB="0" anchor="ctr">
                    <a:solidFill>
                      <a:schemeClr val="accent1">
                        <a:lumMod val="20000"/>
                        <a:lumOff val="80000"/>
                      </a:schemeClr>
                    </a:solidFill>
                  </a:tcPr>
                </a:tc>
                <a:tc>
                  <a:txBody>
                    <a:bodyPr/>
                    <a:lstStyle/>
                    <a:p>
                      <a:pPr algn="ctr">
                        <a:lnSpc>
                          <a:spcPct val="115000"/>
                        </a:lnSpc>
                        <a:spcAft>
                          <a:spcPts val="0"/>
                        </a:spcAft>
                      </a:pPr>
                      <a:r>
                        <a:rPr lang="en-US" sz="1100" b="0" dirty="0">
                          <a:effectLst/>
                          <a:latin typeface="Times New Roman" pitchFamily="18" charset="0"/>
                          <a:cs typeface="Times New Roman" pitchFamily="18" charset="0"/>
                        </a:rPr>
                        <a:t>11</a:t>
                      </a:r>
                      <a:endParaRPr lang="it-IT" sz="1100" b="0" dirty="0">
                        <a:solidFill>
                          <a:srgbClr val="C00000"/>
                        </a:solidFill>
                        <a:effectLst/>
                        <a:latin typeface="Times New Roman" pitchFamily="18" charset="0"/>
                        <a:ea typeface="Calibri"/>
                        <a:cs typeface="Times New Roman" pitchFamily="18" charset="0"/>
                      </a:endParaRPr>
                    </a:p>
                  </a:txBody>
                  <a:tcPr marL="47719" marR="47719" marT="0" marB="0" anchor="ctr">
                    <a:solidFill>
                      <a:srgbClr val="FFFF00"/>
                    </a:solidFill>
                  </a:tcPr>
                </a:tc>
              </a:tr>
              <a:tr h="245564">
                <a:tc>
                  <a:txBody>
                    <a:bodyPr/>
                    <a:lstStyle/>
                    <a:p>
                      <a:pPr algn="l">
                        <a:lnSpc>
                          <a:spcPct val="115000"/>
                        </a:lnSpc>
                        <a:spcAft>
                          <a:spcPts val="0"/>
                        </a:spcAft>
                      </a:pPr>
                      <a:r>
                        <a:rPr lang="en-US" sz="1100" dirty="0" smtClean="0">
                          <a:solidFill>
                            <a:schemeClr val="tx1"/>
                          </a:solidFill>
                          <a:effectLst/>
                          <a:latin typeface="Times New Roman" pitchFamily="18" charset="0"/>
                          <a:cs typeface="Times New Roman" pitchFamily="18" charset="0"/>
                        </a:rPr>
                        <a:t>Caruso</a:t>
                      </a:r>
                      <a:endParaRPr lang="it-IT" sz="1100" dirty="0">
                        <a:solidFill>
                          <a:schemeClr val="tx1"/>
                        </a:solidFill>
                        <a:effectLst/>
                        <a:latin typeface="Times New Roman" pitchFamily="18" charset="0"/>
                        <a:ea typeface="Calibri"/>
                        <a:cs typeface="Times New Roman" pitchFamily="18" charset="0"/>
                      </a:endParaRPr>
                    </a:p>
                  </a:txBody>
                  <a:tcPr marL="47719" marR="47719" marT="0" marB="0" anchor="ctr">
                    <a:solidFill>
                      <a:schemeClr val="bg1">
                        <a:lumMod val="85000"/>
                      </a:schemeClr>
                    </a:solidFill>
                  </a:tcPr>
                </a:tc>
                <a:tc>
                  <a:txBody>
                    <a:bodyPr/>
                    <a:lstStyle/>
                    <a:p>
                      <a:pPr algn="ctr">
                        <a:lnSpc>
                          <a:spcPct val="115000"/>
                        </a:lnSpc>
                        <a:spcAft>
                          <a:spcPts val="0"/>
                        </a:spcAft>
                      </a:pPr>
                      <a:r>
                        <a:rPr lang="en-US" sz="1100" dirty="0">
                          <a:effectLst/>
                          <a:latin typeface="Times New Roman" pitchFamily="18" charset="0"/>
                          <a:cs typeface="Times New Roman" pitchFamily="18" charset="0"/>
                        </a:rPr>
                        <a:t>2011</a:t>
                      </a:r>
                      <a:endParaRPr lang="it-IT" sz="1100" b="1" dirty="0">
                        <a:solidFill>
                          <a:schemeClr val="tx1"/>
                        </a:solidFill>
                        <a:effectLst/>
                        <a:latin typeface="Times New Roman" pitchFamily="18" charset="0"/>
                        <a:ea typeface="Calibri"/>
                        <a:cs typeface="Times New Roman" pitchFamily="18" charset="0"/>
                      </a:endParaRPr>
                    </a:p>
                  </a:txBody>
                  <a:tcPr marL="47719" marR="47719" marT="0" marB="0" anchor="ctr">
                    <a:solidFill>
                      <a:schemeClr val="accent1">
                        <a:lumMod val="20000"/>
                        <a:lumOff val="80000"/>
                      </a:schemeClr>
                    </a:solidFill>
                  </a:tcPr>
                </a:tc>
                <a:tc>
                  <a:txBody>
                    <a:bodyPr/>
                    <a:lstStyle/>
                    <a:p>
                      <a:pPr algn="l">
                        <a:lnSpc>
                          <a:spcPct val="115000"/>
                        </a:lnSpc>
                        <a:spcAft>
                          <a:spcPts val="0"/>
                        </a:spcAft>
                      </a:pPr>
                      <a:r>
                        <a:rPr lang="it-IT" sz="1100" spc="0" dirty="0" err="1">
                          <a:effectLst/>
                          <a:latin typeface="Times New Roman" pitchFamily="18" charset="0"/>
                          <a:cs typeface="Times New Roman" pitchFamily="18" charset="0"/>
                        </a:rPr>
                        <a:t>nonRCT</a:t>
                      </a:r>
                      <a:endParaRPr lang="it-IT" sz="1100" b="1" spc="0" dirty="0">
                        <a:solidFill>
                          <a:schemeClr val="tx1"/>
                        </a:solidFill>
                        <a:effectLst/>
                        <a:latin typeface="Times New Roman" pitchFamily="18" charset="0"/>
                        <a:ea typeface="Calibri"/>
                        <a:cs typeface="Times New Roman" pitchFamily="18" charset="0"/>
                      </a:endParaRPr>
                    </a:p>
                  </a:txBody>
                  <a:tcPr marL="47719" marR="47719" marT="0" marB="0" anchor="ctr">
                    <a:solidFill>
                      <a:schemeClr val="accent1">
                        <a:lumMod val="20000"/>
                        <a:lumOff val="80000"/>
                      </a:schemeClr>
                    </a:solidFill>
                  </a:tcPr>
                </a:tc>
                <a:tc>
                  <a:txBody>
                    <a:bodyPr/>
                    <a:lstStyle/>
                    <a:p>
                      <a:pPr algn="l">
                        <a:lnSpc>
                          <a:spcPct val="115000"/>
                        </a:lnSpc>
                        <a:spcAft>
                          <a:spcPts val="0"/>
                        </a:spcAft>
                      </a:pPr>
                      <a:r>
                        <a:rPr lang="en-US" sz="1100" dirty="0">
                          <a:effectLst/>
                          <a:latin typeface="Times New Roman" pitchFamily="18" charset="0"/>
                          <a:cs typeface="Times New Roman" pitchFamily="18" charset="0"/>
                        </a:rPr>
                        <a:t>RAG </a:t>
                      </a:r>
                      <a:r>
                        <a:rPr lang="en-US" sz="1100" dirty="0" err="1">
                          <a:effectLst/>
                          <a:latin typeface="Times New Roman" pitchFamily="18" charset="0"/>
                          <a:cs typeface="Times New Roman" pitchFamily="18" charset="0"/>
                        </a:rPr>
                        <a:t>vs</a:t>
                      </a:r>
                      <a:r>
                        <a:rPr lang="en-US" sz="1100" dirty="0">
                          <a:effectLst/>
                          <a:latin typeface="Times New Roman" pitchFamily="18" charset="0"/>
                          <a:cs typeface="Times New Roman" pitchFamily="18" charset="0"/>
                        </a:rPr>
                        <a:t> OG</a:t>
                      </a:r>
                      <a:endParaRPr lang="it-IT" sz="1100" b="1" dirty="0">
                        <a:solidFill>
                          <a:schemeClr val="tx1"/>
                        </a:solidFill>
                        <a:effectLst/>
                        <a:latin typeface="Times New Roman" pitchFamily="18" charset="0"/>
                        <a:ea typeface="Calibri"/>
                        <a:cs typeface="Times New Roman" pitchFamily="18" charset="0"/>
                      </a:endParaRPr>
                    </a:p>
                  </a:txBody>
                  <a:tcPr marL="47719" marR="47719" marT="0" marB="0" anchor="ctr">
                    <a:solidFill>
                      <a:schemeClr val="accent1">
                        <a:lumMod val="20000"/>
                        <a:lumOff val="80000"/>
                      </a:schemeClr>
                    </a:solidFill>
                  </a:tcPr>
                </a:tc>
                <a:tc>
                  <a:txBody>
                    <a:bodyPr/>
                    <a:lstStyle/>
                    <a:p>
                      <a:pPr algn="l">
                        <a:lnSpc>
                          <a:spcPct val="115000"/>
                        </a:lnSpc>
                        <a:spcAft>
                          <a:spcPts val="0"/>
                        </a:spcAft>
                      </a:pPr>
                      <a:r>
                        <a:rPr lang="en-US" sz="1100" dirty="0">
                          <a:effectLst/>
                          <a:latin typeface="Times New Roman" pitchFamily="18" charset="0"/>
                          <a:cs typeface="Times New Roman" pitchFamily="18" charset="0"/>
                        </a:rPr>
                        <a:t>Italy</a:t>
                      </a:r>
                      <a:endParaRPr lang="it-IT" sz="1100" b="1" dirty="0">
                        <a:solidFill>
                          <a:schemeClr val="tx1"/>
                        </a:solidFill>
                        <a:effectLst/>
                        <a:latin typeface="Times New Roman" pitchFamily="18" charset="0"/>
                        <a:ea typeface="Calibri"/>
                        <a:cs typeface="Times New Roman" pitchFamily="18" charset="0"/>
                      </a:endParaRPr>
                    </a:p>
                  </a:txBody>
                  <a:tcPr marL="47719" marR="47719" marT="0" marB="0" anchor="ctr">
                    <a:solidFill>
                      <a:schemeClr val="accent1">
                        <a:lumMod val="20000"/>
                        <a:lumOff val="80000"/>
                      </a:schemeClr>
                    </a:solidFill>
                  </a:tcPr>
                </a:tc>
                <a:tc>
                  <a:txBody>
                    <a:bodyPr/>
                    <a:lstStyle/>
                    <a:p>
                      <a:pPr marL="0" algn="l" rtl="0" eaLnBrk="1" latinLnBrk="0" hangingPunct="1">
                        <a:lnSpc>
                          <a:spcPct val="115000"/>
                        </a:lnSpc>
                        <a:spcAft>
                          <a:spcPts val="0"/>
                        </a:spcAft>
                      </a:pPr>
                      <a:r>
                        <a:rPr kumimoji="0" lang="it-IT" sz="1100" kern="1200" spc="-50" baseline="0" dirty="0">
                          <a:effectLst/>
                          <a:latin typeface="Times New Roman" pitchFamily="18" charset="0"/>
                          <a:cs typeface="Times New Roman" pitchFamily="18" charset="0"/>
                        </a:rPr>
                        <a:t>Hospital </a:t>
                      </a:r>
                      <a:r>
                        <a:rPr kumimoji="0" lang="it-IT" sz="1100" kern="1200" spc="-50" baseline="0" dirty="0" smtClean="0">
                          <a:effectLst/>
                          <a:latin typeface="Times New Roman" pitchFamily="18" charset="0"/>
                          <a:cs typeface="Times New Roman" pitchFamily="18" charset="0"/>
                        </a:rPr>
                        <a:t>of </a:t>
                      </a:r>
                      <a:r>
                        <a:rPr kumimoji="0" lang="it-IT" sz="1100" kern="1200" spc="-50" baseline="0" dirty="0">
                          <a:effectLst/>
                          <a:latin typeface="Times New Roman" pitchFamily="18" charset="0"/>
                          <a:cs typeface="Times New Roman" pitchFamily="18" charset="0"/>
                        </a:rPr>
                        <a:t>Spoleto</a:t>
                      </a:r>
                      <a:endParaRPr kumimoji="0" lang="it-IT" sz="1100" b="1" kern="1200" spc="-50" baseline="0" dirty="0">
                        <a:solidFill>
                          <a:schemeClr val="tx1"/>
                        </a:solidFill>
                        <a:effectLst/>
                        <a:latin typeface="Times New Roman" pitchFamily="18" charset="0"/>
                        <a:ea typeface="+mn-ea"/>
                        <a:cs typeface="Times New Roman" pitchFamily="18" charset="0"/>
                      </a:endParaRPr>
                    </a:p>
                  </a:txBody>
                  <a:tcPr marL="47719" marR="47719" marT="0" marB="0" anchor="ctr">
                    <a:solidFill>
                      <a:schemeClr val="accent1">
                        <a:lumMod val="20000"/>
                        <a:lumOff val="80000"/>
                      </a:schemeClr>
                    </a:solidFill>
                  </a:tcPr>
                </a:tc>
                <a:tc>
                  <a:txBody>
                    <a:bodyPr/>
                    <a:lstStyle/>
                    <a:p>
                      <a:pPr algn="l">
                        <a:lnSpc>
                          <a:spcPct val="115000"/>
                        </a:lnSpc>
                        <a:spcAft>
                          <a:spcPts val="0"/>
                        </a:spcAft>
                      </a:pPr>
                      <a:r>
                        <a:rPr lang="en-US" sz="1100" dirty="0">
                          <a:effectLst/>
                          <a:latin typeface="Times New Roman" pitchFamily="18" charset="0"/>
                          <a:cs typeface="Times New Roman" pitchFamily="18" charset="0"/>
                        </a:rPr>
                        <a:t>2006-2010</a:t>
                      </a:r>
                      <a:endParaRPr lang="it-IT" sz="1100" b="1" dirty="0">
                        <a:solidFill>
                          <a:schemeClr val="tx1"/>
                        </a:solidFill>
                        <a:effectLst/>
                        <a:latin typeface="Times New Roman" pitchFamily="18" charset="0"/>
                        <a:ea typeface="Calibri"/>
                        <a:cs typeface="Times New Roman" pitchFamily="18" charset="0"/>
                      </a:endParaRPr>
                    </a:p>
                  </a:txBody>
                  <a:tcPr marL="47719" marR="47719" marT="0" marB="0" anchor="ctr">
                    <a:solidFill>
                      <a:schemeClr val="accent1">
                        <a:lumMod val="20000"/>
                        <a:lumOff val="80000"/>
                      </a:schemeClr>
                    </a:solidFill>
                  </a:tcPr>
                </a:tc>
                <a:tc>
                  <a:txBody>
                    <a:bodyPr/>
                    <a:lstStyle/>
                    <a:p>
                      <a:pPr algn="ctr">
                        <a:lnSpc>
                          <a:spcPct val="115000"/>
                        </a:lnSpc>
                        <a:spcAft>
                          <a:spcPts val="0"/>
                        </a:spcAft>
                      </a:pPr>
                      <a:r>
                        <a:rPr lang="en-US" sz="1100" b="0" dirty="0">
                          <a:effectLst/>
                          <a:latin typeface="Times New Roman" pitchFamily="18" charset="0"/>
                          <a:cs typeface="Times New Roman" pitchFamily="18" charset="0"/>
                        </a:rPr>
                        <a:t>12</a:t>
                      </a:r>
                      <a:endParaRPr lang="it-IT" sz="1100" b="0" dirty="0">
                        <a:solidFill>
                          <a:srgbClr val="C00000"/>
                        </a:solidFill>
                        <a:effectLst/>
                        <a:latin typeface="Times New Roman" pitchFamily="18" charset="0"/>
                        <a:ea typeface="Calibri"/>
                        <a:cs typeface="Times New Roman" pitchFamily="18" charset="0"/>
                      </a:endParaRPr>
                    </a:p>
                  </a:txBody>
                  <a:tcPr marL="47719" marR="47719" marT="0" marB="0" anchor="ctr">
                    <a:solidFill>
                      <a:srgbClr val="FFFF00"/>
                    </a:solidFill>
                  </a:tcPr>
                </a:tc>
              </a:tr>
              <a:tr h="245564">
                <a:tc>
                  <a:txBody>
                    <a:bodyPr/>
                    <a:lstStyle/>
                    <a:p>
                      <a:pPr algn="l">
                        <a:lnSpc>
                          <a:spcPct val="115000"/>
                        </a:lnSpc>
                        <a:spcAft>
                          <a:spcPts val="0"/>
                        </a:spcAft>
                      </a:pPr>
                      <a:r>
                        <a:rPr lang="it-IT" sz="1100" dirty="0">
                          <a:solidFill>
                            <a:schemeClr val="tx1"/>
                          </a:solidFill>
                          <a:effectLst/>
                          <a:latin typeface="Times New Roman" pitchFamily="18" charset="0"/>
                          <a:cs typeface="Times New Roman" pitchFamily="18" charset="0"/>
                        </a:rPr>
                        <a:t>Suda</a:t>
                      </a:r>
                      <a:endParaRPr lang="it-IT" sz="1100" dirty="0">
                        <a:solidFill>
                          <a:schemeClr val="tx1"/>
                        </a:solidFill>
                        <a:effectLst/>
                        <a:latin typeface="Times New Roman" pitchFamily="18" charset="0"/>
                        <a:ea typeface="Calibri"/>
                        <a:cs typeface="Times New Roman" pitchFamily="18" charset="0"/>
                      </a:endParaRPr>
                    </a:p>
                  </a:txBody>
                  <a:tcPr marL="47719" marR="47719" marT="0" marB="0" anchor="ctr">
                    <a:solidFill>
                      <a:schemeClr val="bg1">
                        <a:lumMod val="85000"/>
                      </a:schemeClr>
                    </a:solidFill>
                  </a:tcPr>
                </a:tc>
                <a:tc>
                  <a:txBody>
                    <a:bodyPr/>
                    <a:lstStyle/>
                    <a:p>
                      <a:pPr algn="ctr">
                        <a:lnSpc>
                          <a:spcPct val="115000"/>
                        </a:lnSpc>
                        <a:spcAft>
                          <a:spcPts val="0"/>
                        </a:spcAft>
                      </a:pPr>
                      <a:r>
                        <a:rPr lang="en-US" sz="1100" dirty="0">
                          <a:effectLst/>
                          <a:latin typeface="Times New Roman" pitchFamily="18" charset="0"/>
                          <a:cs typeface="Times New Roman" pitchFamily="18" charset="0"/>
                        </a:rPr>
                        <a:t>2014</a:t>
                      </a:r>
                      <a:endParaRPr lang="it-IT" sz="1100" b="1" dirty="0">
                        <a:solidFill>
                          <a:schemeClr val="tx1"/>
                        </a:solidFill>
                        <a:effectLst/>
                        <a:latin typeface="Times New Roman" pitchFamily="18" charset="0"/>
                        <a:ea typeface="Calibri"/>
                        <a:cs typeface="Times New Roman" pitchFamily="18" charset="0"/>
                      </a:endParaRPr>
                    </a:p>
                  </a:txBody>
                  <a:tcPr marL="47719" marR="47719" marT="0" marB="0" anchor="ctr">
                    <a:solidFill>
                      <a:schemeClr val="accent1">
                        <a:lumMod val="20000"/>
                        <a:lumOff val="80000"/>
                      </a:schemeClr>
                    </a:solidFill>
                  </a:tcPr>
                </a:tc>
                <a:tc>
                  <a:txBody>
                    <a:bodyPr/>
                    <a:lstStyle/>
                    <a:p>
                      <a:pPr algn="l">
                        <a:lnSpc>
                          <a:spcPct val="115000"/>
                        </a:lnSpc>
                        <a:spcAft>
                          <a:spcPts val="0"/>
                        </a:spcAft>
                      </a:pPr>
                      <a:r>
                        <a:rPr lang="it-IT" sz="1100" spc="0" dirty="0" err="1">
                          <a:effectLst/>
                          <a:latin typeface="Times New Roman" pitchFamily="18" charset="0"/>
                          <a:cs typeface="Times New Roman" pitchFamily="18" charset="0"/>
                        </a:rPr>
                        <a:t>nonRCT</a:t>
                      </a:r>
                      <a:endParaRPr lang="it-IT" sz="1100" b="1" spc="0" dirty="0">
                        <a:solidFill>
                          <a:schemeClr val="tx1"/>
                        </a:solidFill>
                        <a:effectLst/>
                        <a:latin typeface="Times New Roman" pitchFamily="18" charset="0"/>
                        <a:ea typeface="Calibri"/>
                        <a:cs typeface="Times New Roman" pitchFamily="18" charset="0"/>
                      </a:endParaRPr>
                    </a:p>
                  </a:txBody>
                  <a:tcPr marL="47719" marR="47719" marT="0" marB="0" anchor="ctr">
                    <a:solidFill>
                      <a:schemeClr val="accent1">
                        <a:lumMod val="20000"/>
                        <a:lumOff val="80000"/>
                      </a:schemeClr>
                    </a:solidFill>
                  </a:tcPr>
                </a:tc>
                <a:tc>
                  <a:txBody>
                    <a:bodyPr/>
                    <a:lstStyle/>
                    <a:p>
                      <a:pPr algn="l">
                        <a:lnSpc>
                          <a:spcPct val="115000"/>
                        </a:lnSpc>
                        <a:spcAft>
                          <a:spcPts val="0"/>
                        </a:spcAft>
                      </a:pPr>
                      <a:r>
                        <a:rPr lang="it-IT" sz="1100" dirty="0">
                          <a:effectLst/>
                          <a:latin typeface="Times New Roman" pitchFamily="18" charset="0"/>
                          <a:cs typeface="Times New Roman" pitchFamily="18" charset="0"/>
                        </a:rPr>
                        <a:t>RAG vs LG</a:t>
                      </a:r>
                      <a:endParaRPr lang="it-IT" sz="1100" b="1" dirty="0">
                        <a:solidFill>
                          <a:schemeClr val="tx1"/>
                        </a:solidFill>
                        <a:effectLst/>
                        <a:latin typeface="Times New Roman" pitchFamily="18" charset="0"/>
                        <a:ea typeface="Calibri"/>
                        <a:cs typeface="Times New Roman" pitchFamily="18" charset="0"/>
                      </a:endParaRPr>
                    </a:p>
                  </a:txBody>
                  <a:tcPr marL="47719" marR="47719" marT="0" marB="0" anchor="ctr">
                    <a:solidFill>
                      <a:schemeClr val="accent1">
                        <a:lumMod val="20000"/>
                        <a:lumOff val="80000"/>
                      </a:schemeClr>
                    </a:solidFill>
                  </a:tcPr>
                </a:tc>
                <a:tc>
                  <a:txBody>
                    <a:bodyPr/>
                    <a:lstStyle/>
                    <a:p>
                      <a:pPr algn="l">
                        <a:lnSpc>
                          <a:spcPct val="115000"/>
                        </a:lnSpc>
                        <a:spcAft>
                          <a:spcPts val="0"/>
                        </a:spcAft>
                      </a:pPr>
                      <a:r>
                        <a:rPr lang="en-US" sz="1100" dirty="0">
                          <a:effectLst/>
                          <a:latin typeface="Times New Roman" pitchFamily="18" charset="0"/>
                          <a:cs typeface="Times New Roman" pitchFamily="18" charset="0"/>
                        </a:rPr>
                        <a:t>Japan</a:t>
                      </a:r>
                      <a:endParaRPr lang="it-IT" sz="1100" b="1" dirty="0">
                        <a:solidFill>
                          <a:schemeClr val="tx1"/>
                        </a:solidFill>
                        <a:effectLst/>
                        <a:latin typeface="Times New Roman" pitchFamily="18" charset="0"/>
                        <a:ea typeface="Calibri"/>
                        <a:cs typeface="Times New Roman" pitchFamily="18" charset="0"/>
                      </a:endParaRPr>
                    </a:p>
                  </a:txBody>
                  <a:tcPr marL="47719" marR="47719" marT="0" marB="0" anchor="ctr">
                    <a:solidFill>
                      <a:schemeClr val="accent1">
                        <a:lumMod val="20000"/>
                        <a:lumOff val="80000"/>
                      </a:schemeClr>
                    </a:solidFill>
                  </a:tcPr>
                </a:tc>
                <a:tc>
                  <a:txBody>
                    <a:bodyPr/>
                    <a:lstStyle/>
                    <a:p>
                      <a:pPr marL="0" algn="l" rtl="0" eaLnBrk="1" latinLnBrk="0" hangingPunct="1">
                        <a:lnSpc>
                          <a:spcPct val="115000"/>
                        </a:lnSpc>
                        <a:spcAft>
                          <a:spcPts val="0"/>
                        </a:spcAft>
                      </a:pPr>
                      <a:r>
                        <a:rPr kumimoji="0" lang="en-US" sz="1100" kern="1200" spc="-50" baseline="0" dirty="0">
                          <a:effectLst/>
                          <a:latin typeface="Times New Roman" pitchFamily="18" charset="0"/>
                          <a:cs typeface="Times New Roman" pitchFamily="18" charset="0"/>
                        </a:rPr>
                        <a:t>Fujita Health University</a:t>
                      </a:r>
                      <a:endParaRPr kumimoji="0" lang="it-IT" sz="1100" b="1" kern="1200" spc="-50" baseline="0" dirty="0">
                        <a:solidFill>
                          <a:schemeClr val="tx1"/>
                        </a:solidFill>
                        <a:effectLst/>
                        <a:latin typeface="Times New Roman" pitchFamily="18" charset="0"/>
                        <a:ea typeface="+mn-ea"/>
                        <a:cs typeface="Times New Roman" pitchFamily="18" charset="0"/>
                      </a:endParaRPr>
                    </a:p>
                  </a:txBody>
                  <a:tcPr marL="47719" marR="47719" marT="0" marB="0" anchor="ctr">
                    <a:solidFill>
                      <a:schemeClr val="accent1">
                        <a:lumMod val="20000"/>
                        <a:lumOff val="80000"/>
                      </a:schemeClr>
                    </a:solidFill>
                  </a:tcPr>
                </a:tc>
                <a:tc>
                  <a:txBody>
                    <a:bodyPr/>
                    <a:lstStyle/>
                    <a:p>
                      <a:pPr algn="l">
                        <a:lnSpc>
                          <a:spcPct val="115000"/>
                        </a:lnSpc>
                        <a:spcAft>
                          <a:spcPts val="0"/>
                        </a:spcAft>
                      </a:pPr>
                      <a:r>
                        <a:rPr lang="en-US" sz="1100" dirty="0">
                          <a:effectLst/>
                          <a:latin typeface="Times New Roman" pitchFamily="18" charset="0"/>
                          <a:cs typeface="Times New Roman" pitchFamily="18" charset="0"/>
                        </a:rPr>
                        <a:t>2009-2012</a:t>
                      </a:r>
                      <a:endParaRPr lang="it-IT" sz="1100" b="1" dirty="0">
                        <a:solidFill>
                          <a:schemeClr val="tx1"/>
                        </a:solidFill>
                        <a:effectLst/>
                        <a:latin typeface="Times New Roman" pitchFamily="18" charset="0"/>
                        <a:ea typeface="Calibri"/>
                        <a:cs typeface="Times New Roman" pitchFamily="18" charset="0"/>
                      </a:endParaRPr>
                    </a:p>
                  </a:txBody>
                  <a:tcPr marL="47719" marR="47719" marT="0" marB="0" anchor="ctr">
                    <a:solidFill>
                      <a:schemeClr val="accent1">
                        <a:lumMod val="20000"/>
                        <a:lumOff val="80000"/>
                      </a:schemeClr>
                    </a:solidFill>
                  </a:tcPr>
                </a:tc>
                <a:tc>
                  <a:txBody>
                    <a:bodyPr/>
                    <a:lstStyle/>
                    <a:p>
                      <a:pPr algn="ctr">
                        <a:lnSpc>
                          <a:spcPct val="115000"/>
                        </a:lnSpc>
                        <a:spcAft>
                          <a:spcPts val="0"/>
                        </a:spcAft>
                      </a:pPr>
                      <a:r>
                        <a:rPr lang="en-US" sz="1100" b="0" dirty="0">
                          <a:effectLst/>
                          <a:latin typeface="Times New Roman" pitchFamily="18" charset="0"/>
                          <a:cs typeface="Times New Roman" pitchFamily="18" charset="0"/>
                        </a:rPr>
                        <a:t>30</a:t>
                      </a:r>
                      <a:endParaRPr lang="it-IT" sz="1100" b="0" dirty="0">
                        <a:solidFill>
                          <a:srgbClr val="C00000"/>
                        </a:solidFill>
                        <a:effectLst/>
                        <a:latin typeface="Times New Roman" pitchFamily="18" charset="0"/>
                        <a:ea typeface="Calibri"/>
                        <a:cs typeface="Times New Roman" pitchFamily="18" charset="0"/>
                      </a:endParaRPr>
                    </a:p>
                  </a:txBody>
                  <a:tcPr marL="47719" marR="47719" marT="0" marB="0" anchor="ctr">
                    <a:solidFill>
                      <a:srgbClr val="FFFF00"/>
                    </a:solidFill>
                  </a:tcPr>
                </a:tc>
              </a:tr>
              <a:tr h="245564">
                <a:tc>
                  <a:txBody>
                    <a:bodyPr/>
                    <a:lstStyle/>
                    <a:p>
                      <a:pPr algn="l">
                        <a:lnSpc>
                          <a:spcPct val="115000"/>
                        </a:lnSpc>
                        <a:spcAft>
                          <a:spcPts val="0"/>
                        </a:spcAft>
                      </a:pPr>
                      <a:r>
                        <a:rPr lang="en-US" sz="1100" dirty="0">
                          <a:solidFill>
                            <a:schemeClr val="tx1"/>
                          </a:solidFill>
                          <a:effectLst/>
                          <a:latin typeface="Times New Roman" pitchFamily="18" charset="0"/>
                          <a:cs typeface="Times New Roman" pitchFamily="18" charset="0"/>
                        </a:rPr>
                        <a:t>Huang</a:t>
                      </a:r>
                      <a:endParaRPr lang="it-IT" sz="1100" dirty="0">
                        <a:solidFill>
                          <a:schemeClr val="tx1"/>
                        </a:solidFill>
                        <a:effectLst/>
                        <a:latin typeface="Times New Roman" pitchFamily="18" charset="0"/>
                        <a:ea typeface="Calibri"/>
                        <a:cs typeface="Times New Roman" pitchFamily="18" charset="0"/>
                      </a:endParaRPr>
                    </a:p>
                  </a:txBody>
                  <a:tcPr marL="47719" marR="47719" marT="0" marB="0" anchor="ctr">
                    <a:solidFill>
                      <a:schemeClr val="bg1">
                        <a:lumMod val="85000"/>
                      </a:schemeClr>
                    </a:solidFill>
                  </a:tcPr>
                </a:tc>
                <a:tc>
                  <a:txBody>
                    <a:bodyPr/>
                    <a:lstStyle/>
                    <a:p>
                      <a:pPr algn="ctr">
                        <a:lnSpc>
                          <a:spcPct val="115000"/>
                        </a:lnSpc>
                        <a:spcAft>
                          <a:spcPts val="0"/>
                        </a:spcAft>
                      </a:pPr>
                      <a:r>
                        <a:rPr lang="it-IT" sz="1100" dirty="0">
                          <a:effectLst/>
                          <a:latin typeface="Times New Roman" pitchFamily="18" charset="0"/>
                          <a:cs typeface="Times New Roman" pitchFamily="18" charset="0"/>
                        </a:rPr>
                        <a:t>2012</a:t>
                      </a:r>
                      <a:endParaRPr lang="it-IT" sz="1100" b="1" dirty="0">
                        <a:solidFill>
                          <a:schemeClr val="tx1"/>
                        </a:solidFill>
                        <a:effectLst/>
                        <a:latin typeface="Times New Roman" pitchFamily="18" charset="0"/>
                        <a:ea typeface="Calibri"/>
                        <a:cs typeface="Times New Roman" pitchFamily="18" charset="0"/>
                      </a:endParaRPr>
                    </a:p>
                  </a:txBody>
                  <a:tcPr marL="47719" marR="47719" marT="0" marB="0" anchor="ctr">
                    <a:solidFill>
                      <a:schemeClr val="accent1">
                        <a:lumMod val="20000"/>
                        <a:lumOff val="80000"/>
                      </a:schemeClr>
                    </a:solidFill>
                  </a:tcPr>
                </a:tc>
                <a:tc>
                  <a:txBody>
                    <a:bodyPr/>
                    <a:lstStyle/>
                    <a:p>
                      <a:pPr algn="l">
                        <a:lnSpc>
                          <a:spcPct val="115000"/>
                        </a:lnSpc>
                        <a:spcAft>
                          <a:spcPts val="0"/>
                        </a:spcAft>
                      </a:pPr>
                      <a:r>
                        <a:rPr lang="it-IT" sz="1100" spc="0" dirty="0" err="1">
                          <a:effectLst/>
                          <a:latin typeface="Times New Roman" pitchFamily="18" charset="0"/>
                          <a:cs typeface="Times New Roman" pitchFamily="18" charset="0"/>
                        </a:rPr>
                        <a:t>nonRCT</a:t>
                      </a:r>
                      <a:endParaRPr lang="it-IT" sz="1100" b="1" spc="0" dirty="0">
                        <a:solidFill>
                          <a:schemeClr val="tx1"/>
                        </a:solidFill>
                        <a:effectLst/>
                        <a:latin typeface="Times New Roman" pitchFamily="18" charset="0"/>
                        <a:ea typeface="Calibri"/>
                        <a:cs typeface="Times New Roman" pitchFamily="18" charset="0"/>
                      </a:endParaRPr>
                    </a:p>
                  </a:txBody>
                  <a:tcPr marL="47719" marR="47719" marT="0" marB="0" anchor="ctr">
                    <a:solidFill>
                      <a:schemeClr val="accent1">
                        <a:lumMod val="20000"/>
                        <a:lumOff val="80000"/>
                      </a:schemeClr>
                    </a:solidFill>
                  </a:tcPr>
                </a:tc>
                <a:tc>
                  <a:txBody>
                    <a:bodyPr/>
                    <a:lstStyle/>
                    <a:p>
                      <a:pPr algn="l">
                        <a:lnSpc>
                          <a:spcPct val="115000"/>
                        </a:lnSpc>
                        <a:spcAft>
                          <a:spcPts val="0"/>
                        </a:spcAft>
                      </a:pPr>
                      <a:r>
                        <a:rPr lang="it-IT" sz="1100" spc="-150" dirty="0">
                          <a:effectLst/>
                          <a:latin typeface="Times New Roman" pitchFamily="18" charset="0"/>
                          <a:cs typeface="Times New Roman" pitchFamily="18" charset="0"/>
                        </a:rPr>
                        <a:t>RAG vs LG vs OG</a:t>
                      </a:r>
                      <a:endParaRPr lang="it-IT" sz="1100" b="1" spc="-150" dirty="0">
                        <a:solidFill>
                          <a:schemeClr val="tx1"/>
                        </a:solidFill>
                        <a:effectLst/>
                        <a:latin typeface="Times New Roman" pitchFamily="18" charset="0"/>
                        <a:ea typeface="Calibri"/>
                        <a:cs typeface="Times New Roman" pitchFamily="18" charset="0"/>
                      </a:endParaRPr>
                    </a:p>
                  </a:txBody>
                  <a:tcPr marL="47719" marR="47719" marT="0" marB="0" anchor="ctr">
                    <a:solidFill>
                      <a:schemeClr val="accent1">
                        <a:lumMod val="20000"/>
                        <a:lumOff val="80000"/>
                      </a:schemeClr>
                    </a:solidFill>
                  </a:tcPr>
                </a:tc>
                <a:tc>
                  <a:txBody>
                    <a:bodyPr/>
                    <a:lstStyle/>
                    <a:p>
                      <a:pPr algn="l">
                        <a:lnSpc>
                          <a:spcPct val="115000"/>
                        </a:lnSpc>
                        <a:spcAft>
                          <a:spcPts val="0"/>
                        </a:spcAft>
                      </a:pPr>
                      <a:r>
                        <a:rPr lang="it-IT" sz="1100" dirty="0">
                          <a:effectLst/>
                          <a:latin typeface="Times New Roman" pitchFamily="18" charset="0"/>
                          <a:cs typeface="Times New Roman" pitchFamily="18" charset="0"/>
                        </a:rPr>
                        <a:t>Taiwan</a:t>
                      </a:r>
                      <a:endParaRPr lang="it-IT" sz="1100" b="1" dirty="0">
                        <a:solidFill>
                          <a:schemeClr val="tx1"/>
                        </a:solidFill>
                        <a:effectLst/>
                        <a:latin typeface="Times New Roman" pitchFamily="18" charset="0"/>
                        <a:ea typeface="Calibri"/>
                        <a:cs typeface="Times New Roman" pitchFamily="18" charset="0"/>
                      </a:endParaRPr>
                    </a:p>
                  </a:txBody>
                  <a:tcPr marL="47719" marR="47719" marT="0" marB="0" anchor="ctr">
                    <a:solidFill>
                      <a:schemeClr val="accent1">
                        <a:lumMod val="20000"/>
                        <a:lumOff val="80000"/>
                      </a:schemeClr>
                    </a:solidFill>
                  </a:tcPr>
                </a:tc>
                <a:tc>
                  <a:txBody>
                    <a:bodyPr/>
                    <a:lstStyle/>
                    <a:p>
                      <a:pPr marL="0" algn="l" rtl="0" eaLnBrk="1" latinLnBrk="0" hangingPunct="1">
                        <a:lnSpc>
                          <a:spcPct val="115000"/>
                        </a:lnSpc>
                        <a:spcAft>
                          <a:spcPts val="0"/>
                        </a:spcAft>
                      </a:pPr>
                      <a:r>
                        <a:rPr kumimoji="0" lang="en-US" sz="1100" kern="1200" spc="-50" baseline="0" dirty="0">
                          <a:effectLst/>
                          <a:latin typeface="Times New Roman" pitchFamily="18" charset="0"/>
                          <a:cs typeface="Times New Roman" pitchFamily="18" charset="0"/>
                        </a:rPr>
                        <a:t>Taipei Veterans General Hospital</a:t>
                      </a:r>
                      <a:endParaRPr kumimoji="0" lang="it-IT" sz="1100" b="1" kern="1200" spc="-50" baseline="0" dirty="0">
                        <a:solidFill>
                          <a:schemeClr val="tx1"/>
                        </a:solidFill>
                        <a:effectLst/>
                        <a:latin typeface="Times New Roman" pitchFamily="18" charset="0"/>
                        <a:ea typeface="+mn-ea"/>
                        <a:cs typeface="Times New Roman" pitchFamily="18" charset="0"/>
                      </a:endParaRPr>
                    </a:p>
                  </a:txBody>
                  <a:tcPr marL="47719" marR="47719" marT="0" marB="0" anchor="ctr">
                    <a:solidFill>
                      <a:schemeClr val="accent1">
                        <a:lumMod val="20000"/>
                        <a:lumOff val="80000"/>
                      </a:schemeClr>
                    </a:solidFill>
                  </a:tcPr>
                </a:tc>
                <a:tc>
                  <a:txBody>
                    <a:bodyPr/>
                    <a:lstStyle/>
                    <a:p>
                      <a:pPr algn="l">
                        <a:lnSpc>
                          <a:spcPct val="115000"/>
                        </a:lnSpc>
                        <a:spcAft>
                          <a:spcPts val="0"/>
                        </a:spcAft>
                      </a:pPr>
                      <a:r>
                        <a:rPr lang="en-US" sz="1100" dirty="0">
                          <a:effectLst/>
                          <a:latin typeface="Times New Roman" pitchFamily="18" charset="0"/>
                          <a:cs typeface="Times New Roman" pitchFamily="18" charset="0"/>
                        </a:rPr>
                        <a:t>2010-2012</a:t>
                      </a:r>
                      <a:endParaRPr lang="it-IT" sz="1100" b="1" dirty="0">
                        <a:solidFill>
                          <a:schemeClr val="tx1"/>
                        </a:solidFill>
                        <a:effectLst/>
                        <a:latin typeface="Times New Roman" pitchFamily="18" charset="0"/>
                        <a:ea typeface="Calibri"/>
                        <a:cs typeface="Times New Roman" pitchFamily="18" charset="0"/>
                      </a:endParaRPr>
                    </a:p>
                  </a:txBody>
                  <a:tcPr marL="47719" marR="47719" marT="0" marB="0" anchor="ctr">
                    <a:solidFill>
                      <a:schemeClr val="accent1">
                        <a:lumMod val="20000"/>
                        <a:lumOff val="80000"/>
                      </a:schemeClr>
                    </a:solidFill>
                  </a:tcPr>
                </a:tc>
                <a:tc>
                  <a:txBody>
                    <a:bodyPr/>
                    <a:lstStyle/>
                    <a:p>
                      <a:pPr algn="ctr">
                        <a:lnSpc>
                          <a:spcPct val="115000"/>
                        </a:lnSpc>
                        <a:spcAft>
                          <a:spcPts val="0"/>
                        </a:spcAft>
                      </a:pPr>
                      <a:r>
                        <a:rPr lang="en-US" sz="1100" b="0" dirty="0">
                          <a:effectLst/>
                          <a:latin typeface="Times New Roman" pitchFamily="18" charset="0"/>
                          <a:cs typeface="Times New Roman" pitchFamily="18" charset="0"/>
                        </a:rPr>
                        <a:t>7</a:t>
                      </a:r>
                      <a:endParaRPr lang="it-IT" sz="1100" b="0" dirty="0">
                        <a:solidFill>
                          <a:srgbClr val="C00000"/>
                        </a:solidFill>
                        <a:effectLst/>
                        <a:latin typeface="Times New Roman" pitchFamily="18" charset="0"/>
                        <a:ea typeface="Calibri"/>
                        <a:cs typeface="Times New Roman" pitchFamily="18" charset="0"/>
                      </a:endParaRPr>
                    </a:p>
                  </a:txBody>
                  <a:tcPr marL="47719" marR="47719" marT="0" marB="0" anchor="ctr">
                    <a:solidFill>
                      <a:srgbClr val="FFFF00"/>
                    </a:solidFill>
                  </a:tcPr>
                </a:tc>
              </a:tr>
              <a:tr h="245564">
                <a:tc>
                  <a:txBody>
                    <a:bodyPr/>
                    <a:lstStyle/>
                    <a:p>
                      <a:pPr algn="l">
                        <a:lnSpc>
                          <a:spcPct val="115000"/>
                        </a:lnSpc>
                        <a:spcAft>
                          <a:spcPts val="0"/>
                        </a:spcAft>
                      </a:pPr>
                      <a:r>
                        <a:rPr lang="en-US" sz="1100" dirty="0" err="1">
                          <a:solidFill>
                            <a:schemeClr val="tx1"/>
                          </a:solidFill>
                          <a:effectLst/>
                          <a:latin typeface="Times New Roman" pitchFamily="18" charset="0"/>
                          <a:cs typeface="Times New Roman" pitchFamily="18" charset="0"/>
                        </a:rPr>
                        <a:t>Vasilescu</a:t>
                      </a:r>
                      <a:endParaRPr lang="it-IT" sz="1100" dirty="0">
                        <a:solidFill>
                          <a:schemeClr val="tx1"/>
                        </a:solidFill>
                        <a:effectLst/>
                        <a:latin typeface="Times New Roman" pitchFamily="18" charset="0"/>
                        <a:ea typeface="Calibri"/>
                        <a:cs typeface="Times New Roman" pitchFamily="18" charset="0"/>
                      </a:endParaRPr>
                    </a:p>
                  </a:txBody>
                  <a:tcPr marL="47719" marR="47719" marT="0" marB="0" anchor="ctr">
                    <a:lnB w="28575" cap="flat" cmpd="sng" algn="ctr">
                      <a:no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it-IT" sz="1100" dirty="0">
                          <a:effectLst/>
                          <a:latin typeface="Times New Roman" pitchFamily="18" charset="0"/>
                          <a:cs typeface="Times New Roman" pitchFamily="18" charset="0"/>
                        </a:rPr>
                        <a:t>2012</a:t>
                      </a:r>
                      <a:endParaRPr lang="it-IT" sz="1100" b="1" dirty="0">
                        <a:solidFill>
                          <a:schemeClr val="tx1"/>
                        </a:solidFill>
                        <a:effectLst/>
                        <a:latin typeface="Times New Roman" pitchFamily="18" charset="0"/>
                        <a:ea typeface="Calibri"/>
                        <a:cs typeface="Times New Roman" pitchFamily="18" charset="0"/>
                      </a:endParaRPr>
                    </a:p>
                  </a:txBody>
                  <a:tcPr marL="47719" marR="47719" marT="0" marB="0" anchor="ctr">
                    <a:lnB w="28575" cap="flat" cmpd="sng" algn="ctr">
                      <a:noFill/>
                      <a:prstDash val="solid"/>
                      <a:round/>
                      <a:headEnd type="none" w="med" len="med"/>
                      <a:tailEnd type="none" w="med" len="med"/>
                    </a:lnB>
                    <a:solidFill>
                      <a:schemeClr val="accent1">
                        <a:lumMod val="20000"/>
                        <a:lumOff val="80000"/>
                      </a:schemeClr>
                    </a:solidFill>
                  </a:tcPr>
                </a:tc>
                <a:tc>
                  <a:txBody>
                    <a:bodyPr/>
                    <a:lstStyle/>
                    <a:p>
                      <a:pPr algn="l">
                        <a:lnSpc>
                          <a:spcPct val="115000"/>
                        </a:lnSpc>
                        <a:spcAft>
                          <a:spcPts val="0"/>
                        </a:spcAft>
                      </a:pPr>
                      <a:r>
                        <a:rPr lang="it-IT" sz="1100" spc="0" dirty="0" err="1">
                          <a:effectLst/>
                          <a:latin typeface="Times New Roman" pitchFamily="18" charset="0"/>
                          <a:cs typeface="Times New Roman" pitchFamily="18" charset="0"/>
                        </a:rPr>
                        <a:t>Retrospective</a:t>
                      </a:r>
                      <a:r>
                        <a:rPr lang="it-IT" sz="1100" spc="0" dirty="0">
                          <a:effectLst/>
                          <a:latin typeface="Times New Roman" pitchFamily="18" charset="0"/>
                          <a:cs typeface="Times New Roman" pitchFamily="18" charset="0"/>
                        </a:rPr>
                        <a:t> CS</a:t>
                      </a:r>
                      <a:endParaRPr lang="it-IT" sz="1100" b="1" spc="0" dirty="0">
                        <a:solidFill>
                          <a:schemeClr val="tx1"/>
                        </a:solidFill>
                        <a:effectLst/>
                        <a:latin typeface="Times New Roman" pitchFamily="18" charset="0"/>
                        <a:ea typeface="Calibri"/>
                        <a:cs typeface="Times New Roman" pitchFamily="18" charset="0"/>
                      </a:endParaRPr>
                    </a:p>
                  </a:txBody>
                  <a:tcPr marL="47719" marR="47719" marT="0" marB="0" anchor="ctr">
                    <a:lnB w="28575" cap="flat" cmpd="sng" algn="ctr">
                      <a:noFill/>
                      <a:prstDash val="solid"/>
                      <a:round/>
                      <a:headEnd type="none" w="med" len="med"/>
                      <a:tailEnd type="none" w="med" len="med"/>
                    </a:lnB>
                    <a:solidFill>
                      <a:schemeClr val="accent1">
                        <a:lumMod val="20000"/>
                        <a:lumOff val="80000"/>
                      </a:schemeClr>
                    </a:solidFill>
                  </a:tcPr>
                </a:tc>
                <a:tc>
                  <a:txBody>
                    <a:bodyPr/>
                    <a:lstStyle/>
                    <a:p>
                      <a:pPr algn="l">
                        <a:lnSpc>
                          <a:spcPct val="115000"/>
                        </a:lnSpc>
                        <a:spcAft>
                          <a:spcPts val="0"/>
                        </a:spcAft>
                      </a:pPr>
                      <a:r>
                        <a:rPr lang="en-US" sz="1100" dirty="0">
                          <a:effectLst/>
                          <a:latin typeface="Times New Roman" pitchFamily="18" charset="0"/>
                          <a:cs typeface="Times New Roman" pitchFamily="18" charset="0"/>
                        </a:rPr>
                        <a:t>RAG</a:t>
                      </a:r>
                      <a:endParaRPr lang="it-IT" sz="1100" b="1" dirty="0">
                        <a:solidFill>
                          <a:schemeClr val="tx1"/>
                        </a:solidFill>
                        <a:effectLst/>
                        <a:latin typeface="Times New Roman" pitchFamily="18" charset="0"/>
                        <a:ea typeface="Calibri"/>
                        <a:cs typeface="Times New Roman" pitchFamily="18" charset="0"/>
                      </a:endParaRPr>
                    </a:p>
                  </a:txBody>
                  <a:tcPr marL="47719" marR="47719" marT="0" marB="0" anchor="ctr">
                    <a:lnB w="28575" cap="flat" cmpd="sng" algn="ctr">
                      <a:noFill/>
                      <a:prstDash val="solid"/>
                      <a:round/>
                      <a:headEnd type="none" w="med" len="med"/>
                      <a:tailEnd type="none" w="med" len="med"/>
                    </a:lnB>
                    <a:solidFill>
                      <a:schemeClr val="accent1">
                        <a:lumMod val="20000"/>
                        <a:lumOff val="80000"/>
                      </a:schemeClr>
                    </a:solidFill>
                  </a:tcPr>
                </a:tc>
                <a:tc>
                  <a:txBody>
                    <a:bodyPr/>
                    <a:lstStyle/>
                    <a:p>
                      <a:pPr algn="l">
                        <a:lnSpc>
                          <a:spcPct val="115000"/>
                        </a:lnSpc>
                        <a:spcAft>
                          <a:spcPts val="0"/>
                        </a:spcAft>
                      </a:pPr>
                      <a:r>
                        <a:rPr lang="it-IT" sz="1100" dirty="0">
                          <a:effectLst/>
                          <a:latin typeface="Times New Roman" pitchFamily="18" charset="0"/>
                          <a:cs typeface="Times New Roman" pitchFamily="18" charset="0"/>
                        </a:rPr>
                        <a:t>Romania</a:t>
                      </a:r>
                      <a:endParaRPr lang="it-IT" sz="1100" b="1" dirty="0">
                        <a:solidFill>
                          <a:schemeClr val="tx1"/>
                        </a:solidFill>
                        <a:effectLst/>
                        <a:latin typeface="Times New Roman" pitchFamily="18" charset="0"/>
                        <a:ea typeface="Calibri"/>
                        <a:cs typeface="Times New Roman" pitchFamily="18" charset="0"/>
                      </a:endParaRPr>
                    </a:p>
                  </a:txBody>
                  <a:tcPr marL="47719" marR="47719" marT="0" marB="0" anchor="ctr">
                    <a:lnB w="28575" cap="flat" cmpd="sng" algn="ctr">
                      <a:noFill/>
                      <a:prstDash val="solid"/>
                      <a:round/>
                      <a:headEnd type="none" w="med" len="med"/>
                      <a:tailEnd type="none" w="med" len="med"/>
                    </a:lnB>
                    <a:solidFill>
                      <a:schemeClr val="accent1">
                        <a:lumMod val="20000"/>
                        <a:lumOff val="80000"/>
                      </a:schemeClr>
                    </a:solidFill>
                  </a:tcPr>
                </a:tc>
                <a:tc>
                  <a:txBody>
                    <a:bodyPr/>
                    <a:lstStyle/>
                    <a:p>
                      <a:pPr marL="0" algn="l" rtl="0" eaLnBrk="1" latinLnBrk="0" hangingPunct="1">
                        <a:lnSpc>
                          <a:spcPct val="115000"/>
                        </a:lnSpc>
                        <a:spcAft>
                          <a:spcPts val="0"/>
                        </a:spcAft>
                      </a:pPr>
                      <a:r>
                        <a:rPr kumimoji="0" lang="it-IT" sz="1100" kern="1200" spc="-50" baseline="0" dirty="0" err="1">
                          <a:effectLst/>
                          <a:latin typeface="Times New Roman" pitchFamily="18" charset="0"/>
                          <a:cs typeface="Times New Roman" pitchFamily="18" charset="0"/>
                        </a:rPr>
                        <a:t>Fundeni</a:t>
                      </a:r>
                      <a:r>
                        <a:rPr kumimoji="0" lang="it-IT" sz="1100" kern="1200" spc="-50" baseline="0" dirty="0">
                          <a:effectLst/>
                          <a:latin typeface="Times New Roman" pitchFamily="18" charset="0"/>
                          <a:cs typeface="Times New Roman" pitchFamily="18" charset="0"/>
                        </a:rPr>
                        <a:t> </a:t>
                      </a:r>
                      <a:r>
                        <a:rPr kumimoji="0" lang="it-IT" sz="1100" kern="1200" spc="-50" baseline="0" dirty="0" err="1">
                          <a:effectLst/>
                          <a:latin typeface="Times New Roman" pitchFamily="18" charset="0"/>
                          <a:cs typeface="Times New Roman" pitchFamily="18" charset="0"/>
                        </a:rPr>
                        <a:t>Clinical</a:t>
                      </a:r>
                      <a:r>
                        <a:rPr kumimoji="0" lang="it-IT" sz="1100" kern="1200" spc="-50" baseline="0" dirty="0">
                          <a:effectLst/>
                          <a:latin typeface="Times New Roman" pitchFamily="18" charset="0"/>
                          <a:cs typeface="Times New Roman" pitchFamily="18" charset="0"/>
                        </a:rPr>
                        <a:t> </a:t>
                      </a:r>
                      <a:r>
                        <a:rPr kumimoji="0" lang="it-IT" sz="1100" kern="1200" spc="-50" baseline="0" dirty="0" err="1">
                          <a:effectLst/>
                          <a:latin typeface="Times New Roman" pitchFamily="18" charset="0"/>
                          <a:cs typeface="Times New Roman" pitchFamily="18" charset="0"/>
                        </a:rPr>
                        <a:t>Institute</a:t>
                      </a:r>
                      <a:endParaRPr kumimoji="0" lang="it-IT" sz="1100" b="1" kern="1200" spc="-50" baseline="0" dirty="0">
                        <a:solidFill>
                          <a:schemeClr val="tx1"/>
                        </a:solidFill>
                        <a:effectLst/>
                        <a:latin typeface="Times New Roman" pitchFamily="18" charset="0"/>
                        <a:ea typeface="+mn-ea"/>
                        <a:cs typeface="Times New Roman" pitchFamily="18" charset="0"/>
                      </a:endParaRPr>
                    </a:p>
                  </a:txBody>
                  <a:tcPr marL="47719" marR="47719" marT="0" marB="0" anchor="ctr">
                    <a:lnB w="28575" cap="flat" cmpd="sng" algn="ctr">
                      <a:noFill/>
                      <a:prstDash val="solid"/>
                      <a:round/>
                      <a:headEnd type="none" w="med" len="med"/>
                      <a:tailEnd type="none" w="med" len="med"/>
                    </a:lnB>
                    <a:solidFill>
                      <a:schemeClr val="accent1">
                        <a:lumMod val="20000"/>
                        <a:lumOff val="80000"/>
                      </a:schemeClr>
                    </a:solidFill>
                  </a:tcPr>
                </a:tc>
                <a:tc>
                  <a:txBody>
                    <a:bodyPr/>
                    <a:lstStyle/>
                    <a:p>
                      <a:pPr algn="l">
                        <a:lnSpc>
                          <a:spcPct val="115000"/>
                        </a:lnSpc>
                        <a:spcAft>
                          <a:spcPts val="0"/>
                        </a:spcAft>
                      </a:pPr>
                      <a:r>
                        <a:rPr lang="en-US" sz="1100" dirty="0">
                          <a:effectLst/>
                          <a:latin typeface="Times New Roman" pitchFamily="18" charset="0"/>
                          <a:cs typeface="Times New Roman" pitchFamily="18" charset="0"/>
                        </a:rPr>
                        <a:t>2008-2012</a:t>
                      </a:r>
                      <a:endParaRPr lang="it-IT" sz="1100" b="1" dirty="0">
                        <a:solidFill>
                          <a:schemeClr val="tx1"/>
                        </a:solidFill>
                        <a:effectLst/>
                        <a:latin typeface="Times New Roman" pitchFamily="18" charset="0"/>
                        <a:ea typeface="Calibri"/>
                        <a:cs typeface="Times New Roman" pitchFamily="18" charset="0"/>
                      </a:endParaRPr>
                    </a:p>
                  </a:txBody>
                  <a:tcPr marL="47719" marR="47719" marT="0" marB="0" anchor="ctr">
                    <a:lnB w="28575" cap="flat" cmpd="sng" algn="ctr">
                      <a:no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en-US" sz="1100" b="0" dirty="0">
                          <a:effectLst/>
                          <a:latin typeface="Times New Roman" pitchFamily="18" charset="0"/>
                          <a:cs typeface="Times New Roman" pitchFamily="18" charset="0"/>
                        </a:rPr>
                        <a:t>19</a:t>
                      </a:r>
                      <a:endParaRPr lang="it-IT" sz="1100" b="0" dirty="0">
                        <a:solidFill>
                          <a:srgbClr val="C00000"/>
                        </a:solidFill>
                        <a:effectLst/>
                        <a:latin typeface="Times New Roman" pitchFamily="18" charset="0"/>
                        <a:ea typeface="Calibri"/>
                        <a:cs typeface="Times New Roman" pitchFamily="18" charset="0"/>
                      </a:endParaRPr>
                    </a:p>
                  </a:txBody>
                  <a:tcPr marL="47719" marR="47719" marT="0" marB="0" anchor="ctr">
                    <a:lnB w="28575" cap="flat" cmpd="sng" algn="ctr">
                      <a:noFill/>
                      <a:prstDash val="solid"/>
                      <a:round/>
                      <a:headEnd type="none" w="med" len="med"/>
                      <a:tailEnd type="none" w="med" len="med"/>
                    </a:lnB>
                    <a:solidFill>
                      <a:srgbClr val="FFFF00"/>
                    </a:solidFill>
                  </a:tcPr>
                </a:tc>
              </a:tr>
              <a:tr h="245564">
                <a:tc>
                  <a:txBody>
                    <a:bodyPr/>
                    <a:lstStyle/>
                    <a:p>
                      <a:pPr algn="l">
                        <a:lnSpc>
                          <a:spcPct val="115000"/>
                        </a:lnSpc>
                        <a:spcAft>
                          <a:spcPts val="0"/>
                        </a:spcAft>
                      </a:pPr>
                      <a:r>
                        <a:rPr lang="it-IT" sz="1100" dirty="0" err="1" smtClean="0">
                          <a:solidFill>
                            <a:schemeClr val="tx1"/>
                          </a:solidFill>
                          <a:effectLst/>
                          <a:latin typeface="Times New Roman" pitchFamily="18" charset="0"/>
                          <a:ea typeface="Calibri"/>
                          <a:cs typeface="Times New Roman" pitchFamily="18" charset="0"/>
                        </a:rPr>
                        <a:t>Zawadzki</a:t>
                      </a:r>
                      <a:endParaRPr lang="it-IT" sz="1100" dirty="0">
                        <a:solidFill>
                          <a:schemeClr val="tx1"/>
                        </a:solidFill>
                        <a:effectLst/>
                        <a:latin typeface="Times New Roman" pitchFamily="18" charset="0"/>
                        <a:ea typeface="Calibri"/>
                        <a:cs typeface="Times New Roman" pitchFamily="18" charset="0"/>
                      </a:endParaRPr>
                    </a:p>
                  </a:txBody>
                  <a:tcPr marL="47719" marR="47719" marT="0" marB="0" anchor="ctr">
                    <a:lnT w="12700" cmpd="sng">
                      <a:noFill/>
                    </a:lnT>
                    <a:lnB w="28575" cap="flat" cmpd="sng" algn="ctr">
                      <a:noFill/>
                      <a:prstDash val="solid"/>
                      <a:round/>
                      <a:headEnd type="none" w="med" len="med"/>
                      <a:tailEnd type="none" w="med" len="med"/>
                    </a:lnB>
                    <a:solidFill>
                      <a:schemeClr val="bg1">
                        <a:lumMod val="85000"/>
                      </a:schemeClr>
                    </a:solidFill>
                  </a:tcPr>
                </a:tc>
                <a:tc>
                  <a:txBody>
                    <a:bodyPr/>
                    <a:lstStyle/>
                    <a:p>
                      <a:pPr algn="ctr">
                        <a:lnSpc>
                          <a:spcPct val="115000"/>
                        </a:lnSpc>
                        <a:spcAft>
                          <a:spcPts val="0"/>
                        </a:spcAft>
                      </a:pPr>
                      <a:r>
                        <a:rPr lang="it-IT" sz="1100" b="0" dirty="0" smtClean="0">
                          <a:solidFill>
                            <a:schemeClr val="tx1"/>
                          </a:solidFill>
                          <a:effectLst/>
                          <a:latin typeface="Times New Roman" pitchFamily="18" charset="0"/>
                          <a:ea typeface="Calibri"/>
                          <a:cs typeface="Times New Roman" pitchFamily="18" charset="0"/>
                        </a:rPr>
                        <a:t>2014</a:t>
                      </a:r>
                      <a:endParaRPr lang="it-IT" sz="1100" b="0" dirty="0">
                        <a:solidFill>
                          <a:schemeClr val="tx1"/>
                        </a:solidFill>
                        <a:effectLst/>
                        <a:latin typeface="Times New Roman" pitchFamily="18" charset="0"/>
                        <a:ea typeface="Calibri"/>
                        <a:cs typeface="Times New Roman" pitchFamily="18" charset="0"/>
                      </a:endParaRPr>
                    </a:p>
                  </a:txBody>
                  <a:tcPr marL="47719" marR="47719" marT="0" marB="0" anchor="ctr">
                    <a:lnT w="12700" cmpd="sng">
                      <a:noFill/>
                    </a:lnT>
                    <a:lnB w="28575" cap="flat" cmpd="sng" algn="ctr">
                      <a:noFill/>
                      <a:prstDash val="solid"/>
                      <a:round/>
                      <a:headEnd type="none" w="med" len="med"/>
                      <a:tailEnd type="none" w="med" len="med"/>
                    </a:lnB>
                    <a:solidFill>
                      <a:schemeClr val="accent1">
                        <a:lumMod val="20000"/>
                        <a:lumOff val="80000"/>
                      </a:schemeClr>
                    </a:solidFill>
                  </a:tcPr>
                </a:tc>
                <a:tc>
                  <a:txBody>
                    <a:bodyPr/>
                    <a:lstStyle/>
                    <a:p>
                      <a:pPr algn="l">
                        <a:lnSpc>
                          <a:spcPct val="115000"/>
                        </a:lnSpc>
                        <a:spcAft>
                          <a:spcPts val="0"/>
                        </a:spcAft>
                      </a:pPr>
                      <a:r>
                        <a:rPr lang="it-IT" sz="1100" b="0" spc="0" dirty="0" smtClean="0">
                          <a:solidFill>
                            <a:schemeClr val="tx1"/>
                          </a:solidFill>
                          <a:effectLst/>
                          <a:latin typeface="Times New Roman" pitchFamily="18" charset="0"/>
                          <a:ea typeface="Calibri"/>
                          <a:cs typeface="Times New Roman" pitchFamily="18" charset="0"/>
                        </a:rPr>
                        <a:t>CR</a:t>
                      </a:r>
                      <a:endParaRPr lang="it-IT" sz="1100" b="0" spc="0" dirty="0">
                        <a:solidFill>
                          <a:schemeClr val="tx1"/>
                        </a:solidFill>
                        <a:effectLst/>
                        <a:latin typeface="Times New Roman" pitchFamily="18" charset="0"/>
                        <a:ea typeface="Calibri"/>
                        <a:cs typeface="Times New Roman" pitchFamily="18" charset="0"/>
                      </a:endParaRPr>
                    </a:p>
                  </a:txBody>
                  <a:tcPr marL="47719" marR="47719" marT="0" marB="0" anchor="ctr">
                    <a:lnT w="12700" cmpd="sng">
                      <a:noFill/>
                    </a:lnT>
                    <a:lnB w="28575" cap="flat" cmpd="sng" algn="ctr">
                      <a:noFill/>
                      <a:prstDash val="solid"/>
                      <a:round/>
                      <a:headEnd type="none" w="med" len="med"/>
                      <a:tailEnd type="none" w="med" len="med"/>
                    </a:lnB>
                    <a:solidFill>
                      <a:schemeClr val="accent1">
                        <a:lumMod val="20000"/>
                        <a:lumOff val="80000"/>
                      </a:schemeClr>
                    </a:solidFill>
                  </a:tcPr>
                </a:tc>
                <a:tc>
                  <a:txBody>
                    <a:bodyPr/>
                    <a:lstStyle/>
                    <a:p>
                      <a:pPr algn="l">
                        <a:lnSpc>
                          <a:spcPct val="115000"/>
                        </a:lnSpc>
                        <a:spcAft>
                          <a:spcPts val="0"/>
                        </a:spcAft>
                      </a:pPr>
                      <a:r>
                        <a:rPr lang="it-IT" sz="1100" b="0" dirty="0" smtClean="0">
                          <a:solidFill>
                            <a:schemeClr val="tx1"/>
                          </a:solidFill>
                          <a:effectLst/>
                          <a:latin typeface="Times New Roman" pitchFamily="18" charset="0"/>
                          <a:ea typeface="Calibri"/>
                          <a:cs typeface="Times New Roman" pitchFamily="18" charset="0"/>
                        </a:rPr>
                        <a:t>RAG</a:t>
                      </a:r>
                      <a:endParaRPr lang="it-IT" sz="1100" b="0" dirty="0">
                        <a:solidFill>
                          <a:schemeClr val="tx1"/>
                        </a:solidFill>
                        <a:effectLst/>
                        <a:latin typeface="Times New Roman" pitchFamily="18" charset="0"/>
                        <a:ea typeface="Calibri"/>
                        <a:cs typeface="Times New Roman" pitchFamily="18" charset="0"/>
                      </a:endParaRPr>
                    </a:p>
                  </a:txBody>
                  <a:tcPr marL="47719" marR="47719" marT="0" marB="0" anchor="ctr">
                    <a:lnT w="12700" cmpd="sng">
                      <a:noFill/>
                    </a:lnT>
                    <a:lnB w="28575" cap="flat" cmpd="sng" algn="ctr">
                      <a:noFill/>
                      <a:prstDash val="solid"/>
                      <a:round/>
                      <a:headEnd type="none" w="med" len="med"/>
                      <a:tailEnd type="none" w="med" len="med"/>
                    </a:lnB>
                    <a:solidFill>
                      <a:schemeClr val="accent1">
                        <a:lumMod val="20000"/>
                        <a:lumOff val="80000"/>
                      </a:schemeClr>
                    </a:solidFill>
                  </a:tcPr>
                </a:tc>
                <a:tc>
                  <a:txBody>
                    <a:bodyPr/>
                    <a:lstStyle/>
                    <a:p>
                      <a:pPr algn="l">
                        <a:lnSpc>
                          <a:spcPct val="115000"/>
                        </a:lnSpc>
                        <a:spcAft>
                          <a:spcPts val="0"/>
                        </a:spcAft>
                      </a:pPr>
                      <a:r>
                        <a:rPr lang="it-IT" sz="1100" b="0" dirty="0" smtClean="0">
                          <a:solidFill>
                            <a:schemeClr val="tx1"/>
                          </a:solidFill>
                          <a:effectLst/>
                          <a:latin typeface="Times New Roman" pitchFamily="18" charset="0"/>
                          <a:ea typeface="Calibri"/>
                          <a:cs typeface="Times New Roman" pitchFamily="18" charset="0"/>
                        </a:rPr>
                        <a:t>Poland</a:t>
                      </a:r>
                      <a:endParaRPr lang="it-IT" sz="1100" b="0" dirty="0">
                        <a:solidFill>
                          <a:schemeClr val="tx1"/>
                        </a:solidFill>
                        <a:effectLst/>
                        <a:latin typeface="Times New Roman" pitchFamily="18" charset="0"/>
                        <a:ea typeface="Calibri"/>
                        <a:cs typeface="Times New Roman" pitchFamily="18" charset="0"/>
                      </a:endParaRPr>
                    </a:p>
                  </a:txBody>
                  <a:tcPr marL="47719" marR="47719" marT="0" marB="0" anchor="ctr">
                    <a:lnT w="12700" cmpd="sng">
                      <a:noFill/>
                    </a:lnT>
                    <a:lnB w="28575" cap="flat" cmpd="sng" algn="ctr">
                      <a:noFill/>
                      <a:prstDash val="solid"/>
                      <a:round/>
                      <a:headEnd type="none" w="med" len="med"/>
                      <a:tailEnd type="none" w="med" len="med"/>
                    </a:lnB>
                    <a:solidFill>
                      <a:schemeClr val="accent1">
                        <a:lumMod val="20000"/>
                        <a:lumOff val="80000"/>
                      </a:schemeClr>
                    </a:solidFill>
                  </a:tcPr>
                </a:tc>
                <a:tc>
                  <a:txBody>
                    <a:bodyPr/>
                    <a:lstStyle/>
                    <a:p>
                      <a:pPr marL="0" algn="l" rtl="0" eaLnBrk="1" latinLnBrk="0" hangingPunct="1">
                        <a:lnSpc>
                          <a:spcPct val="115000"/>
                        </a:lnSpc>
                        <a:spcAft>
                          <a:spcPts val="0"/>
                        </a:spcAft>
                      </a:pPr>
                      <a:r>
                        <a:rPr kumimoji="0" lang="it-IT" sz="1100" b="0" kern="1200" spc="-50" baseline="0" dirty="0" smtClean="0">
                          <a:solidFill>
                            <a:schemeClr val="tx1"/>
                          </a:solidFill>
                          <a:effectLst/>
                          <a:latin typeface="Times New Roman" pitchFamily="18" charset="0"/>
                          <a:ea typeface="+mn-ea"/>
                          <a:cs typeface="Times New Roman" pitchFamily="18" charset="0"/>
                        </a:rPr>
                        <a:t>Wroclaw </a:t>
                      </a:r>
                      <a:r>
                        <a:rPr kumimoji="0" lang="it-IT" sz="1100" b="0" kern="1200" spc="-50" baseline="0" dirty="0" err="1" smtClean="0">
                          <a:solidFill>
                            <a:schemeClr val="tx1"/>
                          </a:solidFill>
                          <a:effectLst/>
                          <a:latin typeface="Times New Roman" pitchFamily="18" charset="0"/>
                          <a:ea typeface="+mn-ea"/>
                          <a:cs typeface="Times New Roman" pitchFamily="18" charset="0"/>
                        </a:rPr>
                        <a:t>Medical</a:t>
                      </a:r>
                      <a:r>
                        <a:rPr kumimoji="0" lang="it-IT" sz="1100" b="0" kern="1200" spc="-50" baseline="0" dirty="0" smtClean="0">
                          <a:solidFill>
                            <a:schemeClr val="tx1"/>
                          </a:solidFill>
                          <a:effectLst/>
                          <a:latin typeface="Times New Roman" pitchFamily="18" charset="0"/>
                          <a:ea typeface="+mn-ea"/>
                          <a:cs typeface="Times New Roman" pitchFamily="18" charset="0"/>
                        </a:rPr>
                        <a:t>  </a:t>
                      </a:r>
                      <a:r>
                        <a:rPr kumimoji="0" lang="it-IT" sz="1100" b="0" kern="1200" spc="-50" baseline="0" dirty="0" err="1" smtClean="0">
                          <a:solidFill>
                            <a:schemeClr val="tx1"/>
                          </a:solidFill>
                          <a:effectLst/>
                          <a:latin typeface="Times New Roman" pitchFamily="18" charset="0"/>
                          <a:ea typeface="+mn-ea"/>
                          <a:cs typeface="Times New Roman" pitchFamily="18" charset="0"/>
                        </a:rPr>
                        <a:t>University</a:t>
                      </a:r>
                      <a:endParaRPr kumimoji="0" lang="it-IT" sz="1100" b="0" kern="1200" spc="-50" baseline="0" dirty="0">
                        <a:solidFill>
                          <a:schemeClr val="tx1"/>
                        </a:solidFill>
                        <a:effectLst/>
                        <a:latin typeface="Times New Roman" pitchFamily="18" charset="0"/>
                        <a:ea typeface="+mn-ea"/>
                        <a:cs typeface="Times New Roman" pitchFamily="18" charset="0"/>
                      </a:endParaRPr>
                    </a:p>
                  </a:txBody>
                  <a:tcPr marL="47719" marR="47719" marT="0" marB="0" anchor="ctr">
                    <a:lnT w="12700" cmpd="sng">
                      <a:noFill/>
                    </a:lnT>
                    <a:lnB w="28575" cap="flat" cmpd="sng" algn="ctr">
                      <a:noFill/>
                      <a:prstDash val="solid"/>
                      <a:round/>
                      <a:headEnd type="none" w="med" len="med"/>
                      <a:tailEnd type="none" w="med" len="med"/>
                    </a:lnB>
                    <a:solidFill>
                      <a:schemeClr val="accent1">
                        <a:lumMod val="20000"/>
                        <a:lumOff val="80000"/>
                      </a:schemeClr>
                    </a:solidFill>
                  </a:tcPr>
                </a:tc>
                <a:tc>
                  <a:txBody>
                    <a:bodyPr/>
                    <a:lstStyle/>
                    <a:p>
                      <a:pPr algn="l">
                        <a:lnSpc>
                          <a:spcPct val="115000"/>
                        </a:lnSpc>
                        <a:spcAft>
                          <a:spcPts val="0"/>
                        </a:spcAft>
                      </a:pPr>
                      <a:r>
                        <a:rPr lang="it-IT" sz="1100" b="1" dirty="0" smtClean="0">
                          <a:solidFill>
                            <a:schemeClr val="tx1"/>
                          </a:solidFill>
                          <a:effectLst/>
                          <a:latin typeface="Times New Roman" pitchFamily="18" charset="0"/>
                          <a:ea typeface="Calibri"/>
                          <a:cs typeface="Times New Roman" pitchFamily="18" charset="0"/>
                        </a:rPr>
                        <a:t>2014</a:t>
                      </a:r>
                      <a:endParaRPr lang="it-IT" sz="1100" b="1" dirty="0">
                        <a:solidFill>
                          <a:schemeClr val="tx1"/>
                        </a:solidFill>
                        <a:effectLst/>
                        <a:latin typeface="Times New Roman" pitchFamily="18" charset="0"/>
                        <a:ea typeface="Calibri"/>
                        <a:cs typeface="Times New Roman" pitchFamily="18" charset="0"/>
                      </a:endParaRPr>
                    </a:p>
                  </a:txBody>
                  <a:tcPr marL="47719" marR="47719" marT="0" marB="0" anchor="ctr">
                    <a:lnR w="12700" cmpd="sng">
                      <a:noFill/>
                    </a:lnR>
                    <a:lnT w="12700" cmpd="sng">
                      <a:noFill/>
                    </a:lnT>
                    <a:lnB w="28575" cap="flat" cmpd="sng" algn="ctr">
                      <a:no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15000"/>
                        </a:lnSpc>
                        <a:spcAft>
                          <a:spcPts val="0"/>
                        </a:spcAft>
                      </a:pPr>
                      <a:r>
                        <a:rPr lang="it-IT" sz="1100" b="0" kern="1200" dirty="0" smtClean="0">
                          <a:solidFill>
                            <a:schemeClr val="dk1"/>
                          </a:solidFill>
                          <a:effectLst/>
                          <a:latin typeface="Times New Roman" pitchFamily="18" charset="0"/>
                          <a:ea typeface="+mn-ea"/>
                          <a:cs typeface="Times New Roman" pitchFamily="18" charset="0"/>
                        </a:rPr>
                        <a:t>1</a:t>
                      </a:r>
                      <a:endParaRPr lang="it-IT" sz="1100" b="0" kern="1200" dirty="0">
                        <a:solidFill>
                          <a:schemeClr val="dk1"/>
                        </a:solidFill>
                        <a:effectLst/>
                        <a:latin typeface="Times New Roman" pitchFamily="18" charset="0"/>
                        <a:ea typeface="+mn-ea"/>
                        <a:cs typeface="Times New Roman" pitchFamily="18" charset="0"/>
                      </a:endParaRPr>
                    </a:p>
                  </a:txBody>
                  <a:tcPr marL="47719" marR="47719" marT="0" marB="0" anchor="ctr">
                    <a:lnL w="12700" cmpd="sng">
                      <a:noFill/>
                    </a:lnL>
                    <a:lnR w="12700" cmpd="sng">
                      <a:noFill/>
                    </a:lnR>
                    <a:lnT w="28575" cap="flat" cmpd="sng" algn="ctr">
                      <a:no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r>
              <a:tr h="245564">
                <a:tc>
                  <a:txBody>
                    <a:bodyPr/>
                    <a:lstStyle/>
                    <a:p>
                      <a:pPr algn="l">
                        <a:lnSpc>
                          <a:spcPct val="115000"/>
                        </a:lnSpc>
                        <a:spcAft>
                          <a:spcPts val="0"/>
                        </a:spcAft>
                      </a:pPr>
                      <a:r>
                        <a:rPr lang="it-IT" sz="11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TOTAL</a:t>
                      </a:r>
                      <a:endParaRPr lang="it-IT" sz="1100" dirty="0" smtClean="0">
                        <a:solidFill>
                          <a:schemeClr val="tx1"/>
                        </a:solidFill>
                        <a:effectLst>
                          <a:outerShdw blurRad="38100" dist="38100" dir="2700000" algn="tl">
                            <a:srgbClr val="000000">
                              <a:alpha val="43137"/>
                            </a:srgbClr>
                          </a:outerShdw>
                        </a:effectLst>
                        <a:latin typeface="Times New Roman" pitchFamily="18" charset="0"/>
                        <a:ea typeface="Calibri"/>
                        <a:cs typeface="Times New Roman" pitchFamily="18" charset="0"/>
                      </a:endParaRPr>
                    </a:p>
                  </a:txBody>
                  <a:tcPr marL="47719" marR="47719" marT="0" marB="0" anchor="ctr">
                    <a:lnL w="28575" cap="flat" cmpd="sng" algn="ctr">
                      <a:noFill/>
                      <a:prstDash val="solid"/>
                      <a:round/>
                      <a:headEnd type="none" w="med" len="med"/>
                      <a:tailEnd type="none" w="med" len="med"/>
                    </a:lnL>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chemeClr val="bg1">
                        <a:lumMod val="85000"/>
                      </a:schemeClr>
                    </a:solidFill>
                  </a:tcPr>
                </a:tc>
                <a:tc gridSpan="6">
                  <a:txBody>
                    <a:bodyPr/>
                    <a:lstStyle/>
                    <a:p>
                      <a:pPr algn="ctr">
                        <a:lnSpc>
                          <a:spcPct val="115000"/>
                        </a:lnSpc>
                        <a:spcAft>
                          <a:spcPts val="0"/>
                        </a:spcAft>
                      </a:pPr>
                      <a:endParaRPr lang="it-IT" sz="1100" b="1" dirty="0">
                        <a:solidFill>
                          <a:schemeClr val="tx1"/>
                        </a:solidFill>
                        <a:effectLst>
                          <a:outerShdw blurRad="38100" dist="38100" dir="2700000" algn="tl">
                            <a:srgbClr val="000000">
                              <a:alpha val="43137"/>
                            </a:srgbClr>
                          </a:outerShdw>
                        </a:effectLst>
                        <a:latin typeface="Times New Roman" pitchFamily="18" charset="0"/>
                        <a:ea typeface="Calibri"/>
                        <a:cs typeface="Times New Roman" pitchFamily="18" charset="0"/>
                      </a:endParaRPr>
                    </a:p>
                  </a:txBody>
                  <a:tcPr marL="47719" marR="47719" marT="0" marB="0" anchor="ctr">
                    <a:lnR w="28575" cap="flat" cmpd="sng" algn="ctr">
                      <a:solidFill>
                        <a:srgbClr val="FF0000"/>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chemeClr val="accent1">
                        <a:lumMod val="20000"/>
                        <a:lumOff val="80000"/>
                      </a:schemeClr>
                    </a:solidFill>
                  </a:tcPr>
                </a:tc>
                <a:tc hMerge="1">
                  <a:txBody>
                    <a:bodyPr/>
                    <a:lstStyle/>
                    <a:p>
                      <a:pPr algn="ctr">
                        <a:lnSpc>
                          <a:spcPct val="115000"/>
                        </a:lnSpc>
                        <a:spcAft>
                          <a:spcPts val="0"/>
                        </a:spcAft>
                      </a:pPr>
                      <a:endParaRPr lang="it-IT" sz="1600" b="1" spc="0" dirty="0">
                        <a:solidFill>
                          <a:srgbClr val="FF0000"/>
                        </a:solidFill>
                        <a:effectLst>
                          <a:outerShdw blurRad="38100" dist="38100" dir="2700000" algn="tl">
                            <a:srgbClr val="000000">
                              <a:alpha val="43137"/>
                            </a:srgbClr>
                          </a:outerShdw>
                        </a:effectLst>
                        <a:latin typeface="Arial" pitchFamily="34" charset="0"/>
                        <a:ea typeface="Calibri"/>
                        <a:cs typeface="Arial" pitchFamily="34" charset="0"/>
                      </a:endParaRPr>
                    </a:p>
                  </a:txBody>
                  <a:tcPr marL="68580" marR="68580" marT="0" marB="0" anchor="ctr">
                    <a:solidFill>
                      <a:schemeClr val="tx1">
                        <a:lumMod val="85000"/>
                      </a:schemeClr>
                    </a:solidFill>
                  </a:tcPr>
                </a:tc>
                <a:tc hMerge="1">
                  <a:txBody>
                    <a:bodyPr/>
                    <a:lstStyle/>
                    <a:p>
                      <a:pPr algn="ctr">
                        <a:lnSpc>
                          <a:spcPct val="115000"/>
                        </a:lnSpc>
                        <a:spcAft>
                          <a:spcPts val="0"/>
                        </a:spcAft>
                      </a:pPr>
                      <a:endParaRPr lang="it-IT" sz="1600" b="1" dirty="0">
                        <a:solidFill>
                          <a:srgbClr val="FF0000"/>
                        </a:solidFill>
                        <a:effectLst>
                          <a:outerShdw blurRad="38100" dist="38100" dir="2700000" algn="tl">
                            <a:srgbClr val="000000">
                              <a:alpha val="43137"/>
                            </a:srgbClr>
                          </a:outerShdw>
                        </a:effectLst>
                        <a:latin typeface="Arial" pitchFamily="34" charset="0"/>
                        <a:ea typeface="Calibri"/>
                        <a:cs typeface="Arial" pitchFamily="34" charset="0"/>
                      </a:endParaRPr>
                    </a:p>
                  </a:txBody>
                  <a:tcPr marL="68580" marR="68580" marT="0" marB="0" anchor="ctr">
                    <a:solidFill>
                      <a:schemeClr val="tx1">
                        <a:lumMod val="85000"/>
                      </a:schemeClr>
                    </a:solidFill>
                  </a:tcPr>
                </a:tc>
                <a:tc hMerge="1">
                  <a:txBody>
                    <a:bodyPr/>
                    <a:lstStyle/>
                    <a:p>
                      <a:pPr algn="ctr">
                        <a:lnSpc>
                          <a:spcPct val="115000"/>
                        </a:lnSpc>
                        <a:spcAft>
                          <a:spcPts val="0"/>
                        </a:spcAft>
                      </a:pPr>
                      <a:endParaRPr lang="it-IT" sz="1600" b="1" dirty="0">
                        <a:solidFill>
                          <a:srgbClr val="FF0000"/>
                        </a:solidFill>
                        <a:effectLst>
                          <a:outerShdw blurRad="38100" dist="38100" dir="2700000" algn="tl">
                            <a:srgbClr val="000000">
                              <a:alpha val="43137"/>
                            </a:srgbClr>
                          </a:outerShdw>
                        </a:effectLst>
                        <a:latin typeface="Arial" pitchFamily="34" charset="0"/>
                        <a:ea typeface="Calibri"/>
                        <a:cs typeface="Arial" pitchFamily="34" charset="0"/>
                      </a:endParaRPr>
                    </a:p>
                  </a:txBody>
                  <a:tcPr marL="68580" marR="68580" marT="0" marB="0" anchor="ctr">
                    <a:solidFill>
                      <a:schemeClr val="tx1">
                        <a:lumMod val="85000"/>
                      </a:schemeClr>
                    </a:solidFill>
                  </a:tcPr>
                </a:tc>
                <a:tc hMerge="1">
                  <a:txBody>
                    <a:bodyPr/>
                    <a:lstStyle/>
                    <a:p>
                      <a:pPr marL="0" algn="ctr" rtl="0" eaLnBrk="1" latinLnBrk="0" hangingPunct="1">
                        <a:lnSpc>
                          <a:spcPct val="115000"/>
                        </a:lnSpc>
                        <a:spcAft>
                          <a:spcPts val="0"/>
                        </a:spcAft>
                      </a:pPr>
                      <a:endParaRPr kumimoji="0" lang="it-IT" sz="1600" b="1" kern="1200" spc="-50" baseline="0" dirty="0">
                        <a:solidFill>
                          <a:srgbClr val="FF0000"/>
                        </a:solidFill>
                        <a:effectLst>
                          <a:outerShdw blurRad="38100" dist="38100" dir="2700000" algn="tl">
                            <a:srgbClr val="000000">
                              <a:alpha val="43137"/>
                            </a:srgbClr>
                          </a:outerShdw>
                        </a:effectLst>
                        <a:latin typeface="Arial" pitchFamily="34" charset="0"/>
                        <a:ea typeface="+mn-ea"/>
                        <a:cs typeface="Arial" pitchFamily="34" charset="0"/>
                      </a:endParaRPr>
                    </a:p>
                  </a:txBody>
                  <a:tcPr marL="68580" marR="68580" marT="0" marB="0" anchor="ctr">
                    <a:solidFill>
                      <a:schemeClr val="tx1">
                        <a:lumMod val="85000"/>
                      </a:schemeClr>
                    </a:solidFill>
                  </a:tcPr>
                </a:tc>
                <a:tc hMerge="1">
                  <a:txBody>
                    <a:bodyPr/>
                    <a:lstStyle/>
                    <a:p>
                      <a:pPr algn="ctr">
                        <a:lnSpc>
                          <a:spcPct val="115000"/>
                        </a:lnSpc>
                        <a:spcAft>
                          <a:spcPts val="0"/>
                        </a:spcAft>
                      </a:pPr>
                      <a:endParaRPr lang="it-IT" sz="1600" b="1" dirty="0">
                        <a:solidFill>
                          <a:srgbClr val="FF0000"/>
                        </a:solidFill>
                        <a:effectLst>
                          <a:outerShdw blurRad="38100" dist="38100" dir="2700000" algn="tl">
                            <a:srgbClr val="000000">
                              <a:alpha val="43137"/>
                            </a:srgbClr>
                          </a:outerShdw>
                        </a:effectLst>
                        <a:latin typeface="Arial" pitchFamily="34" charset="0"/>
                        <a:ea typeface="Calibri"/>
                        <a:cs typeface="Arial" pitchFamily="34" charset="0"/>
                      </a:endParaRPr>
                    </a:p>
                  </a:txBody>
                  <a:tcPr marL="68580" marR="68580" marT="0" marB="0" anchor="ctr">
                    <a:solidFill>
                      <a:schemeClr val="tx1">
                        <a:lumMod val="85000"/>
                      </a:schemeClr>
                    </a:solidFill>
                  </a:tcPr>
                </a:tc>
                <a:tc>
                  <a:txBody>
                    <a:bodyPr/>
                    <a:lstStyle/>
                    <a:p>
                      <a:pPr algn="ctr">
                        <a:lnSpc>
                          <a:spcPct val="115000"/>
                        </a:lnSpc>
                        <a:spcAft>
                          <a:spcPts val="0"/>
                        </a:spcAft>
                      </a:pPr>
                      <a:r>
                        <a:rPr lang="it-IT" sz="1100" b="0" dirty="0" smtClean="0">
                          <a:ln>
                            <a:solidFill>
                              <a:srgbClr val="FF0000"/>
                            </a:solidFill>
                          </a:ln>
                          <a:solidFill>
                            <a:srgbClr val="FF0000"/>
                          </a:solidFill>
                          <a:effectLst>
                            <a:outerShdw blurRad="38100" dist="38100" dir="2700000" algn="tl">
                              <a:srgbClr val="000000">
                                <a:alpha val="43137"/>
                              </a:srgbClr>
                            </a:outerShdw>
                          </a:effectLst>
                          <a:latin typeface="Times New Roman" pitchFamily="18" charset="0"/>
                          <a:ea typeface="+mn-ea"/>
                          <a:cs typeface="Times New Roman" pitchFamily="18" charset="0"/>
                        </a:rPr>
                        <a:t>444</a:t>
                      </a:r>
                      <a:endParaRPr lang="it-IT" sz="1100" b="1" dirty="0">
                        <a:ln>
                          <a:solidFill>
                            <a:srgbClr val="FF0000"/>
                          </a:solidFill>
                        </a:ln>
                        <a:solidFill>
                          <a:srgbClr val="FF0000"/>
                        </a:solidFill>
                        <a:effectLst>
                          <a:outerShdw blurRad="38100" dist="38100" dir="2700000" algn="tl">
                            <a:srgbClr val="000000">
                              <a:alpha val="43137"/>
                            </a:srgbClr>
                          </a:outerShdw>
                        </a:effectLst>
                        <a:latin typeface="Times New Roman" pitchFamily="18" charset="0"/>
                        <a:ea typeface="Calibri"/>
                        <a:cs typeface="Times New Roman" pitchFamily="18" charset="0"/>
                      </a:endParaRPr>
                    </a:p>
                  </a:txBody>
                  <a:tcPr marL="47719" marR="47719" marT="0"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rgbClr val="FFFF00"/>
                    </a:solidFill>
                  </a:tcPr>
                </a:tc>
              </a:tr>
            </a:tbl>
          </a:graphicData>
        </a:graphic>
      </p:graphicFrame>
      <p:sp>
        <p:nvSpPr>
          <p:cNvPr id="12" name="Rettangolo arrotondato 11"/>
          <p:cNvSpPr/>
          <p:nvPr/>
        </p:nvSpPr>
        <p:spPr>
          <a:xfrm>
            <a:off x="2555777" y="620688"/>
            <a:ext cx="4032447" cy="360040"/>
          </a:xfrm>
          <a:prstGeom prst="roundRect">
            <a:avLst/>
          </a:prstGeom>
          <a:solidFill>
            <a:schemeClr val="bg1">
              <a:lumMod val="95000"/>
            </a:schemeClr>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b="1" dirty="0">
                <a:solidFill>
                  <a:schemeClr val="tx1"/>
                </a:solidFill>
                <a:latin typeface="Times New Roman" pitchFamily="18" charset="0"/>
                <a:cs typeface="Times New Roman" pitchFamily="18" charset="0"/>
              </a:rPr>
              <a:t>ROBOTIC TOTAL GASTRECTOMY</a:t>
            </a:r>
          </a:p>
        </p:txBody>
      </p:sp>
      <p:sp>
        <p:nvSpPr>
          <p:cNvPr id="7" name="Titolo 1"/>
          <p:cNvSpPr txBox="1">
            <a:spLocks/>
          </p:cNvSpPr>
          <p:nvPr/>
        </p:nvSpPr>
        <p:spPr>
          <a:xfrm>
            <a:off x="35496" y="22940"/>
            <a:ext cx="2880320" cy="453732"/>
          </a:xfrm>
          <a:prstGeom prst="rect">
            <a:avLst/>
          </a:prstGeom>
          <a:solidFill>
            <a:schemeClr val="bg1">
              <a:lumMod val="95000"/>
            </a:schemeClr>
          </a:solidFill>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just"/>
            <a:r>
              <a:rPr lang="it-IT" sz="2800" b="1" dirty="0" err="1">
                <a:solidFill>
                  <a:srgbClr val="FF0000"/>
                </a:solidFill>
                <a:latin typeface="Times New Roman" pitchFamily="18" charset="0"/>
                <a:cs typeface="Times New Roman" pitchFamily="18" charset="0"/>
              </a:rPr>
              <a:t>L</a:t>
            </a:r>
            <a:r>
              <a:rPr lang="it-IT" sz="2800" b="1" dirty="0" err="1" smtClean="0">
                <a:solidFill>
                  <a:srgbClr val="FF0000"/>
                </a:solidFill>
                <a:latin typeface="Times New Roman" pitchFamily="18" charset="0"/>
                <a:cs typeface="Times New Roman" pitchFamily="18" charset="0"/>
              </a:rPr>
              <a:t>iterature</a:t>
            </a:r>
            <a:r>
              <a:rPr lang="it-IT" sz="2800" b="1" dirty="0" smtClean="0">
                <a:solidFill>
                  <a:srgbClr val="FF0000"/>
                </a:solidFill>
                <a:latin typeface="Times New Roman" pitchFamily="18" charset="0"/>
                <a:cs typeface="Times New Roman" pitchFamily="18" charset="0"/>
              </a:rPr>
              <a:t> </a:t>
            </a:r>
            <a:r>
              <a:rPr lang="it-IT" sz="2800" b="1" dirty="0" err="1">
                <a:solidFill>
                  <a:srgbClr val="FF0000"/>
                </a:solidFill>
                <a:latin typeface="Times New Roman" pitchFamily="18" charset="0"/>
                <a:cs typeface="Times New Roman" pitchFamily="18" charset="0"/>
              </a:rPr>
              <a:t>review</a:t>
            </a:r>
            <a:r>
              <a:rPr lang="it-IT" sz="2800" b="1" dirty="0">
                <a:solidFill>
                  <a:srgbClr val="FF0000"/>
                </a:solidFill>
                <a:latin typeface="Times New Roman" pitchFamily="18" charset="0"/>
                <a:cs typeface="Times New Roman" pitchFamily="18" charset="0"/>
              </a:rPr>
              <a:t> </a:t>
            </a:r>
          </a:p>
        </p:txBody>
      </p:sp>
      <p:sp>
        <p:nvSpPr>
          <p:cNvPr id="9" name="Titolo 1"/>
          <p:cNvSpPr txBox="1">
            <a:spLocks/>
          </p:cNvSpPr>
          <p:nvPr/>
        </p:nvSpPr>
        <p:spPr>
          <a:xfrm>
            <a:off x="2987824" y="22940"/>
            <a:ext cx="2520280" cy="453732"/>
          </a:xfrm>
          <a:prstGeom prst="rect">
            <a:avLst/>
          </a:prstGeom>
          <a:solidFill>
            <a:schemeClr val="bg1">
              <a:lumMod val="95000"/>
            </a:schemeClr>
          </a:solidFill>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just"/>
            <a:r>
              <a:rPr lang="it-IT" sz="2800" b="1" dirty="0" err="1" smtClean="0">
                <a:solidFill>
                  <a:schemeClr val="bg1">
                    <a:lumMod val="50000"/>
                  </a:schemeClr>
                </a:solidFill>
                <a:latin typeface="Times New Roman" pitchFamily="18" charset="0"/>
                <a:cs typeface="Times New Roman" pitchFamily="18" charset="0"/>
              </a:rPr>
              <a:t>Reconstruction</a:t>
            </a:r>
            <a:r>
              <a:rPr lang="it-IT" sz="2800" dirty="0" smtClean="0"/>
              <a:t> </a:t>
            </a:r>
            <a:endParaRPr lang="en-US" sz="2800" b="1" dirty="0">
              <a:solidFill>
                <a:schemeClr val="bg1">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4404368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Segnaposto contenuto 1"/>
          <p:cNvGraphicFramePr>
            <a:graphicFrameLocks noGrp="1"/>
          </p:cNvGraphicFramePr>
          <p:nvPr>
            <p:ph sz="quarter" idx="1"/>
            <p:extLst>
              <p:ext uri="{D42A27DB-BD31-4B8C-83A1-F6EECF244321}">
                <p14:modId xmlns:p14="http://schemas.microsoft.com/office/powerpoint/2010/main" val="4073668687"/>
              </p:ext>
            </p:extLst>
          </p:nvPr>
        </p:nvGraphicFramePr>
        <p:xfrm>
          <a:off x="13495" y="1138314"/>
          <a:ext cx="9095009" cy="5762500"/>
        </p:xfrm>
        <a:graphic>
          <a:graphicData uri="http://schemas.openxmlformats.org/drawingml/2006/table">
            <a:tbl>
              <a:tblPr firstRow="1" firstCol="1" bandRow="1">
                <a:effectLst/>
                <a:tableStyleId>{5C22544A-7EE6-4342-B048-85BDC9FD1C3A}</a:tableStyleId>
              </a:tblPr>
              <a:tblGrid>
                <a:gridCol w="1067737"/>
                <a:gridCol w="1193453"/>
                <a:gridCol w="916991"/>
                <a:gridCol w="1217626"/>
                <a:gridCol w="599571"/>
                <a:gridCol w="933965"/>
                <a:gridCol w="855283"/>
                <a:gridCol w="992238"/>
                <a:gridCol w="677427"/>
                <a:gridCol w="640718"/>
              </a:tblGrid>
              <a:tr h="189262">
                <a:tc rowSpan="2">
                  <a:txBody>
                    <a:bodyPr/>
                    <a:lstStyle/>
                    <a:p>
                      <a:pPr marL="0" algn="ctr" defTabSz="914400" rtl="0" eaLnBrk="1" latinLnBrk="0" hangingPunct="1">
                        <a:lnSpc>
                          <a:spcPct val="115000"/>
                        </a:lnSpc>
                        <a:spcAft>
                          <a:spcPts val="0"/>
                        </a:spcAft>
                      </a:pPr>
                      <a:endParaRPr lang="it-IT" sz="1100" b="1" kern="1200" spc="-40" baseline="0" dirty="0">
                        <a:solidFill>
                          <a:schemeClr val="tx1"/>
                        </a:solidFill>
                        <a:latin typeface="Times New Roman" pitchFamily="18" charset="0"/>
                        <a:ea typeface="+mn-ea"/>
                        <a:cs typeface="Times New Roman" pitchFamily="18" charset="0"/>
                      </a:endParaRPr>
                    </a:p>
                  </a:txBody>
                  <a:tcPr marL="42277" marR="42277" marT="0" marB="0" anchor="ctr">
                    <a:solidFill>
                      <a:schemeClr val="bg1">
                        <a:lumMod val="85000"/>
                      </a:schemeClr>
                    </a:solidFill>
                  </a:tcPr>
                </a:tc>
                <a:tc gridSpan="3">
                  <a:txBody>
                    <a:bodyPr/>
                    <a:lstStyle/>
                    <a:p>
                      <a:pPr marL="0" algn="ctr" defTabSz="914400" rtl="0" eaLnBrk="1" latinLnBrk="0" hangingPunct="1">
                        <a:lnSpc>
                          <a:spcPct val="115000"/>
                        </a:lnSpc>
                        <a:spcAft>
                          <a:spcPts val="0"/>
                        </a:spcAft>
                      </a:pPr>
                      <a:r>
                        <a:rPr lang="it-IT" sz="1100" b="1" kern="1200" spc="-40" baseline="0" dirty="0" smtClean="0">
                          <a:solidFill>
                            <a:schemeClr val="tx1"/>
                          </a:solidFill>
                          <a:latin typeface="Times New Roman" pitchFamily="18" charset="0"/>
                          <a:ea typeface="+mn-ea"/>
                          <a:cs typeface="Times New Roman" pitchFamily="18" charset="0"/>
                        </a:rPr>
                        <a:t>Robot - Assistance</a:t>
                      </a:r>
                      <a:endParaRPr lang="it-IT" sz="1100" b="1" kern="1200" spc="-40" baseline="0" dirty="0">
                        <a:solidFill>
                          <a:schemeClr val="tx1"/>
                        </a:solidFill>
                        <a:latin typeface="Times New Roman" pitchFamily="18" charset="0"/>
                        <a:ea typeface="+mn-ea"/>
                        <a:cs typeface="Times New Roman" pitchFamily="18" charset="0"/>
                      </a:endParaRPr>
                    </a:p>
                  </a:txBody>
                  <a:tcPr marL="42277" marR="42277" marT="0" marB="0" anchor="ctr">
                    <a:solidFill>
                      <a:schemeClr val="bg1">
                        <a:lumMod val="85000"/>
                      </a:schemeClr>
                    </a:solidFill>
                  </a:tcPr>
                </a:tc>
                <a:tc hMerge="1">
                  <a:txBody>
                    <a:bodyPr/>
                    <a:lstStyle/>
                    <a:p>
                      <a:pPr algn="ctr">
                        <a:lnSpc>
                          <a:spcPct val="115000"/>
                        </a:lnSpc>
                        <a:spcAft>
                          <a:spcPts val="0"/>
                        </a:spcAft>
                      </a:pPr>
                      <a:endParaRPr lang="it-IT" sz="1200" dirty="0">
                        <a:effectLst/>
                        <a:latin typeface="Calibri"/>
                        <a:ea typeface="Calibri"/>
                        <a:cs typeface="Times New Roman"/>
                      </a:endParaRPr>
                    </a:p>
                  </a:txBody>
                  <a:tcPr marL="60759" marR="60759" marT="0" marB="0" anchor="ctr">
                    <a:lnB w="12700" cap="flat" cmpd="sng" algn="ctr">
                      <a:solidFill>
                        <a:schemeClr val="tx1"/>
                      </a:solidFill>
                      <a:prstDash val="solid"/>
                      <a:round/>
                      <a:headEnd type="none" w="med" len="med"/>
                      <a:tailEnd type="none" w="med" len="med"/>
                    </a:lnB>
                  </a:tcPr>
                </a:tc>
                <a:tc hMerge="1">
                  <a:txBody>
                    <a:bodyPr/>
                    <a:lstStyle/>
                    <a:p>
                      <a:pPr algn="ctr">
                        <a:lnSpc>
                          <a:spcPct val="115000"/>
                        </a:lnSpc>
                        <a:spcAft>
                          <a:spcPts val="0"/>
                        </a:spcAft>
                      </a:pPr>
                      <a:endParaRPr lang="it-IT" sz="1200" dirty="0">
                        <a:effectLst/>
                        <a:latin typeface="Calibri"/>
                        <a:ea typeface="Calibri"/>
                        <a:cs typeface="Times New Roman"/>
                      </a:endParaRPr>
                    </a:p>
                  </a:txBody>
                  <a:tcPr marL="60759" marR="60759" marT="0" marB="0" anchor="ctr">
                    <a:lnB w="12700" cap="flat" cmpd="sng" algn="ctr">
                      <a:solidFill>
                        <a:schemeClr val="tx1"/>
                      </a:solidFill>
                      <a:prstDash val="solid"/>
                      <a:round/>
                      <a:headEnd type="none" w="med" len="med"/>
                      <a:tailEnd type="none" w="med" len="med"/>
                    </a:lnB>
                  </a:tcPr>
                </a:tc>
                <a:tc rowSpan="2">
                  <a:txBody>
                    <a:bodyPr/>
                    <a:lstStyle/>
                    <a:p>
                      <a:pPr marL="0" algn="ctr" defTabSz="914400" rtl="0" eaLnBrk="1" latinLnBrk="0" hangingPunct="1">
                        <a:lnSpc>
                          <a:spcPct val="115000"/>
                        </a:lnSpc>
                        <a:spcAft>
                          <a:spcPts val="0"/>
                        </a:spcAft>
                      </a:pPr>
                      <a:r>
                        <a:rPr lang="it-IT" sz="1100" b="1" kern="1200" spc="-40" baseline="0" dirty="0" err="1">
                          <a:solidFill>
                            <a:schemeClr val="tx1"/>
                          </a:solidFill>
                          <a:latin typeface="Times New Roman" pitchFamily="18" charset="0"/>
                          <a:ea typeface="+mn-ea"/>
                          <a:cs typeface="Times New Roman" pitchFamily="18" charset="0"/>
                        </a:rPr>
                        <a:t>Type</a:t>
                      </a:r>
                      <a:endParaRPr lang="it-IT" sz="1100" b="1" kern="1200" spc="-40" baseline="0" dirty="0">
                        <a:solidFill>
                          <a:schemeClr val="tx1"/>
                        </a:solidFill>
                        <a:latin typeface="Times New Roman" pitchFamily="18" charset="0"/>
                        <a:ea typeface="+mn-ea"/>
                        <a:cs typeface="Times New Roman" pitchFamily="18" charset="0"/>
                      </a:endParaRPr>
                    </a:p>
                  </a:txBody>
                  <a:tcPr marL="42277" marR="42277" marT="0" marB="0" anchor="ctr">
                    <a:solidFill>
                      <a:schemeClr val="bg1">
                        <a:lumMod val="85000"/>
                      </a:schemeClr>
                    </a:solidFill>
                  </a:tcPr>
                </a:tc>
                <a:tc rowSpan="2">
                  <a:txBody>
                    <a:bodyPr/>
                    <a:lstStyle/>
                    <a:p>
                      <a:pPr marL="0" algn="ctr" defTabSz="914400" rtl="0" eaLnBrk="1" latinLnBrk="0" hangingPunct="1">
                        <a:lnSpc>
                          <a:spcPct val="115000"/>
                        </a:lnSpc>
                        <a:spcAft>
                          <a:spcPts val="0"/>
                        </a:spcAft>
                      </a:pPr>
                      <a:r>
                        <a:rPr lang="it-IT" sz="1100" b="1" kern="1200" spc="-40" baseline="0" dirty="0" smtClean="0">
                          <a:solidFill>
                            <a:schemeClr val="tx1"/>
                          </a:solidFill>
                          <a:latin typeface="Times New Roman" pitchFamily="18" charset="0"/>
                          <a:ea typeface="+mn-ea"/>
                          <a:cs typeface="Times New Roman" pitchFamily="18" charset="0"/>
                        </a:rPr>
                        <a:t>E-J</a:t>
                      </a:r>
                      <a:endParaRPr lang="it-IT" sz="1100" b="1" kern="1200" spc="-40" baseline="0" dirty="0">
                        <a:solidFill>
                          <a:schemeClr val="tx1"/>
                        </a:solidFill>
                        <a:latin typeface="Times New Roman" pitchFamily="18" charset="0"/>
                        <a:ea typeface="+mn-ea"/>
                        <a:cs typeface="Times New Roman" pitchFamily="18" charset="0"/>
                      </a:endParaRPr>
                    </a:p>
                    <a:p>
                      <a:pPr marL="0" algn="ctr" defTabSz="914400" rtl="0" eaLnBrk="1" latinLnBrk="0" hangingPunct="1">
                        <a:lnSpc>
                          <a:spcPct val="115000"/>
                        </a:lnSpc>
                        <a:spcAft>
                          <a:spcPts val="0"/>
                        </a:spcAft>
                      </a:pPr>
                      <a:r>
                        <a:rPr lang="it-IT" sz="1100" b="1" kern="1200" spc="-40" baseline="0" dirty="0" err="1" smtClean="0">
                          <a:solidFill>
                            <a:schemeClr val="tx1"/>
                          </a:solidFill>
                          <a:latin typeface="Times New Roman" pitchFamily="18" charset="0"/>
                          <a:ea typeface="+mn-ea"/>
                          <a:cs typeface="Times New Roman" pitchFamily="18" charset="0"/>
                        </a:rPr>
                        <a:t>Anastomosis</a:t>
                      </a:r>
                      <a:endParaRPr lang="it-IT" sz="1100" b="1" kern="1200" spc="-40" baseline="0" dirty="0">
                        <a:solidFill>
                          <a:schemeClr val="tx1"/>
                        </a:solidFill>
                        <a:latin typeface="Times New Roman" pitchFamily="18" charset="0"/>
                        <a:ea typeface="+mn-ea"/>
                        <a:cs typeface="Times New Roman" pitchFamily="18" charset="0"/>
                      </a:endParaRPr>
                    </a:p>
                  </a:txBody>
                  <a:tcPr marL="42277" marR="42277" marT="0" marB="0" anchor="ctr">
                    <a:solidFill>
                      <a:schemeClr val="bg1">
                        <a:lumMod val="85000"/>
                      </a:schemeClr>
                    </a:solidFill>
                  </a:tcPr>
                </a:tc>
                <a:tc rowSpan="2">
                  <a:txBody>
                    <a:bodyPr/>
                    <a:lstStyle/>
                    <a:p>
                      <a:pPr marL="0" algn="ctr" defTabSz="914400" rtl="0" eaLnBrk="1" latinLnBrk="0" hangingPunct="1">
                        <a:lnSpc>
                          <a:spcPct val="115000"/>
                        </a:lnSpc>
                        <a:spcAft>
                          <a:spcPts val="0"/>
                        </a:spcAft>
                      </a:pPr>
                      <a:r>
                        <a:rPr lang="en-US" sz="1100" b="1" kern="1200" spc="-40" baseline="0" dirty="0">
                          <a:solidFill>
                            <a:schemeClr val="tx1"/>
                          </a:solidFill>
                          <a:latin typeface="Times New Roman" pitchFamily="18" charset="0"/>
                          <a:ea typeface="+mn-ea"/>
                          <a:cs typeface="Times New Roman" pitchFamily="18" charset="0"/>
                        </a:rPr>
                        <a:t> </a:t>
                      </a:r>
                      <a:r>
                        <a:rPr lang="en-US" sz="1100" b="1" kern="1200" spc="-40" baseline="0" dirty="0" smtClean="0">
                          <a:solidFill>
                            <a:schemeClr val="tx1"/>
                          </a:solidFill>
                          <a:latin typeface="Times New Roman" pitchFamily="18" charset="0"/>
                          <a:ea typeface="+mn-ea"/>
                          <a:cs typeface="Times New Roman" pitchFamily="18" charset="0"/>
                        </a:rPr>
                        <a:t>Anastomosis </a:t>
                      </a:r>
                      <a:r>
                        <a:rPr lang="en-US" sz="1100" b="1" kern="1200" spc="-40" baseline="0" dirty="0">
                          <a:solidFill>
                            <a:schemeClr val="tx1"/>
                          </a:solidFill>
                          <a:latin typeface="Times New Roman" pitchFamily="18" charset="0"/>
                          <a:ea typeface="+mn-ea"/>
                          <a:cs typeface="Times New Roman" pitchFamily="18" charset="0"/>
                        </a:rPr>
                        <a:t>performance</a:t>
                      </a:r>
                      <a:endParaRPr lang="it-IT" sz="1100" b="1" kern="1200" spc="-40" baseline="0" dirty="0">
                        <a:solidFill>
                          <a:schemeClr val="tx1"/>
                        </a:solidFill>
                        <a:latin typeface="Times New Roman" pitchFamily="18" charset="0"/>
                        <a:ea typeface="+mn-ea"/>
                        <a:cs typeface="Times New Roman" pitchFamily="18" charset="0"/>
                      </a:endParaRPr>
                    </a:p>
                  </a:txBody>
                  <a:tcPr marL="42277" marR="42277" marT="0" marB="0" anchor="ctr">
                    <a:solidFill>
                      <a:schemeClr val="bg1">
                        <a:lumMod val="85000"/>
                      </a:schemeClr>
                    </a:solidFill>
                  </a:tcPr>
                </a:tc>
                <a:tc rowSpan="2">
                  <a:txBody>
                    <a:bodyPr/>
                    <a:lstStyle/>
                    <a:p>
                      <a:pPr marL="0" algn="ctr" defTabSz="914400" rtl="0" eaLnBrk="1" latinLnBrk="0" hangingPunct="1">
                        <a:lnSpc>
                          <a:spcPct val="115000"/>
                        </a:lnSpc>
                        <a:spcAft>
                          <a:spcPts val="0"/>
                        </a:spcAft>
                      </a:pPr>
                      <a:r>
                        <a:rPr lang="it-IT" sz="1100" b="1" kern="1200" spc="-40" baseline="0" dirty="0">
                          <a:solidFill>
                            <a:schemeClr val="tx1"/>
                          </a:solidFill>
                          <a:latin typeface="Times New Roman" pitchFamily="18" charset="0"/>
                          <a:ea typeface="+mn-ea"/>
                          <a:cs typeface="Times New Roman" pitchFamily="18" charset="0"/>
                        </a:rPr>
                        <a:t> </a:t>
                      </a:r>
                    </a:p>
                    <a:p>
                      <a:pPr marL="0" algn="ctr" defTabSz="914400" rtl="0" eaLnBrk="1" latinLnBrk="0" hangingPunct="1">
                        <a:lnSpc>
                          <a:spcPct val="115000"/>
                        </a:lnSpc>
                        <a:spcAft>
                          <a:spcPts val="0"/>
                        </a:spcAft>
                      </a:pPr>
                      <a:r>
                        <a:rPr lang="it-IT" sz="1100" b="1" kern="1200" spc="-40" baseline="0" dirty="0">
                          <a:solidFill>
                            <a:schemeClr val="tx1"/>
                          </a:solidFill>
                          <a:latin typeface="Times New Roman" pitchFamily="18" charset="0"/>
                          <a:ea typeface="+mn-ea"/>
                          <a:cs typeface="Times New Roman" pitchFamily="18" charset="0"/>
                        </a:rPr>
                        <a:t>Site of </a:t>
                      </a:r>
                      <a:r>
                        <a:rPr lang="it-IT" sz="1100" b="1" kern="1200" spc="-40" baseline="0" dirty="0" err="1">
                          <a:solidFill>
                            <a:schemeClr val="tx1"/>
                          </a:solidFill>
                          <a:latin typeface="Times New Roman" pitchFamily="18" charset="0"/>
                          <a:ea typeface="+mn-ea"/>
                          <a:cs typeface="Times New Roman" pitchFamily="18" charset="0"/>
                        </a:rPr>
                        <a:t>minilaparotomy</a:t>
                      </a:r>
                      <a:endParaRPr lang="it-IT" sz="1100" b="1" kern="1200" spc="-40" baseline="0" dirty="0">
                        <a:solidFill>
                          <a:schemeClr val="tx1"/>
                        </a:solidFill>
                        <a:latin typeface="Times New Roman" pitchFamily="18" charset="0"/>
                        <a:ea typeface="+mn-ea"/>
                        <a:cs typeface="Times New Roman" pitchFamily="18" charset="0"/>
                      </a:endParaRPr>
                    </a:p>
                    <a:p>
                      <a:pPr marL="0" algn="ctr" defTabSz="914400" rtl="0" eaLnBrk="1" latinLnBrk="0" hangingPunct="1">
                        <a:lnSpc>
                          <a:spcPct val="115000"/>
                        </a:lnSpc>
                        <a:spcAft>
                          <a:spcPts val="0"/>
                        </a:spcAft>
                      </a:pPr>
                      <a:r>
                        <a:rPr lang="it-IT" sz="1100" b="1" kern="1200" spc="-40" baseline="0" dirty="0">
                          <a:solidFill>
                            <a:schemeClr val="tx1"/>
                          </a:solidFill>
                          <a:latin typeface="Times New Roman" pitchFamily="18" charset="0"/>
                          <a:ea typeface="+mn-ea"/>
                          <a:cs typeface="Times New Roman" pitchFamily="18" charset="0"/>
                        </a:rPr>
                        <a:t> </a:t>
                      </a:r>
                    </a:p>
                  </a:txBody>
                  <a:tcPr marL="42277" marR="42277" marT="0" marB="0" anchor="ctr">
                    <a:solidFill>
                      <a:schemeClr val="bg1">
                        <a:lumMod val="85000"/>
                      </a:schemeClr>
                    </a:solidFill>
                  </a:tcPr>
                </a:tc>
                <a:tc rowSpan="2">
                  <a:txBody>
                    <a:bodyPr/>
                    <a:lstStyle/>
                    <a:p>
                      <a:pPr marL="0" algn="ctr" defTabSz="914400" rtl="0" eaLnBrk="1" latinLnBrk="0" hangingPunct="1">
                        <a:lnSpc>
                          <a:spcPct val="115000"/>
                        </a:lnSpc>
                        <a:spcAft>
                          <a:spcPts val="0"/>
                        </a:spcAft>
                      </a:pPr>
                      <a:r>
                        <a:rPr lang="it-IT" sz="1100" b="1" kern="1200" spc="-40" baseline="0" dirty="0">
                          <a:solidFill>
                            <a:schemeClr val="tx1"/>
                          </a:solidFill>
                          <a:latin typeface="Times New Roman" pitchFamily="18" charset="0"/>
                          <a:ea typeface="+mn-ea"/>
                          <a:cs typeface="Times New Roman" pitchFamily="18" charset="0"/>
                        </a:rPr>
                        <a:t>Operative </a:t>
                      </a:r>
                      <a:r>
                        <a:rPr lang="it-IT" sz="1100" b="1" kern="1200" spc="-40" baseline="0" dirty="0" smtClean="0">
                          <a:solidFill>
                            <a:schemeClr val="tx1"/>
                          </a:solidFill>
                          <a:latin typeface="Times New Roman" pitchFamily="18" charset="0"/>
                          <a:ea typeface="+mn-ea"/>
                          <a:cs typeface="Times New Roman" pitchFamily="18" charset="0"/>
                        </a:rPr>
                        <a:t>/</a:t>
                      </a:r>
                      <a:r>
                        <a:rPr lang="it-IT" sz="1100" b="1" kern="1200" spc="-40" baseline="0" dirty="0" err="1" smtClean="0">
                          <a:solidFill>
                            <a:schemeClr val="tx1"/>
                          </a:solidFill>
                          <a:latin typeface="Times New Roman" pitchFamily="18" charset="0"/>
                          <a:ea typeface="+mn-ea"/>
                          <a:cs typeface="Times New Roman" pitchFamily="18" charset="0"/>
                        </a:rPr>
                        <a:t>Clinical</a:t>
                      </a:r>
                      <a:endParaRPr lang="it-IT" sz="1100" b="1" kern="1200" spc="-40" baseline="0" dirty="0" smtClean="0">
                        <a:solidFill>
                          <a:schemeClr val="tx1"/>
                        </a:solidFill>
                        <a:latin typeface="Times New Roman" pitchFamily="18" charset="0"/>
                        <a:ea typeface="+mn-ea"/>
                        <a:cs typeface="Times New Roman" pitchFamily="18" charset="0"/>
                      </a:endParaRPr>
                    </a:p>
                    <a:p>
                      <a:pPr marL="0" algn="ctr" defTabSz="914400" rtl="0" eaLnBrk="1" latinLnBrk="0" hangingPunct="1">
                        <a:lnSpc>
                          <a:spcPct val="115000"/>
                        </a:lnSpc>
                        <a:spcAft>
                          <a:spcPts val="0"/>
                        </a:spcAft>
                      </a:pPr>
                      <a:r>
                        <a:rPr lang="it-IT" sz="1100" b="1" kern="1200" spc="-40" baseline="0" dirty="0" smtClean="0">
                          <a:solidFill>
                            <a:schemeClr val="tx1"/>
                          </a:solidFill>
                          <a:latin typeface="Times New Roman" pitchFamily="18" charset="0"/>
                          <a:ea typeface="+mn-ea"/>
                          <a:cs typeface="Times New Roman" pitchFamily="18" charset="0"/>
                        </a:rPr>
                        <a:t>Data</a:t>
                      </a:r>
                      <a:endParaRPr lang="it-IT" sz="1100" b="1" kern="1200" spc="-40" baseline="0" dirty="0">
                        <a:solidFill>
                          <a:schemeClr val="tx1"/>
                        </a:solidFill>
                        <a:latin typeface="Times New Roman" pitchFamily="18" charset="0"/>
                        <a:ea typeface="+mn-ea"/>
                        <a:cs typeface="Times New Roman" pitchFamily="18" charset="0"/>
                      </a:endParaRPr>
                    </a:p>
                  </a:txBody>
                  <a:tcPr marL="42277" marR="42277" marT="0" marB="0" anchor="ctr">
                    <a:solidFill>
                      <a:schemeClr val="bg1">
                        <a:lumMod val="85000"/>
                      </a:schemeClr>
                    </a:solidFill>
                  </a:tcPr>
                </a:tc>
                <a:tc rowSpan="2">
                  <a:txBody>
                    <a:bodyPr/>
                    <a:lstStyle/>
                    <a:p>
                      <a:pPr marL="0" algn="ctr" defTabSz="914400" rtl="0" eaLnBrk="1" latinLnBrk="0" hangingPunct="1">
                        <a:lnSpc>
                          <a:spcPct val="115000"/>
                        </a:lnSpc>
                        <a:spcAft>
                          <a:spcPts val="0"/>
                        </a:spcAft>
                      </a:pPr>
                      <a:r>
                        <a:rPr lang="it-IT" sz="1100" b="1" kern="1200" spc="-40" baseline="0" dirty="0" err="1" smtClean="0">
                          <a:solidFill>
                            <a:schemeClr val="tx1"/>
                          </a:solidFill>
                          <a:latin typeface="Times New Roman" pitchFamily="18" charset="0"/>
                          <a:ea typeface="+mn-ea"/>
                          <a:cs typeface="Times New Roman" pitchFamily="18" charset="0"/>
                        </a:rPr>
                        <a:t>Patient</a:t>
                      </a:r>
                      <a:r>
                        <a:rPr lang="it-IT" sz="1100" b="1" kern="1200" spc="-40" baseline="0" dirty="0">
                          <a:solidFill>
                            <a:schemeClr val="tx1"/>
                          </a:solidFill>
                          <a:latin typeface="Times New Roman" pitchFamily="18" charset="0"/>
                          <a:ea typeface="+mn-ea"/>
                          <a:cs typeface="Times New Roman" pitchFamily="18" charset="0"/>
                        </a:rPr>
                        <a:t>/</a:t>
                      </a:r>
                    </a:p>
                    <a:p>
                      <a:pPr marL="0" algn="ctr" defTabSz="914400" rtl="0" eaLnBrk="1" latinLnBrk="0" hangingPunct="1">
                        <a:lnSpc>
                          <a:spcPct val="115000"/>
                        </a:lnSpc>
                        <a:spcAft>
                          <a:spcPts val="0"/>
                        </a:spcAft>
                      </a:pPr>
                      <a:r>
                        <a:rPr lang="it-IT" sz="1100" b="1" kern="1200" spc="-40" baseline="0" dirty="0" err="1">
                          <a:solidFill>
                            <a:schemeClr val="tx1"/>
                          </a:solidFill>
                          <a:latin typeface="Times New Roman" pitchFamily="18" charset="0"/>
                          <a:ea typeface="+mn-ea"/>
                          <a:cs typeface="Times New Roman" pitchFamily="18" charset="0"/>
                        </a:rPr>
                        <a:t>tumor</a:t>
                      </a:r>
                      <a:r>
                        <a:rPr lang="it-IT" sz="1100" b="1" kern="1200" spc="-40" baseline="0" dirty="0">
                          <a:solidFill>
                            <a:schemeClr val="tx1"/>
                          </a:solidFill>
                          <a:latin typeface="Times New Roman" pitchFamily="18" charset="0"/>
                          <a:ea typeface="+mn-ea"/>
                          <a:cs typeface="Times New Roman" pitchFamily="18" charset="0"/>
                        </a:rPr>
                        <a:t> </a:t>
                      </a:r>
                      <a:r>
                        <a:rPr lang="it-IT" sz="1100" b="1" kern="1200" spc="-40" baseline="0" dirty="0" err="1">
                          <a:solidFill>
                            <a:schemeClr val="tx1"/>
                          </a:solidFill>
                          <a:latin typeface="Times New Roman" pitchFamily="18" charset="0"/>
                          <a:ea typeface="+mn-ea"/>
                          <a:cs typeface="Times New Roman" pitchFamily="18" charset="0"/>
                        </a:rPr>
                        <a:t>details</a:t>
                      </a:r>
                      <a:endParaRPr lang="it-IT" sz="1100" b="1" kern="1200" spc="-40" baseline="0" dirty="0">
                        <a:solidFill>
                          <a:schemeClr val="tx1"/>
                        </a:solidFill>
                        <a:latin typeface="Times New Roman" pitchFamily="18" charset="0"/>
                        <a:ea typeface="+mn-ea"/>
                        <a:cs typeface="Times New Roman" pitchFamily="18" charset="0"/>
                      </a:endParaRPr>
                    </a:p>
                  </a:txBody>
                  <a:tcPr marL="42277" marR="42277" marT="0" marB="0" anchor="ctr">
                    <a:solidFill>
                      <a:schemeClr val="bg1">
                        <a:lumMod val="85000"/>
                      </a:schemeClr>
                    </a:solidFill>
                  </a:tcPr>
                </a:tc>
              </a:tr>
              <a:tr h="552638">
                <a:tc vMerge="1">
                  <a:txBody>
                    <a:bodyPr/>
                    <a:lstStyle/>
                    <a:p>
                      <a:endParaRPr lang="it-IT"/>
                    </a:p>
                  </a:txBody>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it-IT" sz="1100" b="1" kern="1200" spc="-40" baseline="0" dirty="0" err="1" smtClean="0">
                          <a:solidFill>
                            <a:schemeClr val="tx1"/>
                          </a:solidFill>
                          <a:latin typeface="Times New Roman" pitchFamily="18" charset="0"/>
                          <a:ea typeface="+mn-ea"/>
                          <a:cs typeface="Times New Roman" pitchFamily="18" charset="0"/>
                        </a:rPr>
                        <a:t>Lymphadenectomy</a:t>
                      </a:r>
                      <a:endParaRPr lang="it-IT" sz="1100" b="1" kern="1200" spc="-40" baseline="0" dirty="0" smtClean="0">
                        <a:solidFill>
                          <a:schemeClr val="tx1"/>
                        </a:solidFill>
                        <a:latin typeface="Times New Roman" pitchFamily="18" charset="0"/>
                        <a:ea typeface="+mn-ea"/>
                        <a:cs typeface="Times New Roman" pitchFamily="18" charset="0"/>
                      </a:endParaRPr>
                    </a:p>
                  </a:txBody>
                  <a:tcPr marL="42277" marR="42277" marT="0" marB="0" anchor="ctr">
                    <a:solidFill>
                      <a:schemeClr val="bg1">
                        <a:lumMod val="85000"/>
                      </a:scheme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it-IT" sz="1100" b="1" kern="1200" spc="-40" baseline="0" dirty="0" err="1" smtClean="0">
                          <a:solidFill>
                            <a:schemeClr val="tx1"/>
                          </a:solidFill>
                          <a:latin typeface="Times New Roman" pitchFamily="18" charset="0"/>
                          <a:ea typeface="+mn-ea"/>
                          <a:cs typeface="Times New Roman" pitchFamily="18" charset="0"/>
                        </a:rPr>
                        <a:t>Stomach</a:t>
                      </a:r>
                      <a:r>
                        <a:rPr lang="it-IT" sz="1100" b="1" kern="1200" spc="-40" baseline="0" dirty="0" smtClean="0">
                          <a:solidFill>
                            <a:schemeClr val="tx1"/>
                          </a:solidFill>
                          <a:latin typeface="Times New Roman" pitchFamily="18" charset="0"/>
                          <a:ea typeface="+mn-ea"/>
                          <a:cs typeface="Times New Roman" pitchFamily="18" charset="0"/>
                        </a:rPr>
                        <a:t> </a:t>
                      </a:r>
                      <a:r>
                        <a:rPr lang="it-IT" sz="1100" b="1" kern="1200" spc="-40" baseline="0" dirty="0" err="1" smtClean="0">
                          <a:solidFill>
                            <a:schemeClr val="tx1"/>
                          </a:solidFill>
                          <a:latin typeface="Times New Roman" pitchFamily="18" charset="0"/>
                          <a:ea typeface="+mn-ea"/>
                          <a:cs typeface="Times New Roman" pitchFamily="18" charset="0"/>
                        </a:rPr>
                        <a:t>mobilization</a:t>
                      </a:r>
                      <a:endParaRPr lang="it-IT" sz="1100" b="1" kern="1200" spc="-40" baseline="0" dirty="0" smtClean="0">
                        <a:solidFill>
                          <a:schemeClr val="tx1"/>
                        </a:solidFill>
                        <a:latin typeface="Times New Roman" pitchFamily="18" charset="0"/>
                        <a:ea typeface="+mn-ea"/>
                        <a:cs typeface="Times New Roman" pitchFamily="18" charset="0"/>
                      </a:endParaRPr>
                    </a:p>
                  </a:txBody>
                  <a:tcPr marL="42277" marR="42277" marT="0" marB="0" anchor="ctr">
                    <a:solidFill>
                      <a:schemeClr val="bg1">
                        <a:lumMod val="85000"/>
                      </a:scheme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it-IT" sz="1100" b="1" kern="1200" spc="-40" baseline="0" dirty="0" err="1" smtClean="0">
                          <a:solidFill>
                            <a:schemeClr val="tx1"/>
                          </a:solidFill>
                          <a:latin typeface="Times New Roman" pitchFamily="18" charset="0"/>
                          <a:ea typeface="+mn-ea"/>
                          <a:cs typeface="Times New Roman" pitchFamily="18" charset="0"/>
                        </a:rPr>
                        <a:t>Reconstruction</a:t>
                      </a:r>
                      <a:endParaRPr lang="it-IT" sz="1100" b="1" kern="1200" spc="-40" baseline="0" dirty="0" smtClean="0">
                        <a:solidFill>
                          <a:schemeClr val="tx1"/>
                        </a:solidFill>
                        <a:latin typeface="Times New Roman" pitchFamily="18" charset="0"/>
                        <a:ea typeface="+mn-ea"/>
                        <a:cs typeface="Times New Roman" pitchFamily="18" charset="0"/>
                      </a:endParaRPr>
                    </a:p>
                  </a:txBody>
                  <a:tcPr marL="42277" marR="42277" marT="0" marB="0" anchor="ctr">
                    <a:solidFill>
                      <a:schemeClr val="bg1">
                        <a:lumMod val="85000"/>
                      </a:schemeClr>
                    </a:solidFill>
                  </a:tcPr>
                </a:tc>
                <a:tc vMerge="1">
                  <a:txBody>
                    <a:bodyPr/>
                    <a:lstStyle/>
                    <a:p>
                      <a:endParaRPr lang="it-IT"/>
                    </a:p>
                  </a:txBody>
                  <a:tcPr/>
                </a:tc>
                <a:tc vMerge="1">
                  <a:txBody>
                    <a:bodyPr/>
                    <a:lstStyle/>
                    <a:p>
                      <a:endParaRPr lang="it-IT"/>
                    </a:p>
                  </a:txBody>
                  <a:tcPr/>
                </a:tc>
                <a:tc vMerge="1">
                  <a:txBody>
                    <a:bodyPr/>
                    <a:lstStyle/>
                    <a:p>
                      <a:endParaRPr lang="it-IT"/>
                    </a:p>
                  </a:txBody>
                  <a:tcPr/>
                </a:tc>
                <a:tc vMerge="1">
                  <a:txBody>
                    <a:bodyPr/>
                    <a:lstStyle/>
                    <a:p>
                      <a:endParaRPr lang="it-IT"/>
                    </a:p>
                  </a:txBody>
                  <a:tcPr/>
                </a:tc>
                <a:tc vMerge="1">
                  <a:txBody>
                    <a:bodyPr/>
                    <a:lstStyle/>
                    <a:p>
                      <a:endParaRPr lang="it-IT"/>
                    </a:p>
                  </a:txBody>
                  <a:tcPr/>
                </a:tc>
                <a:tc vMerge="1">
                  <a:txBody>
                    <a:bodyPr/>
                    <a:lstStyle/>
                    <a:p>
                      <a:endParaRPr lang="it-IT"/>
                    </a:p>
                  </a:txBody>
                  <a:tcPr/>
                </a:tc>
              </a:tr>
              <a:tr h="201671">
                <a:tc rowSpan="2">
                  <a:txBody>
                    <a:bodyPr/>
                    <a:lstStyle/>
                    <a:p>
                      <a:pPr algn="l">
                        <a:lnSpc>
                          <a:spcPct val="115000"/>
                        </a:lnSpc>
                        <a:spcAft>
                          <a:spcPts val="0"/>
                        </a:spcAft>
                      </a:pPr>
                      <a:r>
                        <a:rPr lang="en-US" sz="1100" b="1" dirty="0">
                          <a:solidFill>
                            <a:schemeClr val="tx1"/>
                          </a:solidFill>
                          <a:effectLst/>
                          <a:latin typeface="Times New Roman" pitchFamily="18" charset="0"/>
                          <a:cs typeface="Times New Roman" pitchFamily="18" charset="0"/>
                        </a:rPr>
                        <a:t>Jiang</a:t>
                      </a:r>
                      <a:endParaRPr lang="it-IT" sz="1100" b="1" dirty="0">
                        <a:solidFill>
                          <a:schemeClr val="tx1"/>
                        </a:solidFill>
                        <a:effectLst/>
                        <a:latin typeface="Times New Roman" pitchFamily="18" charset="0"/>
                        <a:ea typeface="Calibri"/>
                        <a:cs typeface="Times New Roman" pitchFamily="18" charset="0"/>
                      </a:endParaRPr>
                    </a:p>
                  </a:txBody>
                  <a:tcPr marL="42277" marR="42277" marT="0" marB="0" anchor="ctr">
                    <a:solidFill>
                      <a:schemeClr val="bg1">
                        <a:lumMod val="85000"/>
                      </a:schemeClr>
                    </a:solidFill>
                  </a:tcPr>
                </a:tc>
                <a:tc rowSpan="2">
                  <a:txBody>
                    <a:bodyPr/>
                    <a:lstStyle/>
                    <a:p>
                      <a:pPr algn="l">
                        <a:lnSpc>
                          <a:spcPct val="115000"/>
                        </a:lnSpc>
                        <a:spcAft>
                          <a:spcPts val="0"/>
                        </a:spcAft>
                      </a:pPr>
                      <a:r>
                        <a:rPr lang="en-US" sz="1000" b="0" u="none" spc="0" dirty="0" smtClean="0">
                          <a:effectLst/>
                          <a:latin typeface="Times New Roman" pitchFamily="18" charset="0"/>
                          <a:cs typeface="Times New Roman" pitchFamily="18" charset="0"/>
                        </a:rPr>
                        <a:t>performed</a:t>
                      </a:r>
                      <a:endParaRPr lang="it-IT" sz="1000" b="0" u="none" spc="0" dirty="0" smtClean="0">
                        <a:effectLst/>
                        <a:latin typeface="Times New Roman" pitchFamily="18" charset="0"/>
                        <a:cs typeface="Times New Roman" pitchFamily="18" charset="0"/>
                      </a:endParaRPr>
                    </a:p>
                    <a:p>
                      <a:pPr algn="l">
                        <a:lnSpc>
                          <a:spcPct val="115000"/>
                        </a:lnSpc>
                        <a:spcAft>
                          <a:spcPts val="0"/>
                        </a:spcAft>
                      </a:pPr>
                      <a:r>
                        <a:rPr lang="en-US" sz="1000" b="0" u="none" spc="0" dirty="0" smtClean="0">
                          <a:effectLst/>
                          <a:latin typeface="Times New Roman" pitchFamily="18" charset="0"/>
                          <a:cs typeface="Times New Roman" pitchFamily="18" charset="0"/>
                        </a:rPr>
                        <a:t> </a:t>
                      </a:r>
                      <a:endParaRPr lang="it-IT" sz="1000" b="0" u="none" spc="0" dirty="0">
                        <a:solidFill>
                          <a:srgbClr val="FF0000"/>
                        </a:solidFill>
                        <a:effectLst/>
                        <a:latin typeface="Times New Roman" pitchFamily="18" charset="0"/>
                        <a:ea typeface="Calibri"/>
                        <a:cs typeface="Times New Roman" pitchFamily="18" charset="0"/>
                      </a:endParaRPr>
                    </a:p>
                  </a:txBody>
                  <a:tcPr marL="42277" marR="42277" marT="0" marB="0">
                    <a:solidFill>
                      <a:schemeClr val="accent1">
                        <a:lumMod val="20000"/>
                        <a:lumOff val="80000"/>
                      </a:schemeClr>
                    </a:solidFill>
                  </a:tcPr>
                </a:tc>
                <a:tc rowSpan="2">
                  <a:txBody>
                    <a:bodyPr/>
                    <a:lstStyle/>
                    <a:p>
                      <a:pPr algn="l">
                        <a:lnSpc>
                          <a:spcPct val="115000"/>
                        </a:lnSpc>
                        <a:spcAft>
                          <a:spcPts val="0"/>
                        </a:spcAft>
                      </a:pPr>
                      <a:r>
                        <a:rPr lang="en-US" sz="1000" b="0" u="none" spc="0" dirty="0" smtClean="0">
                          <a:effectLst/>
                          <a:latin typeface="Times New Roman" pitchFamily="18" charset="0"/>
                          <a:cs typeface="Times New Roman" pitchFamily="18" charset="0"/>
                        </a:rPr>
                        <a:t>performed</a:t>
                      </a:r>
                      <a:endParaRPr lang="it-IT" sz="1000" b="0" u="none" spc="0" dirty="0" smtClean="0">
                        <a:effectLst/>
                        <a:latin typeface="Times New Roman" pitchFamily="18" charset="0"/>
                        <a:cs typeface="Times New Roman" pitchFamily="18" charset="0"/>
                      </a:endParaRPr>
                    </a:p>
                    <a:p>
                      <a:pPr algn="l">
                        <a:lnSpc>
                          <a:spcPct val="115000"/>
                        </a:lnSpc>
                        <a:spcAft>
                          <a:spcPts val="0"/>
                        </a:spcAft>
                      </a:pPr>
                      <a:r>
                        <a:rPr lang="en-US" sz="1000" b="0" u="none" spc="0" dirty="0" smtClean="0">
                          <a:effectLst/>
                          <a:latin typeface="Times New Roman" pitchFamily="18" charset="0"/>
                          <a:cs typeface="Times New Roman" pitchFamily="18" charset="0"/>
                        </a:rPr>
                        <a:t> </a:t>
                      </a:r>
                      <a:endParaRPr lang="it-IT" sz="1000" b="0" u="none" spc="0" dirty="0">
                        <a:solidFill>
                          <a:srgbClr val="FF0000"/>
                        </a:solidFill>
                        <a:effectLst/>
                        <a:latin typeface="Times New Roman" pitchFamily="18" charset="0"/>
                        <a:ea typeface="Calibri"/>
                        <a:cs typeface="Times New Roman" pitchFamily="18" charset="0"/>
                      </a:endParaRPr>
                    </a:p>
                  </a:txBody>
                  <a:tcPr marL="42277" marR="42277" marT="0" marB="0">
                    <a:solidFill>
                      <a:schemeClr val="accent1">
                        <a:lumMod val="20000"/>
                        <a:lumOff val="80000"/>
                      </a:schemeClr>
                    </a:solidFill>
                  </a:tcPr>
                </a:tc>
                <a:tc>
                  <a:txBody>
                    <a:bodyPr/>
                    <a:lstStyle/>
                    <a:p>
                      <a:pPr algn="l">
                        <a:lnSpc>
                          <a:spcPct val="115000"/>
                        </a:lnSpc>
                        <a:spcAft>
                          <a:spcPts val="0"/>
                        </a:spcAft>
                      </a:pPr>
                      <a:r>
                        <a:rPr lang="en-US" sz="1000" b="0" spc="0" dirty="0">
                          <a:effectLst/>
                          <a:latin typeface="Times New Roman" pitchFamily="18" charset="0"/>
                          <a:cs typeface="Times New Roman" pitchFamily="18" charset="0"/>
                        </a:rPr>
                        <a:t> </a:t>
                      </a:r>
                      <a:endParaRPr lang="it-IT" sz="1000" b="0" spc="0" dirty="0">
                        <a:effectLst/>
                        <a:latin typeface="Times New Roman" pitchFamily="18" charset="0"/>
                        <a:ea typeface="Calibri"/>
                        <a:cs typeface="Times New Roman" pitchFamily="18" charset="0"/>
                      </a:endParaRPr>
                    </a:p>
                  </a:txBody>
                  <a:tcPr marL="42277" marR="42277" marT="0" marB="0">
                    <a:solidFill>
                      <a:schemeClr val="accent1">
                        <a:lumMod val="20000"/>
                        <a:lumOff val="80000"/>
                      </a:schemeClr>
                    </a:solidFill>
                  </a:tcPr>
                </a:tc>
                <a:tc>
                  <a:txBody>
                    <a:bodyPr/>
                    <a:lstStyle/>
                    <a:p>
                      <a:pPr algn="l">
                        <a:lnSpc>
                          <a:spcPct val="115000"/>
                        </a:lnSpc>
                        <a:spcAft>
                          <a:spcPts val="0"/>
                        </a:spcAft>
                      </a:pPr>
                      <a:r>
                        <a:rPr lang="it-IT" sz="1000" b="0" spc="-150" dirty="0">
                          <a:effectLst/>
                          <a:latin typeface="Times New Roman" pitchFamily="18" charset="0"/>
                          <a:cs typeface="Times New Roman" pitchFamily="18" charset="0"/>
                        </a:rPr>
                        <a:t>Roux-en-Y</a:t>
                      </a:r>
                      <a:endParaRPr lang="it-IT" sz="1000" b="0" spc="-150" dirty="0">
                        <a:solidFill>
                          <a:schemeClr val="bg1"/>
                        </a:solidFill>
                        <a:effectLst/>
                        <a:latin typeface="Times New Roman" pitchFamily="18" charset="0"/>
                        <a:ea typeface="Calibri"/>
                        <a:cs typeface="Times New Roman" pitchFamily="18" charset="0"/>
                      </a:endParaRPr>
                    </a:p>
                  </a:txBody>
                  <a:tcPr marL="42277" marR="42277" marT="0" marB="0">
                    <a:solidFill>
                      <a:schemeClr val="accent1">
                        <a:lumMod val="20000"/>
                        <a:lumOff val="80000"/>
                      </a:schemeClr>
                    </a:solidFill>
                  </a:tcPr>
                </a:tc>
                <a:tc>
                  <a:txBody>
                    <a:bodyPr/>
                    <a:lstStyle/>
                    <a:p>
                      <a:pPr algn="l">
                        <a:lnSpc>
                          <a:spcPct val="115000"/>
                        </a:lnSpc>
                        <a:spcAft>
                          <a:spcPts val="0"/>
                        </a:spcAft>
                      </a:pPr>
                      <a:r>
                        <a:rPr lang="it-IT" sz="1000" b="0" spc="0" dirty="0" smtClean="0">
                          <a:effectLst/>
                          <a:latin typeface="Times New Roman" pitchFamily="18" charset="0"/>
                          <a:cs typeface="Times New Roman" pitchFamily="18" charset="0"/>
                        </a:rPr>
                        <a:t>EXTRA</a:t>
                      </a:r>
                      <a:endParaRPr lang="it-IT" sz="1000" b="0" spc="0" dirty="0">
                        <a:effectLst/>
                        <a:latin typeface="Times New Roman" pitchFamily="18" charset="0"/>
                        <a:ea typeface="Calibri"/>
                        <a:cs typeface="Times New Roman" pitchFamily="18" charset="0"/>
                      </a:endParaRPr>
                    </a:p>
                  </a:txBody>
                  <a:tcPr marL="42277" marR="42277" marT="0" marB="0">
                    <a:solidFill>
                      <a:schemeClr val="accent1">
                        <a:lumMod val="20000"/>
                        <a:lumOff val="80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000" b="0" spc="-40" dirty="0" smtClean="0">
                          <a:effectLst/>
                          <a:latin typeface="Times New Roman" pitchFamily="18" charset="0"/>
                          <a:cs typeface="Times New Roman" pitchFamily="18" charset="0"/>
                        </a:rPr>
                        <a:t>Circular </a:t>
                      </a:r>
                      <a:r>
                        <a:rPr lang="en-US" sz="1000" b="0" spc="-40" baseline="0" dirty="0" smtClean="0">
                          <a:effectLst/>
                          <a:latin typeface="Times New Roman" pitchFamily="18" charset="0"/>
                          <a:cs typeface="Times New Roman" pitchFamily="18" charset="0"/>
                        </a:rPr>
                        <a:t>stapler</a:t>
                      </a:r>
                      <a:endParaRPr lang="it-IT" sz="1000" b="0" spc="-40" baseline="0" dirty="0" smtClean="0">
                        <a:effectLst/>
                        <a:latin typeface="Times New Roman" pitchFamily="18" charset="0"/>
                        <a:ea typeface="Calibri"/>
                        <a:cs typeface="Times New Roman" pitchFamily="18" charset="0"/>
                      </a:endParaRPr>
                    </a:p>
                  </a:txBody>
                  <a:tcPr marL="42277" marR="42277" marT="0" marB="0">
                    <a:solidFill>
                      <a:schemeClr val="accent1">
                        <a:lumMod val="20000"/>
                        <a:lumOff val="80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000" b="0" spc="0" dirty="0">
                          <a:effectLst/>
                          <a:latin typeface="Times New Roman" pitchFamily="18" charset="0"/>
                          <a:cs typeface="Times New Roman" pitchFamily="18" charset="0"/>
                        </a:rPr>
                        <a:t> </a:t>
                      </a:r>
                      <a:r>
                        <a:rPr lang="en-US" sz="1000" b="0" spc="0" dirty="0" smtClean="0">
                          <a:effectLst/>
                          <a:latin typeface="Times New Roman" pitchFamily="18" charset="0"/>
                          <a:cs typeface="Times New Roman" pitchFamily="18" charset="0"/>
                        </a:rPr>
                        <a:t>Not provided</a:t>
                      </a:r>
                      <a:endParaRPr lang="it-IT" sz="1000" b="0" spc="0" dirty="0" smtClean="0">
                        <a:effectLst/>
                        <a:latin typeface="Times New Roman" pitchFamily="18" charset="0"/>
                        <a:ea typeface="Calibri"/>
                        <a:cs typeface="Times New Roman" pitchFamily="18" charset="0"/>
                      </a:endParaRPr>
                    </a:p>
                  </a:txBody>
                  <a:tcPr marL="42277" marR="42277" marT="0" marB="0">
                    <a:solidFill>
                      <a:schemeClr val="accent1">
                        <a:lumMod val="20000"/>
                        <a:lumOff val="80000"/>
                      </a:schemeClr>
                    </a:solidFill>
                  </a:tcPr>
                </a:tc>
                <a:tc rowSpan="2">
                  <a:txBody>
                    <a:bodyPr/>
                    <a:lstStyle/>
                    <a:p>
                      <a:pPr algn="l">
                        <a:lnSpc>
                          <a:spcPct val="115000"/>
                        </a:lnSpc>
                        <a:spcAft>
                          <a:spcPts val="0"/>
                        </a:spcAft>
                      </a:pPr>
                      <a:r>
                        <a:rPr lang="en-US" sz="1000" b="0" spc="0" dirty="0" smtClean="0">
                          <a:solidFill>
                            <a:srgbClr val="C00000"/>
                          </a:solidFill>
                          <a:effectLst/>
                          <a:latin typeface="Times New Roman" pitchFamily="18" charset="0"/>
                          <a:cs typeface="Times New Roman" pitchFamily="18" charset="0"/>
                        </a:rPr>
                        <a:t>provided</a:t>
                      </a:r>
                      <a:endParaRPr lang="it-IT" sz="1000" b="0" spc="0" dirty="0">
                        <a:effectLst/>
                        <a:latin typeface="Times New Roman" pitchFamily="18" charset="0"/>
                        <a:ea typeface="Calibri"/>
                        <a:cs typeface="Times New Roman" pitchFamily="18" charset="0"/>
                      </a:endParaRPr>
                    </a:p>
                  </a:txBody>
                  <a:tcPr marL="42277" marR="42277" marT="0" marB="0">
                    <a:solidFill>
                      <a:schemeClr val="accent1">
                        <a:lumMod val="20000"/>
                        <a:lumOff val="80000"/>
                      </a:schemeClr>
                    </a:solidFill>
                  </a:tcPr>
                </a:tc>
                <a:tc rowSpan="2">
                  <a:txBody>
                    <a:bodyPr/>
                    <a:lstStyle/>
                    <a:p>
                      <a:pPr algn="l">
                        <a:lnSpc>
                          <a:spcPct val="115000"/>
                        </a:lnSpc>
                        <a:spcAft>
                          <a:spcPts val="0"/>
                        </a:spcAft>
                      </a:pPr>
                      <a:r>
                        <a:rPr lang="en-US" sz="1000" b="0" spc="0" dirty="0" smtClean="0">
                          <a:solidFill>
                            <a:srgbClr val="C00000"/>
                          </a:solidFill>
                          <a:effectLst/>
                          <a:latin typeface="Times New Roman" pitchFamily="18" charset="0"/>
                          <a:cs typeface="Times New Roman" pitchFamily="18" charset="0"/>
                        </a:rPr>
                        <a:t>provided</a:t>
                      </a:r>
                      <a:endParaRPr lang="it-IT" sz="1000" b="0" spc="0" dirty="0">
                        <a:effectLst/>
                        <a:latin typeface="Times New Roman" pitchFamily="18" charset="0"/>
                        <a:ea typeface="Calibri"/>
                        <a:cs typeface="Times New Roman" pitchFamily="18" charset="0"/>
                      </a:endParaRPr>
                    </a:p>
                  </a:txBody>
                  <a:tcPr marL="42277" marR="42277" marT="0" marB="0">
                    <a:solidFill>
                      <a:schemeClr val="accent1">
                        <a:lumMod val="20000"/>
                        <a:lumOff val="80000"/>
                      </a:schemeClr>
                    </a:solidFill>
                  </a:tcPr>
                </a:tc>
              </a:tr>
              <a:tr h="201671">
                <a:tc vMerge="1">
                  <a:txBody>
                    <a:bodyPr/>
                    <a:lstStyle/>
                    <a:p>
                      <a:endParaRPr lang="it-IT"/>
                    </a:p>
                  </a:txBody>
                  <a:tcPr>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0" scaled="1"/>
                      <a:tileRect/>
                    </a:gradFill>
                  </a:tcPr>
                </a:tc>
                <a:tc vMerge="1">
                  <a:txBody>
                    <a:bodyPr/>
                    <a:lstStyle/>
                    <a:p>
                      <a:pPr algn="l">
                        <a:lnSpc>
                          <a:spcPct val="115000"/>
                        </a:lnSpc>
                        <a:spcAft>
                          <a:spcPts val="0"/>
                        </a:spcAft>
                      </a:pPr>
                      <a:endParaRPr lang="it-IT" sz="1400" spc="0" dirty="0">
                        <a:solidFill>
                          <a:srgbClr val="FF0000"/>
                        </a:solidFill>
                        <a:effectLst/>
                        <a:latin typeface="Arial" pitchFamily="34" charset="0"/>
                        <a:ea typeface="Calibri"/>
                        <a:cs typeface="Arial" pitchFamily="34" charset="0"/>
                      </a:endParaRPr>
                    </a:p>
                  </a:txBody>
                  <a:tcPr marL="60759" marR="60759" marT="0" marB="0">
                    <a:solidFill>
                      <a:schemeClr val="accent1">
                        <a:lumMod val="20000"/>
                        <a:lumOff val="80000"/>
                      </a:schemeClr>
                    </a:solidFill>
                  </a:tcPr>
                </a:tc>
                <a:tc vMerge="1">
                  <a:txBody>
                    <a:bodyPr/>
                    <a:lstStyle/>
                    <a:p>
                      <a:pPr algn="l">
                        <a:lnSpc>
                          <a:spcPct val="115000"/>
                        </a:lnSpc>
                        <a:spcAft>
                          <a:spcPts val="0"/>
                        </a:spcAft>
                      </a:pPr>
                      <a:endParaRPr lang="it-IT" sz="1400" spc="0" dirty="0">
                        <a:solidFill>
                          <a:srgbClr val="FF0000"/>
                        </a:solidFill>
                        <a:effectLst/>
                        <a:latin typeface="Arial" pitchFamily="34" charset="0"/>
                        <a:ea typeface="Calibri"/>
                        <a:cs typeface="Arial" pitchFamily="34" charset="0"/>
                      </a:endParaRPr>
                    </a:p>
                  </a:txBody>
                  <a:tcPr marL="60759" marR="60759" marT="0" marB="0">
                    <a:solidFill>
                      <a:schemeClr val="accent1">
                        <a:lumMod val="20000"/>
                        <a:lumOff val="80000"/>
                      </a:schemeClr>
                    </a:solidFill>
                  </a:tcPr>
                </a:tc>
                <a:tc>
                  <a:txBody>
                    <a:bodyPr/>
                    <a:lstStyle/>
                    <a:p>
                      <a:pPr algn="l">
                        <a:lnSpc>
                          <a:spcPct val="115000"/>
                        </a:lnSpc>
                        <a:spcAft>
                          <a:spcPts val="0"/>
                        </a:spcAft>
                      </a:pPr>
                      <a:r>
                        <a:rPr lang="en-US" sz="1000" b="0" spc="0" dirty="0" smtClean="0">
                          <a:solidFill>
                            <a:srgbClr val="C00000"/>
                          </a:solidFill>
                          <a:effectLst/>
                          <a:latin typeface="Times New Roman" pitchFamily="18" charset="0"/>
                          <a:cs typeface="Times New Roman" pitchFamily="18" charset="0"/>
                        </a:rPr>
                        <a:t>Performed</a:t>
                      </a:r>
                      <a:endParaRPr lang="it-IT" sz="1000" b="0" spc="0" dirty="0">
                        <a:solidFill>
                          <a:srgbClr val="C00000"/>
                        </a:solidFill>
                        <a:effectLst/>
                        <a:latin typeface="Times New Roman" pitchFamily="18" charset="0"/>
                        <a:ea typeface="Calibri"/>
                        <a:cs typeface="Times New Roman" pitchFamily="18" charset="0"/>
                      </a:endParaRPr>
                    </a:p>
                  </a:txBody>
                  <a:tcPr marL="42277" marR="42277" marT="0" marB="0">
                    <a:solidFill>
                      <a:schemeClr val="accent1">
                        <a:lumMod val="20000"/>
                        <a:lumOff val="80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it-IT" sz="1000" b="0" spc="-150" dirty="0" smtClean="0">
                          <a:effectLst/>
                          <a:latin typeface="Times New Roman" pitchFamily="18" charset="0"/>
                          <a:cs typeface="Times New Roman" pitchFamily="18" charset="0"/>
                        </a:rPr>
                        <a:t>Roux-en-Y</a:t>
                      </a:r>
                      <a:endParaRPr lang="it-IT" sz="1000" b="0" spc="-150" dirty="0" smtClean="0">
                        <a:solidFill>
                          <a:schemeClr val="bg1"/>
                        </a:solidFill>
                        <a:effectLst/>
                        <a:latin typeface="Times New Roman" pitchFamily="18" charset="0"/>
                        <a:ea typeface="Calibri"/>
                        <a:cs typeface="Times New Roman" pitchFamily="18" charset="0"/>
                      </a:endParaRPr>
                    </a:p>
                  </a:txBody>
                  <a:tcPr marL="42277" marR="42277" marT="0" marB="0">
                    <a:solidFill>
                      <a:schemeClr val="accent1">
                        <a:lumMod val="20000"/>
                        <a:lumOff val="80000"/>
                      </a:schemeClr>
                    </a:solidFill>
                  </a:tcPr>
                </a:tc>
                <a:tc>
                  <a:txBody>
                    <a:bodyPr/>
                    <a:lstStyle/>
                    <a:p>
                      <a:pPr algn="l">
                        <a:lnSpc>
                          <a:spcPct val="115000"/>
                        </a:lnSpc>
                        <a:spcAft>
                          <a:spcPts val="0"/>
                        </a:spcAft>
                      </a:pPr>
                      <a:r>
                        <a:rPr lang="it-IT" sz="1000" b="0" spc="0" dirty="0" smtClean="0">
                          <a:solidFill>
                            <a:srgbClr val="C00000"/>
                          </a:solidFill>
                          <a:effectLst/>
                          <a:latin typeface="Times New Roman" pitchFamily="18" charset="0"/>
                          <a:cs typeface="Times New Roman" pitchFamily="18" charset="0"/>
                        </a:rPr>
                        <a:t>INTRA</a:t>
                      </a:r>
                      <a:endParaRPr lang="it-IT" sz="1000" b="0" spc="0" dirty="0">
                        <a:solidFill>
                          <a:srgbClr val="C00000"/>
                        </a:solidFill>
                        <a:effectLst/>
                        <a:latin typeface="Times New Roman" pitchFamily="18" charset="0"/>
                        <a:ea typeface="Calibri"/>
                        <a:cs typeface="Times New Roman" pitchFamily="18" charset="0"/>
                      </a:endParaRPr>
                    </a:p>
                  </a:txBody>
                  <a:tcPr marL="42277" marR="42277" marT="0" marB="0">
                    <a:solidFill>
                      <a:schemeClr val="accent1">
                        <a:lumMod val="20000"/>
                        <a:lumOff val="80000"/>
                      </a:schemeClr>
                    </a:solidFill>
                  </a:tcPr>
                </a:tc>
                <a:tc>
                  <a:txBody>
                    <a:bodyPr/>
                    <a:lstStyle/>
                    <a:p>
                      <a:pPr algn="l">
                        <a:lnSpc>
                          <a:spcPct val="115000"/>
                        </a:lnSpc>
                        <a:spcAft>
                          <a:spcPts val="0"/>
                        </a:spcAft>
                      </a:pPr>
                      <a:r>
                        <a:rPr lang="en-US" sz="1000" b="0" spc="0" dirty="0">
                          <a:effectLst/>
                          <a:latin typeface="Times New Roman" pitchFamily="18" charset="0"/>
                          <a:cs typeface="Times New Roman" pitchFamily="18" charset="0"/>
                        </a:rPr>
                        <a:t>Robot-sewn</a:t>
                      </a:r>
                      <a:endParaRPr lang="it-IT" sz="1000" b="0" spc="0" dirty="0">
                        <a:effectLst/>
                        <a:latin typeface="Times New Roman" pitchFamily="18" charset="0"/>
                        <a:ea typeface="Calibri"/>
                        <a:cs typeface="Times New Roman" pitchFamily="18" charset="0"/>
                      </a:endParaRPr>
                    </a:p>
                  </a:txBody>
                  <a:tcPr marL="42277" marR="42277" marT="0" marB="0">
                    <a:solidFill>
                      <a:schemeClr val="accent1">
                        <a:lumMod val="20000"/>
                        <a:lumOff val="80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000" b="0" spc="0" dirty="0">
                          <a:effectLst/>
                          <a:latin typeface="Times New Roman" pitchFamily="18" charset="0"/>
                          <a:cs typeface="Times New Roman" pitchFamily="18" charset="0"/>
                        </a:rPr>
                        <a:t> </a:t>
                      </a:r>
                      <a:r>
                        <a:rPr lang="en-US" sz="1000" b="0" spc="0" dirty="0" smtClean="0">
                          <a:effectLst/>
                          <a:latin typeface="Times New Roman" pitchFamily="18" charset="0"/>
                          <a:cs typeface="Times New Roman" pitchFamily="18" charset="0"/>
                        </a:rPr>
                        <a:t>Not provided</a:t>
                      </a:r>
                      <a:endParaRPr lang="it-IT" sz="1000" b="0" spc="0" dirty="0" smtClean="0">
                        <a:effectLst/>
                        <a:latin typeface="Times New Roman" pitchFamily="18" charset="0"/>
                        <a:ea typeface="Calibri"/>
                        <a:cs typeface="Times New Roman" pitchFamily="18" charset="0"/>
                      </a:endParaRPr>
                    </a:p>
                  </a:txBody>
                  <a:tcPr marL="42277" marR="42277" marT="0" marB="0">
                    <a:solidFill>
                      <a:schemeClr val="accent1">
                        <a:lumMod val="20000"/>
                        <a:lumOff val="80000"/>
                      </a:schemeClr>
                    </a:solidFill>
                  </a:tcPr>
                </a:tc>
                <a:tc vMerge="1">
                  <a:txBody>
                    <a:bodyPr/>
                    <a:lstStyle/>
                    <a:p>
                      <a:endParaRPr lang="it-IT"/>
                    </a:p>
                  </a:txBody>
                  <a:tcPr>
                    <a:solidFill>
                      <a:schemeClr val="accent1">
                        <a:lumMod val="20000"/>
                        <a:lumOff val="80000"/>
                      </a:schemeClr>
                    </a:solidFill>
                  </a:tcPr>
                </a:tc>
                <a:tc vMerge="1">
                  <a:txBody>
                    <a:bodyPr/>
                    <a:lstStyle/>
                    <a:p>
                      <a:endParaRPr lang="it-IT" dirty="0"/>
                    </a:p>
                  </a:txBody>
                  <a:tcPr>
                    <a:solidFill>
                      <a:schemeClr val="accent1">
                        <a:lumMod val="20000"/>
                        <a:lumOff val="80000"/>
                      </a:schemeClr>
                    </a:solidFill>
                  </a:tcPr>
                </a:tc>
              </a:tr>
              <a:tr h="201671">
                <a:tc>
                  <a:txBody>
                    <a:bodyPr/>
                    <a:lstStyle/>
                    <a:p>
                      <a:pPr algn="l">
                        <a:lnSpc>
                          <a:spcPct val="115000"/>
                        </a:lnSpc>
                        <a:spcAft>
                          <a:spcPts val="0"/>
                        </a:spcAft>
                      </a:pPr>
                      <a:r>
                        <a:rPr lang="it-IT" sz="1100" b="1" dirty="0" err="1">
                          <a:solidFill>
                            <a:schemeClr val="tx1"/>
                          </a:solidFill>
                          <a:effectLst/>
                          <a:latin typeface="Times New Roman" pitchFamily="18" charset="0"/>
                          <a:cs typeface="Times New Roman" pitchFamily="18" charset="0"/>
                        </a:rPr>
                        <a:t>Kim</a:t>
                      </a:r>
                      <a:r>
                        <a:rPr lang="it-IT" sz="1100" b="1" dirty="0">
                          <a:solidFill>
                            <a:schemeClr val="tx1"/>
                          </a:solidFill>
                          <a:effectLst/>
                          <a:latin typeface="Times New Roman" pitchFamily="18" charset="0"/>
                          <a:cs typeface="Times New Roman" pitchFamily="18" charset="0"/>
                        </a:rPr>
                        <a:t> KM</a:t>
                      </a:r>
                      <a:endParaRPr lang="it-IT" sz="1100" b="1" dirty="0">
                        <a:solidFill>
                          <a:schemeClr val="tx1"/>
                        </a:solidFill>
                        <a:effectLst/>
                        <a:latin typeface="Times New Roman" pitchFamily="18" charset="0"/>
                        <a:ea typeface="Calibri"/>
                        <a:cs typeface="Times New Roman" pitchFamily="18" charset="0"/>
                      </a:endParaRPr>
                    </a:p>
                  </a:txBody>
                  <a:tcPr marL="42277" marR="42277" marT="0" marB="0" anchor="ctr">
                    <a:solidFill>
                      <a:schemeClr val="bg1">
                        <a:lumMod val="85000"/>
                      </a:schemeClr>
                    </a:solidFill>
                  </a:tcPr>
                </a:tc>
                <a:tc>
                  <a:txBody>
                    <a:bodyPr/>
                    <a:lstStyle/>
                    <a:p>
                      <a:pPr algn="l">
                        <a:lnSpc>
                          <a:spcPct val="115000"/>
                        </a:lnSpc>
                        <a:spcAft>
                          <a:spcPts val="0"/>
                        </a:spcAft>
                      </a:pPr>
                      <a:r>
                        <a:rPr lang="en-US" sz="1000" b="0" spc="0" dirty="0">
                          <a:effectLst/>
                          <a:latin typeface="Times New Roman" pitchFamily="18" charset="0"/>
                          <a:cs typeface="Times New Roman" pitchFamily="18" charset="0"/>
                        </a:rPr>
                        <a:t>Not provided</a:t>
                      </a:r>
                      <a:endParaRPr lang="it-IT" sz="1000" b="0" spc="0" dirty="0">
                        <a:effectLst/>
                        <a:latin typeface="Times New Roman" pitchFamily="18" charset="0"/>
                        <a:ea typeface="Calibri"/>
                        <a:cs typeface="Times New Roman" pitchFamily="18" charset="0"/>
                      </a:endParaRPr>
                    </a:p>
                  </a:txBody>
                  <a:tcPr marL="42277" marR="42277" marT="0" marB="0">
                    <a:solidFill>
                      <a:schemeClr val="accent1">
                        <a:lumMod val="20000"/>
                        <a:lumOff val="80000"/>
                      </a:schemeClr>
                    </a:solidFill>
                  </a:tcPr>
                </a:tc>
                <a:tc>
                  <a:txBody>
                    <a:bodyPr/>
                    <a:lstStyle/>
                    <a:p>
                      <a:pPr algn="l">
                        <a:lnSpc>
                          <a:spcPct val="115000"/>
                        </a:lnSpc>
                        <a:spcAft>
                          <a:spcPts val="0"/>
                        </a:spcAft>
                      </a:pPr>
                      <a:r>
                        <a:rPr lang="en-US" sz="1000" b="0" spc="0" dirty="0">
                          <a:effectLst/>
                          <a:latin typeface="Times New Roman" pitchFamily="18" charset="0"/>
                          <a:cs typeface="Times New Roman" pitchFamily="18" charset="0"/>
                        </a:rPr>
                        <a:t>Not provided</a:t>
                      </a:r>
                      <a:endParaRPr lang="it-IT" sz="1000" b="0" spc="0" dirty="0">
                        <a:effectLst/>
                        <a:latin typeface="Times New Roman" pitchFamily="18" charset="0"/>
                        <a:ea typeface="Calibri"/>
                        <a:cs typeface="Times New Roman" pitchFamily="18" charset="0"/>
                      </a:endParaRPr>
                    </a:p>
                  </a:txBody>
                  <a:tcPr marL="42277" marR="42277" marT="0" marB="0">
                    <a:solidFill>
                      <a:schemeClr val="accent1">
                        <a:lumMod val="20000"/>
                        <a:lumOff val="80000"/>
                      </a:schemeClr>
                    </a:solidFill>
                  </a:tcPr>
                </a:tc>
                <a:tc>
                  <a:txBody>
                    <a:bodyPr/>
                    <a:lstStyle/>
                    <a:p>
                      <a:pPr algn="l">
                        <a:lnSpc>
                          <a:spcPct val="115000"/>
                        </a:lnSpc>
                        <a:spcAft>
                          <a:spcPts val="0"/>
                        </a:spcAft>
                      </a:pPr>
                      <a:r>
                        <a:rPr lang="en-US" sz="1000" b="0" spc="0" dirty="0">
                          <a:effectLst/>
                          <a:latin typeface="Times New Roman" pitchFamily="18" charset="0"/>
                          <a:cs typeface="Times New Roman" pitchFamily="18" charset="0"/>
                        </a:rPr>
                        <a:t>Not provided</a:t>
                      </a:r>
                      <a:endParaRPr lang="it-IT" sz="1000" b="0" spc="0" dirty="0">
                        <a:effectLst/>
                        <a:latin typeface="Times New Roman" pitchFamily="18" charset="0"/>
                        <a:ea typeface="Calibri"/>
                        <a:cs typeface="Times New Roman" pitchFamily="18" charset="0"/>
                      </a:endParaRPr>
                    </a:p>
                  </a:txBody>
                  <a:tcPr marL="42277" marR="42277" marT="0" marB="0">
                    <a:solidFill>
                      <a:schemeClr val="accent1">
                        <a:lumMod val="20000"/>
                        <a:lumOff val="80000"/>
                      </a:schemeClr>
                    </a:solidFill>
                  </a:tcPr>
                </a:tc>
                <a:tc>
                  <a:txBody>
                    <a:bodyPr/>
                    <a:lstStyle/>
                    <a:p>
                      <a:pPr algn="l">
                        <a:lnSpc>
                          <a:spcPct val="115000"/>
                        </a:lnSpc>
                        <a:spcAft>
                          <a:spcPts val="0"/>
                        </a:spcAft>
                      </a:pPr>
                      <a:r>
                        <a:rPr lang="it-IT" sz="1000" b="0" spc="-150" dirty="0">
                          <a:effectLst/>
                          <a:latin typeface="Times New Roman" pitchFamily="18" charset="0"/>
                          <a:cs typeface="Times New Roman" pitchFamily="18" charset="0"/>
                        </a:rPr>
                        <a:t>Roux-en-Y</a:t>
                      </a:r>
                      <a:endParaRPr lang="it-IT" sz="1000" b="0" spc="-150" dirty="0">
                        <a:solidFill>
                          <a:schemeClr val="bg1"/>
                        </a:solidFill>
                        <a:effectLst/>
                        <a:latin typeface="Times New Roman" pitchFamily="18" charset="0"/>
                        <a:ea typeface="Calibri"/>
                        <a:cs typeface="Times New Roman" pitchFamily="18" charset="0"/>
                      </a:endParaRPr>
                    </a:p>
                  </a:txBody>
                  <a:tcPr marL="42277" marR="42277" marT="0" marB="0">
                    <a:solidFill>
                      <a:schemeClr val="accent1">
                        <a:lumMod val="20000"/>
                        <a:lumOff val="80000"/>
                      </a:schemeClr>
                    </a:solidFill>
                  </a:tcPr>
                </a:tc>
                <a:tc>
                  <a:txBody>
                    <a:bodyPr/>
                    <a:lstStyle/>
                    <a:p>
                      <a:pPr algn="l">
                        <a:lnSpc>
                          <a:spcPct val="115000"/>
                        </a:lnSpc>
                        <a:spcAft>
                          <a:spcPts val="0"/>
                        </a:spcAft>
                      </a:pPr>
                      <a:r>
                        <a:rPr lang="en-US" sz="1000" b="0" spc="0" dirty="0">
                          <a:effectLst/>
                          <a:latin typeface="Times New Roman" pitchFamily="18" charset="0"/>
                          <a:cs typeface="Times New Roman" pitchFamily="18" charset="0"/>
                        </a:rPr>
                        <a:t>Not provided</a:t>
                      </a:r>
                      <a:endParaRPr lang="it-IT" sz="1000" b="0" spc="0" dirty="0">
                        <a:effectLst/>
                        <a:latin typeface="Times New Roman" pitchFamily="18" charset="0"/>
                        <a:ea typeface="Calibri"/>
                        <a:cs typeface="Times New Roman" pitchFamily="18" charset="0"/>
                      </a:endParaRPr>
                    </a:p>
                  </a:txBody>
                  <a:tcPr marL="42277" marR="42277" marT="0" marB="0">
                    <a:solidFill>
                      <a:schemeClr val="accent1">
                        <a:lumMod val="20000"/>
                        <a:lumOff val="80000"/>
                      </a:schemeClr>
                    </a:solidFill>
                  </a:tcPr>
                </a:tc>
                <a:tc>
                  <a:txBody>
                    <a:bodyPr/>
                    <a:lstStyle/>
                    <a:p>
                      <a:pPr algn="l">
                        <a:lnSpc>
                          <a:spcPct val="115000"/>
                        </a:lnSpc>
                        <a:spcAft>
                          <a:spcPts val="0"/>
                        </a:spcAft>
                      </a:pPr>
                      <a:r>
                        <a:rPr lang="en-US" sz="1000" b="0" spc="0" dirty="0">
                          <a:effectLst/>
                          <a:latin typeface="Times New Roman" pitchFamily="18" charset="0"/>
                          <a:cs typeface="Times New Roman" pitchFamily="18" charset="0"/>
                        </a:rPr>
                        <a:t>Not provided</a:t>
                      </a:r>
                      <a:endParaRPr lang="it-IT" sz="1000" b="0" spc="0" dirty="0">
                        <a:effectLst/>
                        <a:latin typeface="Times New Roman" pitchFamily="18" charset="0"/>
                        <a:ea typeface="Calibri"/>
                        <a:cs typeface="Times New Roman" pitchFamily="18" charset="0"/>
                      </a:endParaRPr>
                    </a:p>
                  </a:txBody>
                  <a:tcPr marL="42277" marR="42277" marT="0" marB="0">
                    <a:solidFill>
                      <a:schemeClr val="accent1">
                        <a:lumMod val="20000"/>
                        <a:lumOff val="80000"/>
                      </a:schemeClr>
                    </a:solidFill>
                  </a:tcPr>
                </a:tc>
                <a:tc>
                  <a:txBody>
                    <a:bodyPr/>
                    <a:lstStyle/>
                    <a:p>
                      <a:pPr algn="l">
                        <a:lnSpc>
                          <a:spcPct val="115000"/>
                        </a:lnSpc>
                        <a:spcAft>
                          <a:spcPts val="0"/>
                        </a:spcAft>
                      </a:pPr>
                      <a:r>
                        <a:rPr lang="en-US" sz="1000" b="0" spc="0" dirty="0">
                          <a:effectLst/>
                          <a:latin typeface="Times New Roman" pitchFamily="18" charset="0"/>
                          <a:cs typeface="Times New Roman" pitchFamily="18" charset="0"/>
                        </a:rPr>
                        <a:t>Not provided</a:t>
                      </a:r>
                      <a:endParaRPr lang="it-IT" sz="1000" b="0" spc="0" dirty="0">
                        <a:effectLst/>
                        <a:latin typeface="Times New Roman" pitchFamily="18" charset="0"/>
                        <a:ea typeface="Calibri"/>
                        <a:cs typeface="Times New Roman" pitchFamily="18" charset="0"/>
                      </a:endParaRPr>
                    </a:p>
                  </a:txBody>
                  <a:tcPr marL="42277" marR="42277" marT="0" marB="0">
                    <a:solidFill>
                      <a:schemeClr val="accent1">
                        <a:lumMod val="20000"/>
                        <a:lumOff val="80000"/>
                      </a:schemeClr>
                    </a:solidFill>
                  </a:tcPr>
                </a:tc>
                <a:tc>
                  <a:txBody>
                    <a:bodyPr/>
                    <a:lstStyle/>
                    <a:p>
                      <a:pPr algn="l">
                        <a:lnSpc>
                          <a:spcPct val="115000"/>
                        </a:lnSpc>
                        <a:spcAft>
                          <a:spcPts val="0"/>
                        </a:spcAft>
                      </a:pPr>
                      <a:r>
                        <a:rPr lang="en-US" sz="1000" b="0" spc="0" dirty="0">
                          <a:effectLst/>
                          <a:latin typeface="Times New Roman" pitchFamily="18" charset="0"/>
                          <a:cs typeface="Times New Roman" pitchFamily="18" charset="0"/>
                        </a:rPr>
                        <a:t>lack</a:t>
                      </a:r>
                      <a:endParaRPr lang="it-IT" sz="1000" b="0" spc="0" dirty="0">
                        <a:effectLst/>
                        <a:latin typeface="Times New Roman" pitchFamily="18" charset="0"/>
                        <a:ea typeface="Calibri"/>
                        <a:cs typeface="Times New Roman" pitchFamily="18" charset="0"/>
                      </a:endParaRPr>
                    </a:p>
                  </a:txBody>
                  <a:tcPr marL="42277" marR="42277" marT="0" marB="0">
                    <a:solidFill>
                      <a:schemeClr val="accent1">
                        <a:lumMod val="20000"/>
                        <a:lumOff val="80000"/>
                      </a:schemeClr>
                    </a:solidFill>
                  </a:tcPr>
                </a:tc>
                <a:tc>
                  <a:txBody>
                    <a:bodyPr/>
                    <a:lstStyle/>
                    <a:p>
                      <a:pPr algn="l">
                        <a:lnSpc>
                          <a:spcPct val="115000"/>
                        </a:lnSpc>
                        <a:spcAft>
                          <a:spcPts val="0"/>
                        </a:spcAft>
                      </a:pPr>
                      <a:r>
                        <a:rPr lang="en-US" sz="1000" b="0" spc="0" dirty="0">
                          <a:effectLst/>
                          <a:latin typeface="Times New Roman" pitchFamily="18" charset="0"/>
                          <a:cs typeface="Times New Roman" pitchFamily="18" charset="0"/>
                        </a:rPr>
                        <a:t>lack</a:t>
                      </a:r>
                      <a:endParaRPr lang="it-IT" sz="1000" b="0" spc="0" dirty="0">
                        <a:effectLst/>
                        <a:latin typeface="Times New Roman" pitchFamily="18" charset="0"/>
                        <a:ea typeface="Calibri"/>
                        <a:cs typeface="Times New Roman" pitchFamily="18" charset="0"/>
                      </a:endParaRPr>
                    </a:p>
                  </a:txBody>
                  <a:tcPr marL="42277" marR="42277" marT="0" marB="0">
                    <a:solidFill>
                      <a:schemeClr val="accent1">
                        <a:lumMod val="20000"/>
                        <a:lumOff val="80000"/>
                      </a:schemeClr>
                    </a:solidFill>
                  </a:tcPr>
                </a:tc>
              </a:tr>
              <a:tr h="176462">
                <a:tc rowSpan="2">
                  <a:txBody>
                    <a:bodyPr/>
                    <a:lstStyle/>
                    <a:p>
                      <a:pPr algn="l">
                        <a:lnSpc>
                          <a:spcPct val="115000"/>
                        </a:lnSpc>
                        <a:spcAft>
                          <a:spcPts val="0"/>
                        </a:spcAft>
                      </a:pPr>
                      <a:r>
                        <a:rPr lang="it-IT" sz="1100" b="1" dirty="0">
                          <a:solidFill>
                            <a:schemeClr val="tx1"/>
                          </a:solidFill>
                          <a:effectLst/>
                          <a:latin typeface="Times New Roman" pitchFamily="18" charset="0"/>
                          <a:cs typeface="Times New Roman" pitchFamily="18" charset="0"/>
                        </a:rPr>
                        <a:t>Son T.</a:t>
                      </a:r>
                      <a:endParaRPr lang="it-IT" sz="1100" b="1" dirty="0">
                        <a:solidFill>
                          <a:schemeClr val="tx1"/>
                        </a:solidFill>
                        <a:effectLst/>
                        <a:latin typeface="Times New Roman" pitchFamily="18" charset="0"/>
                        <a:ea typeface="Calibri"/>
                        <a:cs typeface="Times New Roman" pitchFamily="18" charset="0"/>
                      </a:endParaRPr>
                    </a:p>
                  </a:txBody>
                  <a:tcPr marL="42277" marR="42277" marT="0" marB="0" anchor="ctr">
                    <a:solidFill>
                      <a:schemeClr val="bg1">
                        <a:lumMod val="85000"/>
                      </a:schemeClr>
                    </a:solidFill>
                  </a:tcPr>
                </a:tc>
                <a:tc rowSpan="2">
                  <a:txBody>
                    <a:bodyPr/>
                    <a:lstStyle/>
                    <a:p>
                      <a:pPr algn="l">
                        <a:lnSpc>
                          <a:spcPct val="115000"/>
                        </a:lnSpc>
                        <a:spcAft>
                          <a:spcPts val="0"/>
                        </a:spcAft>
                      </a:pPr>
                      <a:r>
                        <a:rPr lang="en-US" sz="1000" b="0" u="none" spc="0" dirty="0" smtClean="0">
                          <a:effectLst/>
                          <a:latin typeface="Times New Roman" pitchFamily="18" charset="0"/>
                          <a:cs typeface="Times New Roman" pitchFamily="18" charset="0"/>
                        </a:rPr>
                        <a:t>performed</a:t>
                      </a:r>
                      <a:endParaRPr lang="it-IT" sz="1000" b="0" u="none" spc="0" dirty="0">
                        <a:solidFill>
                          <a:srgbClr val="FF0000"/>
                        </a:solidFill>
                        <a:effectLst/>
                        <a:latin typeface="Times New Roman" pitchFamily="18" charset="0"/>
                        <a:ea typeface="Calibri"/>
                        <a:cs typeface="Times New Roman" pitchFamily="18" charset="0"/>
                      </a:endParaRPr>
                    </a:p>
                  </a:txBody>
                  <a:tcPr marL="42277" marR="42277" marT="0" marB="0">
                    <a:solidFill>
                      <a:schemeClr val="accent1">
                        <a:lumMod val="20000"/>
                        <a:lumOff val="80000"/>
                      </a:schemeClr>
                    </a:solidFill>
                  </a:tcPr>
                </a:tc>
                <a:tc rowSpan="2">
                  <a:txBody>
                    <a:bodyPr/>
                    <a:lstStyle/>
                    <a:p>
                      <a:pPr algn="l">
                        <a:lnSpc>
                          <a:spcPct val="115000"/>
                        </a:lnSpc>
                        <a:spcAft>
                          <a:spcPts val="0"/>
                        </a:spcAft>
                      </a:pPr>
                      <a:r>
                        <a:rPr lang="en-US" sz="1000" b="0" u="none" spc="0" smtClean="0">
                          <a:effectLst/>
                          <a:latin typeface="Times New Roman" pitchFamily="18" charset="0"/>
                          <a:cs typeface="Times New Roman" pitchFamily="18" charset="0"/>
                        </a:rPr>
                        <a:t>performed</a:t>
                      </a:r>
                      <a:endParaRPr lang="it-IT" sz="1000" b="0" u="none" spc="0" dirty="0">
                        <a:solidFill>
                          <a:srgbClr val="FF0000"/>
                        </a:solidFill>
                        <a:effectLst/>
                        <a:latin typeface="Times New Roman" pitchFamily="18" charset="0"/>
                        <a:ea typeface="Calibri"/>
                        <a:cs typeface="Times New Roman" pitchFamily="18" charset="0"/>
                      </a:endParaRPr>
                    </a:p>
                  </a:txBody>
                  <a:tcPr marL="42277" marR="42277" marT="0" marB="0">
                    <a:solidFill>
                      <a:schemeClr val="accent1">
                        <a:lumMod val="20000"/>
                        <a:lumOff val="80000"/>
                      </a:schemeClr>
                    </a:solidFill>
                  </a:tcPr>
                </a:tc>
                <a:tc>
                  <a:txBody>
                    <a:bodyPr/>
                    <a:lstStyle/>
                    <a:p>
                      <a:pPr algn="l">
                        <a:lnSpc>
                          <a:spcPct val="115000"/>
                        </a:lnSpc>
                        <a:spcAft>
                          <a:spcPts val="0"/>
                        </a:spcAft>
                      </a:pPr>
                      <a:endParaRPr lang="it-IT" sz="1000" b="0" spc="0" dirty="0">
                        <a:effectLst/>
                        <a:latin typeface="Times New Roman" pitchFamily="18" charset="0"/>
                        <a:ea typeface="Calibri"/>
                        <a:cs typeface="Times New Roman" pitchFamily="18" charset="0"/>
                      </a:endParaRPr>
                    </a:p>
                  </a:txBody>
                  <a:tcPr marL="42277" marR="42277" marT="0" marB="0">
                    <a:solidFill>
                      <a:schemeClr val="accent1">
                        <a:lumMod val="20000"/>
                        <a:lumOff val="80000"/>
                      </a:schemeClr>
                    </a:solidFill>
                  </a:tcPr>
                </a:tc>
                <a:tc>
                  <a:txBody>
                    <a:bodyPr/>
                    <a:lstStyle/>
                    <a:p>
                      <a:pPr algn="l">
                        <a:lnSpc>
                          <a:spcPct val="115000"/>
                        </a:lnSpc>
                        <a:spcAft>
                          <a:spcPts val="0"/>
                        </a:spcAft>
                      </a:pPr>
                      <a:r>
                        <a:rPr lang="it-IT" sz="1000" b="0" spc="-150" dirty="0" smtClean="0">
                          <a:effectLst/>
                          <a:latin typeface="Times New Roman" pitchFamily="18" charset="0"/>
                          <a:cs typeface="Times New Roman" pitchFamily="18" charset="0"/>
                        </a:rPr>
                        <a:t>Roux-en-Y</a:t>
                      </a:r>
                      <a:endParaRPr lang="it-IT" sz="1000" b="0" spc="-150" dirty="0">
                        <a:solidFill>
                          <a:schemeClr val="bg1"/>
                        </a:solidFill>
                        <a:effectLst/>
                        <a:latin typeface="Times New Roman" pitchFamily="18" charset="0"/>
                        <a:cs typeface="Times New Roman" pitchFamily="18" charset="0"/>
                      </a:endParaRPr>
                    </a:p>
                  </a:txBody>
                  <a:tcPr marL="42277" marR="42277" marT="0" marB="0">
                    <a:solidFill>
                      <a:schemeClr val="accent1">
                        <a:lumMod val="20000"/>
                        <a:lumOff val="80000"/>
                      </a:schemeClr>
                    </a:solidFill>
                  </a:tcPr>
                </a:tc>
                <a:tc>
                  <a:txBody>
                    <a:bodyPr/>
                    <a:lstStyle/>
                    <a:p>
                      <a:pPr algn="l">
                        <a:lnSpc>
                          <a:spcPct val="115000"/>
                        </a:lnSpc>
                        <a:spcAft>
                          <a:spcPts val="0"/>
                        </a:spcAft>
                      </a:pPr>
                      <a:r>
                        <a:rPr lang="it-IT" sz="1000" b="0" spc="0" dirty="0" smtClean="0">
                          <a:effectLst/>
                          <a:latin typeface="Times New Roman" pitchFamily="18" charset="0"/>
                          <a:cs typeface="Times New Roman" pitchFamily="18" charset="0"/>
                        </a:rPr>
                        <a:t>EXTRA</a:t>
                      </a:r>
                      <a:endParaRPr lang="it-IT" sz="1000" b="0" spc="0" dirty="0">
                        <a:effectLst/>
                        <a:latin typeface="Times New Roman" pitchFamily="18" charset="0"/>
                        <a:ea typeface="Calibri"/>
                        <a:cs typeface="Times New Roman" pitchFamily="18" charset="0"/>
                      </a:endParaRPr>
                    </a:p>
                  </a:txBody>
                  <a:tcPr marL="42277" marR="42277" marT="0" marB="0">
                    <a:solidFill>
                      <a:schemeClr val="accent1">
                        <a:lumMod val="20000"/>
                        <a:lumOff val="80000"/>
                      </a:schemeClr>
                    </a:solidFill>
                  </a:tcPr>
                </a:tc>
                <a:tc>
                  <a:txBody>
                    <a:bodyPr/>
                    <a:lstStyle/>
                    <a:p>
                      <a:pPr algn="l">
                        <a:lnSpc>
                          <a:spcPct val="115000"/>
                        </a:lnSpc>
                        <a:spcAft>
                          <a:spcPts val="0"/>
                        </a:spcAft>
                      </a:pPr>
                      <a:r>
                        <a:rPr lang="en-US" sz="1000" b="0" spc="-40" dirty="0">
                          <a:effectLst/>
                          <a:latin typeface="Times New Roman" pitchFamily="18" charset="0"/>
                          <a:cs typeface="Times New Roman" pitchFamily="18" charset="0"/>
                        </a:rPr>
                        <a:t>Circular </a:t>
                      </a:r>
                      <a:r>
                        <a:rPr lang="en-US" sz="1000" b="0" spc="-40" baseline="0" dirty="0">
                          <a:effectLst/>
                          <a:latin typeface="Times New Roman" pitchFamily="18" charset="0"/>
                          <a:cs typeface="Times New Roman" pitchFamily="18" charset="0"/>
                        </a:rPr>
                        <a:t>stapler</a:t>
                      </a:r>
                      <a:endParaRPr lang="it-IT" sz="1000" b="0" spc="-40" baseline="0" dirty="0">
                        <a:effectLst/>
                        <a:latin typeface="Times New Roman" pitchFamily="18" charset="0"/>
                        <a:ea typeface="Calibri"/>
                        <a:cs typeface="Times New Roman" pitchFamily="18" charset="0"/>
                      </a:endParaRPr>
                    </a:p>
                  </a:txBody>
                  <a:tcPr marL="42277" marR="42277" marT="0" marB="0">
                    <a:solidFill>
                      <a:schemeClr val="accent1">
                        <a:lumMod val="20000"/>
                        <a:lumOff val="80000"/>
                      </a:schemeClr>
                    </a:solidFill>
                  </a:tcPr>
                </a:tc>
                <a:tc>
                  <a:txBody>
                    <a:bodyPr/>
                    <a:lstStyle/>
                    <a:p>
                      <a:pPr algn="l">
                        <a:lnSpc>
                          <a:spcPct val="115000"/>
                        </a:lnSpc>
                        <a:spcAft>
                          <a:spcPts val="0"/>
                        </a:spcAft>
                      </a:pPr>
                      <a:r>
                        <a:rPr lang="en-US" sz="1000" b="0" spc="0" dirty="0">
                          <a:effectLst/>
                          <a:latin typeface="Times New Roman" pitchFamily="18" charset="0"/>
                          <a:cs typeface="Times New Roman" pitchFamily="18" charset="0"/>
                        </a:rPr>
                        <a:t>Upper midline</a:t>
                      </a:r>
                      <a:endParaRPr lang="it-IT" sz="1000" b="0" spc="0" dirty="0">
                        <a:effectLst/>
                        <a:latin typeface="Times New Roman" pitchFamily="18" charset="0"/>
                        <a:ea typeface="Calibri"/>
                        <a:cs typeface="Times New Roman" pitchFamily="18" charset="0"/>
                      </a:endParaRPr>
                    </a:p>
                  </a:txBody>
                  <a:tcPr marL="42277" marR="42277" marT="0" marB="0">
                    <a:solidFill>
                      <a:schemeClr val="accent1">
                        <a:lumMod val="20000"/>
                        <a:lumOff val="80000"/>
                      </a:schemeClr>
                    </a:solidFill>
                  </a:tcPr>
                </a:tc>
                <a:tc rowSpan="2">
                  <a:txBody>
                    <a:bodyPr/>
                    <a:lstStyle/>
                    <a:p>
                      <a:pPr algn="l">
                        <a:lnSpc>
                          <a:spcPct val="115000"/>
                        </a:lnSpc>
                        <a:spcAft>
                          <a:spcPts val="0"/>
                        </a:spcAft>
                      </a:pPr>
                      <a:r>
                        <a:rPr lang="en-US" sz="1000" b="0" spc="0" dirty="0">
                          <a:solidFill>
                            <a:srgbClr val="C00000"/>
                          </a:solidFill>
                          <a:effectLst/>
                          <a:latin typeface="Times New Roman" pitchFamily="18" charset="0"/>
                          <a:cs typeface="Times New Roman" pitchFamily="18" charset="0"/>
                        </a:rPr>
                        <a:t>provided</a:t>
                      </a:r>
                      <a:endParaRPr lang="it-IT" sz="1000" b="0" spc="0" dirty="0">
                        <a:solidFill>
                          <a:srgbClr val="C00000"/>
                        </a:solidFill>
                        <a:effectLst/>
                        <a:latin typeface="Times New Roman" pitchFamily="18" charset="0"/>
                        <a:ea typeface="Calibri"/>
                        <a:cs typeface="Times New Roman" pitchFamily="18" charset="0"/>
                      </a:endParaRPr>
                    </a:p>
                  </a:txBody>
                  <a:tcPr marL="42277" marR="42277" marT="0" marB="0">
                    <a:solidFill>
                      <a:schemeClr val="accent1">
                        <a:lumMod val="20000"/>
                        <a:lumOff val="80000"/>
                      </a:schemeClr>
                    </a:solidFill>
                  </a:tcPr>
                </a:tc>
                <a:tc rowSpan="2">
                  <a:txBody>
                    <a:bodyPr/>
                    <a:lstStyle/>
                    <a:p>
                      <a:pPr algn="l">
                        <a:lnSpc>
                          <a:spcPct val="115000"/>
                        </a:lnSpc>
                        <a:spcAft>
                          <a:spcPts val="0"/>
                        </a:spcAft>
                      </a:pPr>
                      <a:r>
                        <a:rPr lang="en-US" sz="1000" b="0" spc="0" dirty="0">
                          <a:solidFill>
                            <a:srgbClr val="C00000"/>
                          </a:solidFill>
                          <a:effectLst/>
                          <a:latin typeface="Times New Roman" pitchFamily="18" charset="0"/>
                          <a:cs typeface="Times New Roman" pitchFamily="18" charset="0"/>
                        </a:rPr>
                        <a:t>provided</a:t>
                      </a:r>
                      <a:endParaRPr lang="it-IT" sz="1000" b="0" spc="0" dirty="0">
                        <a:solidFill>
                          <a:srgbClr val="C00000"/>
                        </a:solidFill>
                        <a:effectLst/>
                        <a:latin typeface="Times New Roman" pitchFamily="18" charset="0"/>
                        <a:ea typeface="Calibri"/>
                        <a:cs typeface="Times New Roman" pitchFamily="18" charset="0"/>
                      </a:endParaRPr>
                    </a:p>
                  </a:txBody>
                  <a:tcPr marL="42277" marR="42277" marT="0" marB="0">
                    <a:solidFill>
                      <a:schemeClr val="accent1">
                        <a:lumMod val="20000"/>
                        <a:lumOff val="80000"/>
                      </a:schemeClr>
                    </a:solidFill>
                  </a:tcPr>
                </a:tc>
              </a:tr>
              <a:tr h="176462">
                <a:tc vMerge="1">
                  <a:txBody>
                    <a:bodyPr/>
                    <a:lstStyle/>
                    <a:p>
                      <a:endParaRPr lang="it-IT"/>
                    </a:p>
                  </a:txBody>
                  <a:tcPr/>
                </a:tc>
                <a:tc vMerge="1">
                  <a:txBody>
                    <a:bodyPr/>
                    <a:lstStyle/>
                    <a:p>
                      <a:endParaRPr lang="it-IT"/>
                    </a:p>
                  </a:txBody>
                  <a:tcPr/>
                </a:tc>
                <a:tc vMerge="1">
                  <a:txBody>
                    <a:bodyPr/>
                    <a:lstStyle/>
                    <a:p>
                      <a:endParaRPr lang="it-IT"/>
                    </a:p>
                  </a:txBody>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endParaRPr lang="it-IT" sz="1000" b="0" spc="0" dirty="0" smtClean="0">
                        <a:effectLst/>
                        <a:latin typeface="Times New Roman" pitchFamily="18" charset="0"/>
                        <a:ea typeface="Calibri"/>
                        <a:cs typeface="Times New Roman" pitchFamily="18" charset="0"/>
                      </a:endParaRPr>
                    </a:p>
                  </a:txBody>
                  <a:tcPr marL="42277" marR="42277" marT="0" marB="0">
                    <a:solidFill>
                      <a:schemeClr val="accent1">
                        <a:lumMod val="20000"/>
                        <a:lumOff val="80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it-IT" sz="1000" b="0" spc="-150" dirty="0" smtClean="0">
                          <a:effectLst/>
                          <a:latin typeface="Times New Roman" pitchFamily="18" charset="0"/>
                          <a:cs typeface="Times New Roman" pitchFamily="18" charset="0"/>
                        </a:rPr>
                        <a:t>Roux-en-Y</a:t>
                      </a:r>
                      <a:endParaRPr lang="it-IT" sz="1000" b="0" spc="-150" dirty="0" smtClean="0">
                        <a:solidFill>
                          <a:schemeClr val="bg1"/>
                        </a:solidFill>
                        <a:effectLst/>
                        <a:latin typeface="Times New Roman" pitchFamily="18" charset="0"/>
                        <a:ea typeface="Calibri"/>
                        <a:cs typeface="Times New Roman" pitchFamily="18" charset="0"/>
                      </a:endParaRPr>
                    </a:p>
                  </a:txBody>
                  <a:tcPr marL="42277" marR="42277" marT="0" marB="0">
                    <a:solidFill>
                      <a:schemeClr val="accent1">
                        <a:lumMod val="20000"/>
                        <a:lumOff val="80000"/>
                      </a:schemeClr>
                    </a:solidFill>
                  </a:tcPr>
                </a:tc>
                <a:tc>
                  <a:txBody>
                    <a:bodyPr/>
                    <a:lstStyle/>
                    <a:p>
                      <a:pPr algn="l">
                        <a:lnSpc>
                          <a:spcPct val="115000"/>
                        </a:lnSpc>
                        <a:spcAft>
                          <a:spcPts val="0"/>
                        </a:spcAft>
                      </a:pPr>
                      <a:r>
                        <a:rPr lang="it-IT" sz="1000" b="0" spc="0" dirty="0" smtClean="0">
                          <a:effectLst/>
                          <a:latin typeface="Times New Roman" pitchFamily="18" charset="0"/>
                          <a:cs typeface="Times New Roman" pitchFamily="18" charset="0"/>
                        </a:rPr>
                        <a:t>INTRA LAP</a:t>
                      </a:r>
                      <a:endParaRPr lang="it-IT" sz="1000" b="0" spc="0" dirty="0">
                        <a:effectLst/>
                        <a:latin typeface="Times New Roman" pitchFamily="18" charset="0"/>
                        <a:ea typeface="Calibri"/>
                        <a:cs typeface="Times New Roman" pitchFamily="18" charset="0"/>
                      </a:endParaRPr>
                    </a:p>
                  </a:txBody>
                  <a:tcPr marL="42277" marR="42277" marT="0" marB="0">
                    <a:solidFill>
                      <a:schemeClr val="accent1">
                        <a:lumMod val="20000"/>
                        <a:lumOff val="80000"/>
                      </a:schemeClr>
                    </a:solidFill>
                  </a:tcPr>
                </a:tc>
                <a:tc>
                  <a:txBody>
                    <a:bodyPr/>
                    <a:lstStyle/>
                    <a:p>
                      <a:pPr algn="l">
                        <a:lnSpc>
                          <a:spcPct val="115000"/>
                        </a:lnSpc>
                        <a:spcAft>
                          <a:spcPts val="0"/>
                        </a:spcAft>
                      </a:pPr>
                      <a:r>
                        <a:rPr lang="en-US" sz="1000" b="0" spc="-40" dirty="0" smtClean="0">
                          <a:effectLst/>
                          <a:latin typeface="Times New Roman" pitchFamily="18" charset="0"/>
                          <a:cs typeface="Times New Roman" pitchFamily="18" charset="0"/>
                        </a:rPr>
                        <a:t>Circular </a:t>
                      </a:r>
                      <a:r>
                        <a:rPr lang="en-US" sz="1000" b="0" spc="-40" baseline="0" dirty="0" smtClean="0">
                          <a:effectLst/>
                          <a:latin typeface="Times New Roman" pitchFamily="18" charset="0"/>
                          <a:cs typeface="Times New Roman" pitchFamily="18" charset="0"/>
                        </a:rPr>
                        <a:t>stapler</a:t>
                      </a:r>
                      <a:endParaRPr lang="it-IT" sz="1000" b="0" spc="-40" baseline="0" dirty="0">
                        <a:effectLst/>
                        <a:latin typeface="Times New Roman" pitchFamily="18" charset="0"/>
                        <a:ea typeface="Calibri"/>
                        <a:cs typeface="Times New Roman" pitchFamily="18" charset="0"/>
                      </a:endParaRPr>
                    </a:p>
                  </a:txBody>
                  <a:tcPr marL="42277" marR="42277" marT="0" marB="0">
                    <a:solidFill>
                      <a:schemeClr val="accent1">
                        <a:lumMod val="20000"/>
                        <a:lumOff val="80000"/>
                      </a:schemeClr>
                    </a:solidFill>
                  </a:tcPr>
                </a:tc>
                <a:tc>
                  <a:txBody>
                    <a:bodyPr/>
                    <a:lstStyle/>
                    <a:p>
                      <a:pPr algn="l">
                        <a:lnSpc>
                          <a:spcPct val="115000"/>
                        </a:lnSpc>
                        <a:spcAft>
                          <a:spcPts val="0"/>
                        </a:spcAft>
                      </a:pPr>
                      <a:r>
                        <a:rPr lang="en-US" sz="1000" b="0" spc="0" dirty="0">
                          <a:effectLst/>
                          <a:latin typeface="Times New Roman" pitchFamily="18" charset="0"/>
                          <a:cs typeface="Times New Roman" pitchFamily="18" charset="0"/>
                        </a:rPr>
                        <a:t>Left lower port</a:t>
                      </a:r>
                      <a:endParaRPr lang="it-IT" sz="1000" b="0" spc="0" dirty="0">
                        <a:effectLst/>
                        <a:latin typeface="Times New Roman" pitchFamily="18" charset="0"/>
                        <a:ea typeface="Calibri"/>
                        <a:cs typeface="Times New Roman" pitchFamily="18" charset="0"/>
                      </a:endParaRPr>
                    </a:p>
                  </a:txBody>
                  <a:tcPr marL="42277" marR="42277" marT="0" marB="0">
                    <a:solidFill>
                      <a:schemeClr val="accent1">
                        <a:lumMod val="20000"/>
                        <a:lumOff val="80000"/>
                      </a:schemeClr>
                    </a:solidFill>
                  </a:tcPr>
                </a:tc>
                <a:tc vMerge="1">
                  <a:txBody>
                    <a:bodyPr/>
                    <a:lstStyle/>
                    <a:p>
                      <a:endParaRPr lang="it-IT"/>
                    </a:p>
                  </a:txBody>
                  <a:tcPr/>
                </a:tc>
                <a:tc vMerge="1">
                  <a:txBody>
                    <a:bodyPr/>
                    <a:lstStyle/>
                    <a:p>
                      <a:endParaRPr lang="it-IT"/>
                    </a:p>
                  </a:txBody>
                  <a:tcPr/>
                </a:tc>
              </a:tr>
              <a:tr h="176462">
                <a:tc rowSpan="2">
                  <a:txBody>
                    <a:bodyPr/>
                    <a:lstStyle/>
                    <a:p>
                      <a:pPr algn="l">
                        <a:lnSpc>
                          <a:spcPct val="115000"/>
                        </a:lnSpc>
                        <a:spcAft>
                          <a:spcPts val="0"/>
                        </a:spcAft>
                      </a:pPr>
                      <a:r>
                        <a:rPr lang="it-IT" sz="1100" b="1" dirty="0" err="1">
                          <a:solidFill>
                            <a:schemeClr val="tx1"/>
                          </a:solidFill>
                          <a:effectLst/>
                          <a:latin typeface="Times New Roman" pitchFamily="18" charset="0"/>
                          <a:cs typeface="Times New Roman" pitchFamily="18" charset="0"/>
                        </a:rPr>
                        <a:t>Woo</a:t>
                      </a:r>
                      <a:endParaRPr lang="it-IT" sz="1100" b="1" dirty="0">
                        <a:solidFill>
                          <a:schemeClr val="tx1"/>
                        </a:solidFill>
                        <a:effectLst/>
                        <a:latin typeface="Times New Roman" pitchFamily="18" charset="0"/>
                        <a:ea typeface="Calibri"/>
                        <a:cs typeface="Times New Roman" pitchFamily="18" charset="0"/>
                      </a:endParaRPr>
                    </a:p>
                  </a:txBody>
                  <a:tcPr marL="42277" marR="42277" marT="0" marB="0" anchor="ctr">
                    <a:solidFill>
                      <a:schemeClr val="bg1">
                        <a:lumMod val="85000"/>
                      </a:schemeClr>
                    </a:solidFill>
                  </a:tcPr>
                </a:tc>
                <a:tc rowSpan="2">
                  <a:txBody>
                    <a:bodyPr/>
                    <a:lstStyle/>
                    <a:p>
                      <a:pPr algn="l">
                        <a:lnSpc>
                          <a:spcPct val="115000"/>
                        </a:lnSpc>
                        <a:spcAft>
                          <a:spcPts val="0"/>
                        </a:spcAft>
                      </a:pPr>
                      <a:r>
                        <a:rPr lang="en-US" sz="1000" b="0" u="none" spc="0" dirty="0" smtClean="0">
                          <a:effectLst/>
                          <a:latin typeface="Times New Roman" pitchFamily="18" charset="0"/>
                          <a:cs typeface="Times New Roman" pitchFamily="18" charset="0"/>
                        </a:rPr>
                        <a:t>performed</a:t>
                      </a:r>
                      <a:endParaRPr lang="it-IT" sz="1000" b="0" u="none" spc="0" dirty="0">
                        <a:solidFill>
                          <a:srgbClr val="FF0000"/>
                        </a:solidFill>
                        <a:effectLst/>
                        <a:latin typeface="Times New Roman" pitchFamily="18" charset="0"/>
                        <a:ea typeface="Calibri"/>
                        <a:cs typeface="Times New Roman" pitchFamily="18" charset="0"/>
                      </a:endParaRPr>
                    </a:p>
                  </a:txBody>
                  <a:tcPr marL="42277" marR="42277" marT="0" marB="0">
                    <a:solidFill>
                      <a:schemeClr val="accent1">
                        <a:lumMod val="20000"/>
                        <a:lumOff val="80000"/>
                      </a:schemeClr>
                    </a:solidFill>
                  </a:tcPr>
                </a:tc>
                <a:tc rowSpan="2">
                  <a:txBody>
                    <a:bodyPr/>
                    <a:lstStyle/>
                    <a:p>
                      <a:pPr algn="l">
                        <a:lnSpc>
                          <a:spcPct val="115000"/>
                        </a:lnSpc>
                        <a:spcAft>
                          <a:spcPts val="0"/>
                        </a:spcAft>
                      </a:pPr>
                      <a:r>
                        <a:rPr lang="en-US" sz="1000" b="0" u="none" spc="0" dirty="0" smtClean="0">
                          <a:effectLst/>
                          <a:latin typeface="Times New Roman" pitchFamily="18" charset="0"/>
                          <a:cs typeface="Times New Roman" pitchFamily="18" charset="0"/>
                        </a:rPr>
                        <a:t>performed</a:t>
                      </a:r>
                      <a:endParaRPr lang="it-IT" sz="1000" b="0" u="none" spc="0" dirty="0">
                        <a:solidFill>
                          <a:srgbClr val="FF0000"/>
                        </a:solidFill>
                        <a:effectLst/>
                        <a:latin typeface="Times New Roman" pitchFamily="18" charset="0"/>
                        <a:ea typeface="Calibri"/>
                        <a:cs typeface="Times New Roman" pitchFamily="18" charset="0"/>
                      </a:endParaRPr>
                    </a:p>
                  </a:txBody>
                  <a:tcPr marL="42277" marR="42277" marT="0" marB="0">
                    <a:solidFill>
                      <a:schemeClr val="accent1">
                        <a:lumMod val="20000"/>
                        <a:lumOff val="80000"/>
                      </a:schemeClr>
                    </a:solidFill>
                  </a:tcPr>
                </a:tc>
                <a:tc>
                  <a:txBody>
                    <a:bodyPr/>
                    <a:lstStyle/>
                    <a:p>
                      <a:pPr algn="l">
                        <a:lnSpc>
                          <a:spcPct val="115000"/>
                        </a:lnSpc>
                        <a:spcAft>
                          <a:spcPts val="0"/>
                        </a:spcAft>
                      </a:pPr>
                      <a:r>
                        <a:rPr lang="en-US" sz="1000" b="0" spc="0" dirty="0">
                          <a:effectLst/>
                          <a:latin typeface="Times New Roman" pitchFamily="18" charset="0"/>
                          <a:cs typeface="Times New Roman" pitchFamily="18" charset="0"/>
                        </a:rPr>
                        <a:t> </a:t>
                      </a:r>
                      <a:endParaRPr lang="it-IT" sz="1000" b="0" spc="0" dirty="0">
                        <a:effectLst/>
                        <a:latin typeface="Times New Roman" pitchFamily="18" charset="0"/>
                        <a:ea typeface="Calibri"/>
                        <a:cs typeface="Times New Roman" pitchFamily="18" charset="0"/>
                      </a:endParaRPr>
                    </a:p>
                  </a:txBody>
                  <a:tcPr marL="42277" marR="42277" marT="0" marB="0">
                    <a:solidFill>
                      <a:schemeClr val="accent1">
                        <a:lumMod val="20000"/>
                        <a:lumOff val="80000"/>
                      </a:schemeClr>
                    </a:solidFill>
                  </a:tcPr>
                </a:tc>
                <a:tc>
                  <a:txBody>
                    <a:bodyPr/>
                    <a:lstStyle/>
                    <a:p>
                      <a:pPr algn="l">
                        <a:lnSpc>
                          <a:spcPct val="115000"/>
                        </a:lnSpc>
                        <a:spcAft>
                          <a:spcPts val="0"/>
                        </a:spcAft>
                      </a:pPr>
                      <a:r>
                        <a:rPr lang="it-IT" sz="1000" b="0" spc="-150" dirty="0">
                          <a:effectLst/>
                          <a:latin typeface="Times New Roman" pitchFamily="18" charset="0"/>
                          <a:cs typeface="Times New Roman" pitchFamily="18" charset="0"/>
                        </a:rPr>
                        <a:t>Roux-en-Y</a:t>
                      </a:r>
                      <a:endParaRPr lang="it-IT" sz="1000" b="0" spc="-150" dirty="0">
                        <a:solidFill>
                          <a:schemeClr val="bg1"/>
                        </a:solidFill>
                        <a:effectLst/>
                        <a:latin typeface="Times New Roman" pitchFamily="18" charset="0"/>
                        <a:ea typeface="Calibri"/>
                        <a:cs typeface="Times New Roman" pitchFamily="18" charset="0"/>
                      </a:endParaRPr>
                    </a:p>
                  </a:txBody>
                  <a:tcPr marL="42277" marR="42277" marT="0" marB="0">
                    <a:solidFill>
                      <a:schemeClr val="accent1">
                        <a:lumMod val="20000"/>
                        <a:lumOff val="80000"/>
                      </a:schemeClr>
                    </a:solidFill>
                  </a:tcPr>
                </a:tc>
                <a:tc>
                  <a:txBody>
                    <a:bodyPr/>
                    <a:lstStyle/>
                    <a:p>
                      <a:pPr algn="l">
                        <a:lnSpc>
                          <a:spcPct val="115000"/>
                        </a:lnSpc>
                        <a:spcAft>
                          <a:spcPts val="0"/>
                        </a:spcAft>
                      </a:pPr>
                      <a:r>
                        <a:rPr lang="it-IT" sz="1000" b="0" spc="0" dirty="0" smtClean="0">
                          <a:effectLst/>
                          <a:latin typeface="Times New Roman" pitchFamily="18" charset="0"/>
                          <a:cs typeface="Times New Roman" pitchFamily="18" charset="0"/>
                        </a:rPr>
                        <a:t>EXTRA</a:t>
                      </a:r>
                      <a:endParaRPr lang="it-IT" sz="1000" b="0" spc="0" dirty="0">
                        <a:effectLst/>
                        <a:latin typeface="Times New Roman" pitchFamily="18" charset="0"/>
                        <a:ea typeface="Calibri"/>
                        <a:cs typeface="Times New Roman" pitchFamily="18" charset="0"/>
                      </a:endParaRPr>
                    </a:p>
                  </a:txBody>
                  <a:tcPr marL="42277" marR="42277" marT="0" marB="0">
                    <a:solidFill>
                      <a:schemeClr val="accent1">
                        <a:lumMod val="20000"/>
                        <a:lumOff val="80000"/>
                      </a:schemeClr>
                    </a:solidFill>
                  </a:tcPr>
                </a:tc>
                <a:tc>
                  <a:txBody>
                    <a:bodyPr/>
                    <a:lstStyle/>
                    <a:p>
                      <a:pPr algn="l">
                        <a:lnSpc>
                          <a:spcPct val="115000"/>
                        </a:lnSpc>
                        <a:spcAft>
                          <a:spcPts val="0"/>
                        </a:spcAft>
                      </a:pPr>
                      <a:r>
                        <a:rPr lang="en-US" sz="1000" b="0" spc="0" dirty="0">
                          <a:effectLst/>
                          <a:latin typeface="Times New Roman" pitchFamily="18" charset="0"/>
                          <a:cs typeface="Times New Roman" pitchFamily="18" charset="0"/>
                        </a:rPr>
                        <a:t>Not provided</a:t>
                      </a:r>
                      <a:endParaRPr lang="it-IT" sz="1000" b="0" spc="0" dirty="0">
                        <a:effectLst/>
                        <a:latin typeface="Times New Roman" pitchFamily="18" charset="0"/>
                        <a:ea typeface="Calibri"/>
                        <a:cs typeface="Times New Roman" pitchFamily="18" charset="0"/>
                      </a:endParaRPr>
                    </a:p>
                  </a:txBody>
                  <a:tcPr marL="42277" marR="42277" marT="0" marB="0">
                    <a:solidFill>
                      <a:schemeClr val="accent1">
                        <a:lumMod val="20000"/>
                        <a:lumOff val="80000"/>
                      </a:schemeClr>
                    </a:solidFill>
                  </a:tcPr>
                </a:tc>
                <a:tc>
                  <a:txBody>
                    <a:bodyPr/>
                    <a:lstStyle/>
                    <a:p>
                      <a:pPr algn="l">
                        <a:lnSpc>
                          <a:spcPct val="115000"/>
                        </a:lnSpc>
                        <a:spcAft>
                          <a:spcPts val="0"/>
                        </a:spcAft>
                      </a:pPr>
                      <a:r>
                        <a:rPr lang="en-US" sz="1000" b="0" spc="0" dirty="0">
                          <a:effectLst/>
                          <a:latin typeface="Times New Roman" pitchFamily="18" charset="0"/>
                          <a:cs typeface="Times New Roman" pitchFamily="18" charset="0"/>
                        </a:rPr>
                        <a:t>Not provided</a:t>
                      </a:r>
                      <a:endParaRPr lang="it-IT" sz="1000" b="0" spc="0" dirty="0">
                        <a:effectLst/>
                        <a:latin typeface="Times New Roman" pitchFamily="18" charset="0"/>
                        <a:ea typeface="Calibri"/>
                        <a:cs typeface="Times New Roman" pitchFamily="18" charset="0"/>
                      </a:endParaRPr>
                    </a:p>
                  </a:txBody>
                  <a:tcPr marL="42277" marR="42277" marT="0" marB="0">
                    <a:solidFill>
                      <a:schemeClr val="accent1">
                        <a:lumMod val="20000"/>
                        <a:lumOff val="80000"/>
                      </a:schemeClr>
                    </a:solidFill>
                  </a:tcPr>
                </a:tc>
                <a:tc rowSpan="2">
                  <a:txBody>
                    <a:bodyPr/>
                    <a:lstStyle/>
                    <a:p>
                      <a:pPr algn="l">
                        <a:lnSpc>
                          <a:spcPct val="115000"/>
                        </a:lnSpc>
                        <a:spcAft>
                          <a:spcPts val="0"/>
                        </a:spcAft>
                      </a:pPr>
                      <a:r>
                        <a:rPr lang="en-US" sz="1000" b="0" spc="0" dirty="0">
                          <a:effectLst/>
                          <a:latin typeface="Times New Roman" pitchFamily="18" charset="0"/>
                          <a:cs typeface="Times New Roman" pitchFamily="18" charset="0"/>
                        </a:rPr>
                        <a:t>lack</a:t>
                      </a:r>
                      <a:endParaRPr lang="it-IT" sz="1000" b="0" spc="0" dirty="0">
                        <a:effectLst/>
                        <a:latin typeface="Times New Roman" pitchFamily="18" charset="0"/>
                        <a:ea typeface="Calibri"/>
                        <a:cs typeface="Times New Roman" pitchFamily="18" charset="0"/>
                      </a:endParaRPr>
                    </a:p>
                  </a:txBody>
                  <a:tcPr marL="42277" marR="42277" marT="0" marB="0">
                    <a:solidFill>
                      <a:schemeClr val="accent1">
                        <a:lumMod val="20000"/>
                        <a:lumOff val="80000"/>
                      </a:schemeClr>
                    </a:solidFill>
                  </a:tcPr>
                </a:tc>
                <a:tc rowSpan="2">
                  <a:txBody>
                    <a:bodyPr/>
                    <a:lstStyle/>
                    <a:p>
                      <a:pPr algn="l">
                        <a:lnSpc>
                          <a:spcPct val="115000"/>
                        </a:lnSpc>
                        <a:spcAft>
                          <a:spcPts val="0"/>
                        </a:spcAft>
                      </a:pPr>
                      <a:r>
                        <a:rPr lang="en-US" sz="1000" b="0" spc="0" dirty="0">
                          <a:effectLst/>
                          <a:latin typeface="Times New Roman" pitchFamily="18" charset="0"/>
                          <a:cs typeface="Times New Roman" pitchFamily="18" charset="0"/>
                        </a:rPr>
                        <a:t>lack</a:t>
                      </a:r>
                      <a:endParaRPr lang="it-IT" sz="1000" b="0" spc="0" dirty="0">
                        <a:effectLst/>
                        <a:latin typeface="Times New Roman" pitchFamily="18" charset="0"/>
                        <a:ea typeface="Calibri"/>
                        <a:cs typeface="Times New Roman" pitchFamily="18" charset="0"/>
                      </a:endParaRPr>
                    </a:p>
                  </a:txBody>
                  <a:tcPr marL="42277" marR="42277" marT="0" marB="0">
                    <a:solidFill>
                      <a:schemeClr val="accent1">
                        <a:lumMod val="20000"/>
                        <a:lumOff val="80000"/>
                      </a:schemeClr>
                    </a:solidFill>
                  </a:tcPr>
                </a:tc>
              </a:tr>
              <a:tr h="176462">
                <a:tc vMerge="1">
                  <a:txBody>
                    <a:bodyPr/>
                    <a:lstStyle/>
                    <a:p>
                      <a:endParaRPr lang="it-IT"/>
                    </a:p>
                  </a:txBody>
                  <a:tcPr/>
                </a:tc>
                <a:tc vMerge="1">
                  <a:txBody>
                    <a:bodyPr/>
                    <a:lstStyle/>
                    <a:p>
                      <a:endParaRPr lang="it-IT"/>
                    </a:p>
                  </a:txBody>
                  <a:tcPr/>
                </a:tc>
                <a:tc vMerge="1">
                  <a:txBody>
                    <a:bodyPr/>
                    <a:lstStyle/>
                    <a:p>
                      <a:endParaRPr lang="it-IT"/>
                    </a:p>
                  </a:txBody>
                  <a:tcPr/>
                </a:tc>
                <a:tc>
                  <a:txBody>
                    <a:bodyPr/>
                    <a:lstStyle/>
                    <a:p>
                      <a:pPr algn="l">
                        <a:lnSpc>
                          <a:spcPct val="115000"/>
                        </a:lnSpc>
                        <a:spcAft>
                          <a:spcPts val="0"/>
                        </a:spcAft>
                      </a:pPr>
                      <a:endParaRPr lang="it-IT" sz="1000" b="0" spc="0" dirty="0">
                        <a:effectLst/>
                        <a:latin typeface="Times New Roman" pitchFamily="18" charset="0"/>
                        <a:ea typeface="Calibri"/>
                        <a:cs typeface="Times New Roman" pitchFamily="18" charset="0"/>
                      </a:endParaRPr>
                    </a:p>
                  </a:txBody>
                  <a:tcPr marL="42277" marR="42277" marT="0" marB="0">
                    <a:solidFill>
                      <a:schemeClr val="accent1">
                        <a:lumMod val="20000"/>
                        <a:lumOff val="80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it-IT" sz="1000" b="0" spc="-150" dirty="0" smtClean="0">
                          <a:effectLst/>
                          <a:latin typeface="Times New Roman" pitchFamily="18" charset="0"/>
                          <a:cs typeface="Times New Roman" pitchFamily="18" charset="0"/>
                        </a:rPr>
                        <a:t>Roux-en-Y</a:t>
                      </a:r>
                      <a:endParaRPr lang="it-IT" sz="1000" b="0" spc="-150" dirty="0" smtClean="0">
                        <a:solidFill>
                          <a:schemeClr val="bg1"/>
                        </a:solidFill>
                        <a:effectLst/>
                        <a:latin typeface="Times New Roman" pitchFamily="18" charset="0"/>
                        <a:ea typeface="Calibri"/>
                        <a:cs typeface="Times New Roman" pitchFamily="18" charset="0"/>
                      </a:endParaRPr>
                    </a:p>
                  </a:txBody>
                  <a:tcPr marL="42277" marR="42277" marT="0" marB="0">
                    <a:solidFill>
                      <a:schemeClr val="accent1">
                        <a:lumMod val="20000"/>
                        <a:lumOff val="80000"/>
                      </a:schemeClr>
                    </a:solidFill>
                  </a:tcPr>
                </a:tc>
                <a:tc>
                  <a:txBody>
                    <a:bodyPr/>
                    <a:lstStyle/>
                    <a:p>
                      <a:pPr algn="l">
                        <a:lnSpc>
                          <a:spcPct val="115000"/>
                        </a:lnSpc>
                        <a:spcAft>
                          <a:spcPts val="0"/>
                        </a:spcAft>
                      </a:pPr>
                      <a:r>
                        <a:rPr lang="it-IT" sz="1000" b="0" spc="0" dirty="0" smtClean="0">
                          <a:effectLst/>
                          <a:latin typeface="Times New Roman" pitchFamily="18" charset="0"/>
                          <a:cs typeface="Times New Roman" pitchFamily="18" charset="0"/>
                        </a:rPr>
                        <a:t>INTRA LAP</a:t>
                      </a:r>
                      <a:endParaRPr lang="it-IT" sz="1000" b="0" spc="0" dirty="0">
                        <a:effectLst/>
                        <a:latin typeface="Times New Roman" pitchFamily="18" charset="0"/>
                        <a:ea typeface="Calibri"/>
                        <a:cs typeface="Times New Roman" pitchFamily="18" charset="0"/>
                      </a:endParaRPr>
                    </a:p>
                  </a:txBody>
                  <a:tcPr marL="42277" marR="42277" marT="0" marB="0">
                    <a:solidFill>
                      <a:schemeClr val="accent1">
                        <a:lumMod val="20000"/>
                        <a:lumOff val="80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000" b="0" spc="0" dirty="0" smtClean="0">
                          <a:effectLst/>
                          <a:latin typeface="Times New Roman" pitchFamily="18" charset="0"/>
                          <a:cs typeface="Times New Roman" pitchFamily="18" charset="0"/>
                        </a:rPr>
                        <a:t>Not provided</a:t>
                      </a:r>
                      <a:endParaRPr lang="it-IT" sz="1000" b="0" spc="0" dirty="0" smtClean="0">
                        <a:effectLst/>
                        <a:latin typeface="Times New Roman" pitchFamily="18" charset="0"/>
                        <a:ea typeface="Calibri"/>
                        <a:cs typeface="Times New Roman" pitchFamily="18" charset="0"/>
                      </a:endParaRPr>
                    </a:p>
                  </a:txBody>
                  <a:tcPr marL="42277" marR="42277" marT="0" marB="0">
                    <a:solidFill>
                      <a:schemeClr val="accent1">
                        <a:lumMod val="20000"/>
                        <a:lumOff val="80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000" b="0" spc="0" dirty="0" smtClean="0">
                          <a:effectLst/>
                          <a:latin typeface="Times New Roman" pitchFamily="18" charset="0"/>
                          <a:cs typeface="Times New Roman" pitchFamily="18" charset="0"/>
                        </a:rPr>
                        <a:t>Not provided</a:t>
                      </a:r>
                      <a:endParaRPr lang="it-IT" sz="1000" b="0" spc="0" dirty="0" smtClean="0">
                        <a:effectLst/>
                        <a:latin typeface="Times New Roman" pitchFamily="18" charset="0"/>
                        <a:ea typeface="Calibri"/>
                        <a:cs typeface="Times New Roman" pitchFamily="18" charset="0"/>
                      </a:endParaRPr>
                    </a:p>
                  </a:txBody>
                  <a:tcPr marL="42277" marR="42277" marT="0" marB="0">
                    <a:solidFill>
                      <a:schemeClr val="accent1">
                        <a:lumMod val="20000"/>
                        <a:lumOff val="80000"/>
                      </a:schemeClr>
                    </a:solidFill>
                  </a:tcPr>
                </a:tc>
                <a:tc vMerge="1">
                  <a:txBody>
                    <a:bodyPr/>
                    <a:lstStyle/>
                    <a:p>
                      <a:endParaRPr lang="it-IT"/>
                    </a:p>
                  </a:txBody>
                  <a:tcPr/>
                </a:tc>
                <a:tc vMerge="1">
                  <a:txBody>
                    <a:bodyPr/>
                    <a:lstStyle/>
                    <a:p>
                      <a:endParaRPr lang="it-IT"/>
                    </a:p>
                  </a:txBody>
                  <a:tcPr/>
                </a:tc>
              </a:tr>
              <a:tr h="176462">
                <a:tc rowSpan="2">
                  <a:txBody>
                    <a:bodyPr/>
                    <a:lstStyle/>
                    <a:p>
                      <a:pPr algn="l">
                        <a:lnSpc>
                          <a:spcPct val="115000"/>
                        </a:lnSpc>
                        <a:spcAft>
                          <a:spcPts val="0"/>
                        </a:spcAft>
                      </a:pPr>
                      <a:r>
                        <a:rPr lang="it-IT" sz="1100" b="1" dirty="0">
                          <a:solidFill>
                            <a:schemeClr val="tx1"/>
                          </a:solidFill>
                          <a:effectLst/>
                          <a:latin typeface="Times New Roman" pitchFamily="18" charset="0"/>
                          <a:cs typeface="Times New Roman" pitchFamily="18" charset="0"/>
                        </a:rPr>
                        <a:t>Song</a:t>
                      </a:r>
                      <a:endParaRPr lang="it-IT" sz="1100" b="1" dirty="0">
                        <a:solidFill>
                          <a:schemeClr val="tx1"/>
                        </a:solidFill>
                        <a:effectLst/>
                        <a:latin typeface="Times New Roman" pitchFamily="18" charset="0"/>
                        <a:ea typeface="Calibri"/>
                        <a:cs typeface="Times New Roman" pitchFamily="18" charset="0"/>
                      </a:endParaRPr>
                    </a:p>
                  </a:txBody>
                  <a:tcPr marL="42277" marR="42277" marT="0" marB="0" anchor="ctr">
                    <a:solidFill>
                      <a:schemeClr val="bg1">
                        <a:lumMod val="85000"/>
                      </a:schemeClr>
                    </a:solidFill>
                  </a:tcPr>
                </a:tc>
                <a:tc rowSpan="2">
                  <a:txBody>
                    <a:bodyPr/>
                    <a:lstStyle/>
                    <a:p>
                      <a:pPr algn="l">
                        <a:lnSpc>
                          <a:spcPct val="115000"/>
                        </a:lnSpc>
                        <a:spcAft>
                          <a:spcPts val="0"/>
                        </a:spcAft>
                      </a:pPr>
                      <a:r>
                        <a:rPr lang="en-US" sz="1000" b="0" u="none" spc="0" smtClean="0">
                          <a:effectLst/>
                          <a:latin typeface="Times New Roman" pitchFamily="18" charset="0"/>
                          <a:cs typeface="Times New Roman" pitchFamily="18" charset="0"/>
                        </a:rPr>
                        <a:t>performed</a:t>
                      </a:r>
                      <a:endParaRPr lang="it-IT" sz="1000" b="0" u="none" spc="0" dirty="0">
                        <a:solidFill>
                          <a:srgbClr val="FF0000"/>
                        </a:solidFill>
                        <a:effectLst/>
                        <a:latin typeface="Times New Roman" pitchFamily="18" charset="0"/>
                        <a:ea typeface="Calibri"/>
                        <a:cs typeface="Times New Roman" pitchFamily="18" charset="0"/>
                      </a:endParaRPr>
                    </a:p>
                  </a:txBody>
                  <a:tcPr marL="42277" marR="42277" marT="0" marB="0">
                    <a:solidFill>
                      <a:schemeClr val="accent1">
                        <a:lumMod val="20000"/>
                        <a:lumOff val="80000"/>
                      </a:schemeClr>
                    </a:solidFill>
                  </a:tcPr>
                </a:tc>
                <a:tc rowSpan="2">
                  <a:txBody>
                    <a:bodyPr/>
                    <a:lstStyle/>
                    <a:p>
                      <a:pPr algn="l">
                        <a:lnSpc>
                          <a:spcPct val="115000"/>
                        </a:lnSpc>
                        <a:spcAft>
                          <a:spcPts val="0"/>
                        </a:spcAft>
                      </a:pPr>
                      <a:r>
                        <a:rPr lang="en-US" sz="1000" b="0" u="none" spc="0" dirty="0" smtClean="0">
                          <a:effectLst/>
                          <a:latin typeface="Times New Roman" pitchFamily="18" charset="0"/>
                          <a:cs typeface="Times New Roman" pitchFamily="18" charset="0"/>
                        </a:rPr>
                        <a:t>performed</a:t>
                      </a:r>
                      <a:endParaRPr lang="it-IT" sz="1000" b="0" u="none" spc="0" dirty="0">
                        <a:solidFill>
                          <a:srgbClr val="FF0000"/>
                        </a:solidFill>
                        <a:effectLst/>
                        <a:latin typeface="Times New Roman" pitchFamily="18" charset="0"/>
                        <a:ea typeface="Calibri"/>
                        <a:cs typeface="Times New Roman" pitchFamily="18" charset="0"/>
                      </a:endParaRPr>
                    </a:p>
                  </a:txBody>
                  <a:tcPr marL="42277" marR="42277" marT="0" marB="0">
                    <a:solidFill>
                      <a:schemeClr val="accent1">
                        <a:lumMod val="20000"/>
                        <a:lumOff val="80000"/>
                      </a:schemeClr>
                    </a:solidFill>
                  </a:tcPr>
                </a:tc>
                <a:tc>
                  <a:txBody>
                    <a:bodyPr/>
                    <a:lstStyle/>
                    <a:p>
                      <a:pPr algn="l">
                        <a:lnSpc>
                          <a:spcPct val="115000"/>
                        </a:lnSpc>
                        <a:spcAft>
                          <a:spcPts val="0"/>
                        </a:spcAft>
                      </a:pPr>
                      <a:r>
                        <a:rPr lang="en-US" sz="1000" b="0" spc="0" dirty="0">
                          <a:effectLst/>
                          <a:latin typeface="Times New Roman" pitchFamily="18" charset="0"/>
                          <a:cs typeface="Times New Roman" pitchFamily="18" charset="0"/>
                        </a:rPr>
                        <a:t> </a:t>
                      </a:r>
                      <a:endParaRPr lang="it-IT" sz="1000" b="0" spc="0" dirty="0">
                        <a:effectLst/>
                        <a:latin typeface="Times New Roman" pitchFamily="18" charset="0"/>
                        <a:ea typeface="Calibri"/>
                        <a:cs typeface="Times New Roman" pitchFamily="18" charset="0"/>
                      </a:endParaRPr>
                    </a:p>
                  </a:txBody>
                  <a:tcPr marL="42277" marR="42277" marT="0" marB="0">
                    <a:solidFill>
                      <a:schemeClr val="accent1">
                        <a:lumMod val="20000"/>
                        <a:lumOff val="80000"/>
                      </a:schemeClr>
                    </a:solidFill>
                  </a:tcPr>
                </a:tc>
                <a:tc>
                  <a:txBody>
                    <a:bodyPr/>
                    <a:lstStyle/>
                    <a:p>
                      <a:pPr algn="l">
                        <a:lnSpc>
                          <a:spcPct val="115000"/>
                        </a:lnSpc>
                        <a:spcAft>
                          <a:spcPts val="0"/>
                        </a:spcAft>
                      </a:pPr>
                      <a:r>
                        <a:rPr lang="it-IT" sz="1000" b="0" spc="-150" dirty="0">
                          <a:effectLst/>
                          <a:latin typeface="Times New Roman" pitchFamily="18" charset="0"/>
                          <a:cs typeface="Times New Roman" pitchFamily="18" charset="0"/>
                        </a:rPr>
                        <a:t>Roux-en-Y</a:t>
                      </a:r>
                      <a:endParaRPr lang="it-IT" sz="1000" b="0" spc="-150" dirty="0">
                        <a:solidFill>
                          <a:schemeClr val="bg1"/>
                        </a:solidFill>
                        <a:effectLst/>
                        <a:latin typeface="Times New Roman" pitchFamily="18" charset="0"/>
                        <a:ea typeface="Calibri"/>
                        <a:cs typeface="Times New Roman" pitchFamily="18" charset="0"/>
                      </a:endParaRPr>
                    </a:p>
                  </a:txBody>
                  <a:tcPr marL="42277" marR="42277" marT="0" marB="0">
                    <a:solidFill>
                      <a:schemeClr val="accent1">
                        <a:lumMod val="20000"/>
                        <a:lumOff val="80000"/>
                      </a:schemeClr>
                    </a:solidFill>
                  </a:tcPr>
                </a:tc>
                <a:tc>
                  <a:txBody>
                    <a:bodyPr/>
                    <a:lstStyle/>
                    <a:p>
                      <a:pPr algn="l">
                        <a:lnSpc>
                          <a:spcPct val="115000"/>
                        </a:lnSpc>
                        <a:spcAft>
                          <a:spcPts val="0"/>
                        </a:spcAft>
                      </a:pPr>
                      <a:r>
                        <a:rPr lang="it-IT" sz="1000" b="0" spc="0" dirty="0" smtClean="0">
                          <a:effectLst/>
                          <a:latin typeface="Times New Roman" pitchFamily="18" charset="0"/>
                          <a:cs typeface="Times New Roman" pitchFamily="18" charset="0"/>
                        </a:rPr>
                        <a:t>EXTRA</a:t>
                      </a:r>
                      <a:endParaRPr lang="it-IT" sz="1000" b="0" spc="0" dirty="0">
                        <a:effectLst/>
                        <a:latin typeface="Times New Roman" pitchFamily="18" charset="0"/>
                        <a:ea typeface="Calibri"/>
                        <a:cs typeface="Times New Roman" pitchFamily="18" charset="0"/>
                      </a:endParaRPr>
                    </a:p>
                  </a:txBody>
                  <a:tcPr marL="42277" marR="42277" marT="0" marB="0">
                    <a:solidFill>
                      <a:schemeClr val="accent1">
                        <a:lumMod val="20000"/>
                        <a:lumOff val="80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000" b="0" spc="-40" dirty="0" smtClean="0">
                          <a:effectLst/>
                          <a:latin typeface="Times New Roman" pitchFamily="18" charset="0"/>
                          <a:cs typeface="Times New Roman" pitchFamily="18" charset="0"/>
                        </a:rPr>
                        <a:t>Circular </a:t>
                      </a:r>
                      <a:r>
                        <a:rPr lang="en-US" sz="1000" b="0" spc="-40" baseline="0" dirty="0" smtClean="0">
                          <a:effectLst/>
                          <a:latin typeface="Times New Roman" pitchFamily="18" charset="0"/>
                          <a:cs typeface="Times New Roman" pitchFamily="18" charset="0"/>
                        </a:rPr>
                        <a:t>stapler</a:t>
                      </a:r>
                      <a:endParaRPr lang="it-IT" sz="1000" b="0" spc="-40" baseline="0" dirty="0" smtClean="0">
                        <a:effectLst/>
                        <a:latin typeface="Times New Roman" pitchFamily="18" charset="0"/>
                        <a:ea typeface="Calibri"/>
                        <a:cs typeface="Times New Roman" pitchFamily="18" charset="0"/>
                      </a:endParaRPr>
                    </a:p>
                  </a:txBody>
                  <a:tcPr marL="42277" marR="42277" marT="0" marB="0">
                    <a:solidFill>
                      <a:schemeClr val="accent1">
                        <a:lumMod val="20000"/>
                        <a:lumOff val="80000"/>
                      </a:schemeClr>
                    </a:solidFill>
                  </a:tcPr>
                </a:tc>
                <a:tc>
                  <a:txBody>
                    <a:bodyPr/>
                    <a:lstStyle/>
                    <a:p>
                      <a:pPr algn="l">
                        <a:lnSpc>
                          <a:spcPct val="115000"/>
                        </a:lnSpc>
                        <a:spcAft>
                          <a:spcPts val="0"/>
                        </a:spcAft>
                      </a:pPr>
                      <a:r>
                        <a:rPr lang="it-IT" sz="1000" b="0" spc="0" dirty="0" err="1">
                          <a:effectLst/>
                          <a:latin typeface="Times New Roman" pitchFamily="18" charset="0"/>
                          <a:cs typeface="Times New Roman" pitchFamily="18" charset="0"/>
                        </a:rPr>
                        <a:t>Upper</a:t>
                      </a:r>
                      <a:r>
                        <a:rPr lang="it-IT" sz="1000" b="0" spc="0" dirty="0">
                          <a:effectLst/>
                          <a:latin typeface="Times New Roman" pitchFamily="18" charset="0"/>
                          <a:cs typeface="Times New Roman" pitchFamily="18" charset="0"/>
                        </a:rPr>
                        <a:t> </a:t>
                      </a:r>
                      <a:r>
                        <a:rPr lang="it-IT" sz="1000" b="0" spc="0" dirty="0" err="1">
                          <a:effectLst/>
                          <a:latin typeface="Times New Roman" pitchFamily="18" charset="0"/>
                          <a:cs typeface="Times New Roman" pitchFamily="18" charset="0"/>
                        </a:rPr>
                        <a:t>midline</a:t>
                      </a:r>
                      <a:endParaRPr lang="it-IT" sz="1000" b="0" spc="0" dirty="0">
                        <a:effectLst/>
                        <a:latin typeface="Times New Roman" pitchFamily="18" charset="0"/>
                        <a:ea typeface="Calibri"/>
                        <a:cs typeface="Times New Roman" pitchFamily="18" charset="0"/>
                      </a:endParaRPr>
                    </a:p>
                  </a:txBody>
                  <a:tcPr marL="42277" marR="42277" marT="0" marB="0">
                    <a:solidFill>
                      <a:schemeClr val="accent1">
                        <a:lumMod val="20000"/>
                        <a:lumOff val="80000"/>
                      </a:schemeClr>
                    </a:solidFill>
                  </a:tcPr>
                </a:tc>
                <a:tc rowSpan="2">
                  <a:txBody>
                    <a:bodyPr/>
                    <a:lstStyle/>
                    <a:p>
                      <a:pPr algn="l">
                        <a:lnSpc>
                          <a:spcPct val="115000"/>
                        </a:lnSpc>
                        <a:spcAft>
                          <a:spcPts val="0"/>
                        </a:spcAft>
                      </a:pPr>
                      <a:r>
                        <a:rPr lang="en-US" sz="1000" b="0" spc="0" dirty="0">
                          <a:effectLst/>
                          <a:latin typeface="Times New Roman" pitchFamily="18" charset="0"/>
                          <a:cs typeface="Times New Roman" pitchFamily="18" charset="0"/>
                        </a:rPr>
                        <a:t>lack</a:t>
                      </a:r>
                      <a:endParaRPr lang="it-IT" sz="1000" b="0" spc="0" dirty="0">
                        <a:effectLst/>
                        <a:latin typeface="Times New Roman" pitchFamily="18" charset="0"/>
                        <a:ea typeface="Calibri"/>
                        <a:cs typeface="Times New Roman" pitchFamily="18" charset="0"/>
                      </a:endParaRPr>
                    </a:p>
                  </a:txBody>
                  <a:tcPr marL="42277" marR="42277" marT="0" marB="0">
                    <a:solidFill>
                      <a:schemeClr val="accent1">
                        <a:lumMod val="20000"/>
                        <a:lumOff val="80000"/>
                      </a:schemeClr>
                    </a:solidFill>
                  </a:tcPr>
                </a:tc>
                <a:tc rowSpan="2">
                  <a:txBody>
                    <a:bodyPr/>
                    <a:lstStyle/>
                    <a:p>
                      <a:pPr algn="l">
                        <a:lnSpc>
                          <a:spcPct val="115000"/>
                        </a:lnSpc>
                        <a:spcAft>
                          <a:spcPts val="0"/>
                        </a:spcAft>
                      </a:pPr>
                      <a:r>
                        <a:rPr lang="en-US" sz="1000" b="0" spc="0" dirty="0">
                          <a:effectLst/>
                          <a:latin typeface="Times New Roman" pitchFamily="18" charset="0"/>
                          <a:cs typeface="Times New Roman" pitchFamily="18" charset="0"/>
                        </a:rPr>
                        <a:t>lack</a:t>
                      </a:r>
                      <a:endParaRPr lang="it-IT" sz="1000" b="0" spc="0" dirty="0">
                        <a:effectLst/>
                        <a:latin typeface="Times New Roman" pitchFamily="18" charset="0"/>
                        <a:ea typeface="Calibri"/>
                        <a:cs typeface="Times New Roman" pitchFamily="18" charset="0"/>
                      </a:endParaRPr>
                    </a:p>
                  </a:txBody>
                  <a:tcPr marL="42277" marR="42277" marT="0" marB="0">
                    <a:solidFill>
                      <a:schemeClr val="accent1">
                        <a:lumMod val="20000"/>
                        <a:lumOff val="80000"/>
                      </a:schemeClr>
                    </a:solidFill>
                  </a:tcPr>
                </a:tc>
              </a:tr>
              <a:tr h="176462">
                <a:tc vMerge="1">
                  <a:txBody>
                    <a:bodyPr/>
                    <a:lstStyle/>
                    <a:p>
                      <a:endParaRPr lang="it-IT"/>
                    </a:p>
                  </a:txBody>
                  <a:tcPr/>
                </a:tc>
                <a:tc vMerge="1">
                  <a:txBody>
                    <a:bodyPr/>
                    <a:lstStyle/>
                    <a:p>
                      <a:endParaRPr lang="it-IT"/>
                    </a:p>
                  </a:txBody>
                  <a:tcPr/>
                </a:tc>
                <a:tc vMerge="1">
                  <a:txBody>
                    <a:bodyPr/>
                    <a:lstStyle/>
                    <a:p>
                      <a:endParaRPr lang="it-IT"/>
                    </a:p>
                  </a:txBody>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endParaRPr lang="it-IT" sz="1000" b="0" spc="0" dirty="0" smtClean="0">
                        <a:effectLst/>
                        <a:latin typeface="Times New Roman" pitchFamily="18" charset="0"/>
                        <a:ea typeface="Calibri"/>
                        <a:cs typeface="Times New Roman" pitchFamily="18" charset="0"/>
                      </a:endParaRPr>
                    </a:p>
                  </a:txBody>
                  <a:tcPr marL="42277" marR="42277" marT="0" marB="0">
                    <a:solidFill>
                      <a:schemeClr val="accent1">
                        <a:lumMod val="20000"/>
                        <a:lumOff val="80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it-IT" sz="1000" b="0" spc="-150" dirty="0" smtClean="0">
                          <a:effectLst/>
                          <a:latin typeface="Times New Roman" pitchFamily="18" charset="0"/>
                          <a:cs typeface="Times New Roman" pitchFamily="18" charset="0"/>
                        </a:rPr>
                        <a:t>Roux-en-Y</a:t>
                      </a:r>
                      <a:endParaRPr lang="it-IT" sz="1000" b="0" spc="-150" dirty="0" smtClean="0">
                        <a:solidFill>
                          <a:schemeClr val="bg1"/>
                        </a:solidFill>
                        <a:effectLst/>
                        <a:latin typeface="Times New Roman" pitchFamily="18" charset="0"/>
                        <a:ea typeface="Calibri"/>
                        <a:cs typeface="Times New Roman" pitchFamily="18" charset="0"/>
                      </a:endParaRPr>
                    </a:p>
                  </a:txBody>
                  <a:tcPr marL="42277" marR="42277" marT="0" marB="0">
                    <a:solidFill>
                      <a:schemeClr val="accent1">
                        <a:lumMod val="20000"/>
                        <a:lumOff val="80000"/>
                      </a:schemeClr>
                    </a:solidFill>
                  </a:tcPr>
                </a:tc>
                <a:tc>
                  <a:txBody>
                    <a:bodyPr/>
                    <a:lstStyle/>
                    <a:p>
                      <a:pPr algn="l">
                        <a:lnSpc>
                          <a:spcPct val="115000"/>
                        </a:lnSpc>
                        <a:spcAft>
                          <a:spcPts val="0"/>
                        </a:spcAft>
                      </a:pPr>
                      <a:r>
                        <a:rPr lang="it-IT" sz="1000" b="0" spc="0" dirty="0" smtClean="0">
                          <a:effectLst/>
                          <a:latin typeface="Times New Roman" pitchFamily="18" charset="0"/>
                          <a:cs typeface="Times New Roman" pitchFamily="18" charset="0"/>
                        </a:rPr>
                        <a:t>INTRA LAP</a:t>
                      </a:r>
                      <a:endParaRPr lang="it-IT" sz="1000" b="0" spc="0" dirty="0">
                        <a:effectLst/>
                        <a:latin typeface="Times New Roman" pitchFamily="18" charset="0"/>
                        <a:ea typeface="Calibri"/>
                        <a:cs typeface="Times New Roman" pitchFamily="18" charset="0"/>
                      </a:endParaRPr>
                    </a:p>
                  </a:txBody>
                  <a:tcPr marL="42277" marR="42277" marT="0" marB="0">
                    <a:solidFill>
                      <a:schemeClr val="accent1">
                        <a:lumMod val="20000"/>
                        <a:lumOff val="80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000" b="0" spc="-40" dirty="0" smtClean="0">
                          <a:effectLst/>
                          <a:latin typeface="Times New Roman" pitchFamily="18" charset="0"/>
                          <a:cs typeface="Times New Roman" pitchFamily="18" charset="0"/>
                        </a:rPr>
                        <a:t>Circular </a:t>
                      </a:r>
                      <a:r>
                        <a:rPr lang="en-US" sz="1000" b="0" spc="-40" baseline="0" dirty="0" smtClean="0">
                          <a:effectLst/>
                          <a:latin typeface="Times New Roman" pitchFamily="18" charset="0"/>
                          <a:cs typeface="Times New Roman" pitchFamily="18" charset="0"/>
                        </a:rPr>
                        <a:t>stapler</a:t>
                      </a:r>
                      <a:endParaRPr lang="it-IT" sz="1000" b="0" spc="-40" baseline="0" dirty="0" smtClean="0">
                        <a:effectLst/>
                        <a:latin typeface="Times New Roman" pitchFamily="18" charset="0"/>
                        <a:ea typeface="Calibri"/>
                        <a:cs typeface="Times New Roman" pitchFamily="18" charset="0"/>
                      </a:endParaRPr>
                    </a:p>
                  </a:txBody>
                  <a:tcPr marL="42277" marR="42277" marT="0" marB="0">
                    <a:solidFill>
                      <a:schemeClr val="accent1">
                        <a:lumMod val="20000"/>
                        <a:lumOff val="80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it-IT" sz="1000" b="0" spc="0" dirty="0">
                          <a:effectLst/>
                          <a:latin typeface="Times New Roman" pitchFamily="18" charset="0"/>
                          <a:cs typeface="Times New Roman" pitchFamily="18" charset="0"/>
                        </a:rPr>
                        <a:t> </a:t>
                      </a:r>
                      <a:r>
                        <a:rPr lang="en-US" sz="1000" b="0" spc="0" dirty="0" smtClean="0">
                          <a:effectLst/>
                          <a:latin typeface="Times New Roman" pitchFamily="18" charset="0"/>
                          <a:cs typeface="Times New Roman" pitchFamily="18" charset="0"/>
                        </a:rPr>
                        <a:t>Not provided</a:t>
                      </a:r>
                      <a:endParaRPr lang="it-IT" sz="1000" b="0" spc="0" dirty="0" smtClean="0">
                        <a:effectLst/>
                        <a:latin typeface="Times New Roman" pitchFamily="18" charset="0"/>
                        <a:ea typeface="Calibri"/>
                        <a:cs typeface="Times New Roman" pitchFamily="18" charset="0"/>
                      </a:endParaRPr>
                    </a:p>
                  </a:txBody>
                  <a:tcPr marL="42277" marR="42277" marT="0" marB="0">
                    <a:solidFill>
                      <a:schemeClr val="accent1">
                        <a:lumMod val="20000"/>
                        <a:lumOff val="80000"/>
                      </a:schemeClr>
                    </a:solidFill>
                  </a:tcPr>
                </a:tc>
                <a:tc vMerge="1">
                  <a:txBody>
                    <a:bodyPr/>
                    <a:lstStyle/>
                    <a:p>
                      <a:endParaRPr lang="it-IT"/>
                    </a:p>
                  </a:txBody>
                  <a:tcPr/>
                </a:tc>
                <a:tc vMerge="1">
                  <a:txBody>
                    <a:bodyPr/>
                    <a:lstStyle/>
                    <a:p>
                      <a:endParaRPr lang="it-IT"/>
                    </a:p>
                  </a:txBody>
                  <a:tcPr/>
                </a:tc>
              </a:tr>
              <a:tr h="201671">
                <a:tc>
                  <a:txBody>
                    <a:bodyPr/>
                    <a:lstStyle/>
                    <a:p>
                      <a:pPr algn="l">
                        <a:lnSpc>
                          <a:spcPct val="115000"/>
                        </a:lnSpc>
                        <a:spcAft>
                          <a:spcPts val="0"/>
                        </a:spcAft>
                      </a:pPr>
                      <a:r>
                        <a:rPr lang="it-IT" sz="1100" b="1" dirty="0">
                          <a:solidFill>
                            <a:schemeClr val="tx1"/>
                          </a:solidFill>
                          <a:effectLst/>
                          <a:latin typeface="Times New Roman" pitchFamily="18" charset="0"/>
                          <a:cs typeface="Times New Roman" pitchFamily="18" charset="0"/>
                        </a:rPr>
                        <a:t>Park</a:t>
                      </a:r>
                      <a:endParaRPr lang="it-IT" sz="1100" b="1" dirty="0">
                        <a:solidFill>
                          <a:schemeClr val="tx1"/>
                        </a:solidFill>
                        <a:effectLst/>
                        <a:latin typeface="Times New Roman" pitchFamily="18" charset="0"/>
                        <a:ea typeface="Calibri"/>
                        <a:cs typeface="Times New Roman" pitchFamily="18" charset="0"/>
                      </a:endParaRPr>
                    </a:p>
                  </a:txBody>
                  <a:tcPr marL="42277" marR="42277" marT="0" marB="0" anchor="ctr">
                    <a:solidFill>
                      <a:schemeClr val="bg1">
                        <a:lumMod val="85000"/>
                      </a:schemeClr>
                    </a:solidFill>
                  </a:tcPr>
                </a:tc>
                <a:tc>
                  <a:txBody>
                    <a:bodyPr/>
                    <a:lstStyle/>
                    <a:p>
                      <a:pPr algn="l">
                        <a:lnSpc>
                          <a:spcPct val="115000"/>
                        </a:lnSpc>
                        <a:spcAft>
                          <a:spcPts val="0"/>
                        </a:spcAft>
                      </a:pPr>
                      <a:r>
                        <a:rPr lang="en-US" sz="1000" b="0" u="none" spc="0" smtClean="0">
                          <a:effectLst/>
                          <a:latin typeface="Times New Roman" pitchFamily="18" charset="0"/>
                          <a:cs typeface="Times New Roman" pitchFamily="18" charset="0"/>
                        </a:rPr>
                        <a:t>performed</a:t>
                      </a:r>
                      <a:endParaRPr lang="it-IT" sz="1000" b="0" u="none" spc="0" dirty="0">
                        <a:solidFill>
                          <a:srgbClr val="FF0000"/>
                        </a:solidFill>
                        <a:effectLst/>
                        <a:latin typeface="Times New Roman" pitchFamily="18" charset="0"/>
                        <a:ea typeface="Calibri"/>
                        <a:cs typeface="Times New Roman" pitchFamily="18" charset="0"/>
                      </a:endParaRPr>
                    </a:p>
                  </a:txBody>
                  <a:tcPr marL="42277" marR="42277" marT="0" marB="0">
                    <a:solidFill>
                      <a:schemeClr val="accent1">
                        <a:lumMod val="20000"/>
                        <a:lumOff val="80000"/>
                      </a:schemeClr>
                    </a:solidFill>
                  </a:tcPr>
                </a:tc>
                <a:tc>
                  <a:txBody>
                    <a:bodyPr/>
                    <a:lstStyle/>
                    <a:p>
                      <a:pPr algn="l">
                        <a:lnSpc>
                          <a:spcPct val="115000"/>
                        </a:lnSpc>
                        <a:spcAft>
                          <a:spcPts val="0"/>
                        </a:spcAft>
                      </a:pPr>
                      <a:r>
                        <a:rPr lang="en-US" sz="1000" b="0" u="none" spc="0" dirty="0" smtClean="0">
                          <a:effectLst/>
                          <a:latin typeface="Times New Roman" pitchFamily="18" charset="0"/>
                          <a:cs typeface="Times New Roman" pitchFamily="18" charset="0"/>
                        </a:rPr>
                        <a:t>performed</a:t>
                      </a:r>
                      <a:endParaRPr lang="it-IT" sz="1000" b="0" u="none" spc="0" dirty="0">
                        <a:solidFill>
                          <a:srgbClr val="FF0000"/>
                        </a:solidFill>
                        <a:effectLst/>
                        <a:latin typeface="Times New Roman" pitchFamily="18" charset="0"/>
                        <a:ea typeface="Calibri"/>
                        <a:cs typeface="Times New Roman" pitchFamily="18" charset="0"/>
                      </a:endParaRPr>
                    </a:p>
                  </a:txBody>
                  <a:tcPr marL="42277" marR="42277" marT="0" marB="0">
                    <a:solidFill>
                      <a:schemeClr val="accent1">
                        <a:lumMod val="20000"/>
                        <a:lumOff val="80000"/>
                      </a:schemeClr>
                    </a:solidFill>
                  </a:tcPr>
                </a:tc>
                <a:tc>
                  <a:txBody>
                    <a:bodyPr/>
                    <a:lstStyle/>
                    <a:p>
                      <a:pPr algn="l">
                        <a:lnSpc>
                          <a:spcPct val="115000"/>
                        </a:lnSpc>
                        <a:spcAft>
                          <a:spcPts val="0"/>
                        </a:spcAft>
                      </a:pPr>
                      <a:r>
                        <a:rPr lang="en-US" sz="1000" b="0" spc="0" dirty="0">
                          <a:effectLst/>
                          <a:latin typeface="Times New Roman" pitchFamily="18" charset="0"/>
                          <a:cs typeface="Times New Roman" pitchFamily="18" charset="0"/>
                        </a:rPr>
                        <a:t> </a:t>
                      </a:r>
                      <a:endParaRPr lang="it-IT" sz="1000" b="0" spc="0" dirty="0">
                        <a:effectLst/>
                        <a:latin typeface="Times New Roman" pitchFamily="18" charset="0"/>
                        <a:ea typeface="Calibri"/>
                        <a:cs typeface="Times New Roman" pitchFamily="18" charset="0"/>
                      </a:endParaRPr>
                    </a:p>
                  </a:txBody>
                  <a:tcPr marL="42277" marR="42277" marT="0" marB="0">
                    <a:solidFill>
                      <a:schemeClr val="accent1">
                        <a:lumMod val="20000"/>
                        <a:lumOff val="80000"/>
                      </a:schemeClr>
                    </a:solidFill>
                  </a:tcPr>
                </a:tc>
                <a:tc>
                  <a:txBody>
                    <a:bodyPr/>
                    <a:lstStyle/>
                    <a:p>
                      <a:pPr algn="l">
                        <a:lnSpc>
                          <a:spcPct val="115000"/>
                        </a:lnSpc>
                        <a:spcAft>
                          <a:spcPts val="0"/>
                        </a:spcAft>
                      </a:pPr>
                      <a:r>
                        <a:rPr lang="it-IT" sz="1000" b="0" spc="-150" dirty="0">
                          <a:effectLst/>
                          <a:latin typeface="Times New Roman" pitchFamily="18" charset="0"/>
                          <a:cs typeface="Times New Roman" pitchFamily="18" charset="0"/>
                        </a:rPr>
                        <a:t>Roux-en-Y</a:t>
                      </a:r>
                      <a:endParaRPr lang="it-IT" sz="1000" b="0" spc="-150" dirty="0">
                        <a:solidFill>
                          <a:schemeClr val="bg1"/>
                        </a:solidFill>
                        <a:effectLst/>
                        <a:latin typeface="Times New Roman" pitchFamily="18" charset="0"/>
                        <a:ea typeface="Calibri"/>
                        <a:cs typeface="Times New Roman" pitchFamily="18" charset="0"/>
                      </a:endParaRPr>
                    </a:p>
                  </a:txBody>
                  <a:tcPr marL="42277" marR="42277" marT="0" marB="0">
                    <a:solidFill>
                      <a:schemeClr val="accent1">
                        <a:lumMod val="20000"/>
                        <a:lumOff val="80000"/>
                      </a:schemeClr>
                    </a:solidFill>
                  </a:tcPr>
                </a:tc>
                <a:tc>
                  <a:txBody>
                    <a:bodyPr/>
                    <a:lstStyle/>
                    <a:p>
                      <a:pPr algn="l">
                        <a:lnSpc>
                          <a:spcPct val="115000"/>
                        </a:lnSpc>
                        <a:spcAft>
                          <a:spcPts val="0"/>
                        </a:spcAft>
                      </a:pPr>
                      <a:r>
                        <a:rPr lang="it-IT" sz="1000" b="0" spc="0" dirty="0" smtClean="0">
                          <a:effectLst/>
                          <a:latin typeface="Times New Roman" pitchFamily="18" charset="0"/>
                          <a:cs typeface="Times New Roman" pitchFamily="18" charset="0"/>
                        </a:rPr>
                        <a:t>EXTRA</a:t>
                      </a:r>
                      <a:endParaRPr lang="it-IT" sz="1000" b="0" spc="0" dirty="0">
                        <a:effectLst/>
                        <a:latin typeface="Times New Roman" pitchFamily="18" charset="0"/>
                        <a:ea typeface="Calibri"/>
                        <a:cs typeface="Times New Roman" pitchFamily="18" charset="0"/>
                      </a:endParaRPr>
                    </a:p>
                  </a:txBody>
                  <a:tcPr marL="42277" marR="42277" marT="0" marB="0">
                    <a:solidFill>
                      <a:schemeClr val="accent1">
                        <a:lumMod val="20000"/>
                        <a:lumOff val="80000"/>
                      </a:schemeClr>
                    </a:solidFill>
                  </a:tcPr>
                </a:tc>
                <a:tc>
                  <a:txBody>
                    <a:bodyPr/>
                    <a:lstStyle/>
                    <a:p>
                      <a:pPr algn="l">
                        <a:lnSpc>
                          <a:spcPct val="115000"/>
                        </a:lnSpc>
                        <a:spcAft>
                          <a:spcPts val="0"/>
                        </a:spcAft>
                      </a:pPr>
                      <a:r>
                        <a:rPr lang="en-US" sz="1000" b="0" spc="0" dirty="0">
                          <a:effectLst/>
                          <a:latin typeface="Times New Roman" pitchFamily="18" charset="0"/>
                          <a:cs typeface="Times New Roman" pitchFamily="18" charset="0"/>
                        </a:rPr>
                        <a:t>Not provided</a:t>
                      </a:r>
                      <a:endParaRPr lang="it-IT" sz="1000" b="0" spc="0" dirty="0">
                        <a:effectLst/>
                        <a:latin typeface="Times New Roman" pitchFamily="18" charset="0"/>
                        <a:ea typeface="Calibri"/>
                        <a:cs typeface="Times New Roman" pitchFamily="18" charset="0"/>
                      </a:endParaRPr>
                    </a:p>
                  </a:txBody>
                  <a:tcPr marL="42277" marR="42277" marT="0" marB="0">
                    <a:solidFill>
                      <a:schemeClr val="accent1">
                        <a:lumMod val="20000"/>
                        <a:lumOff val="80000"/>
                      </a:schemeClr>
                    </a:solidFill>
                  </a:tcPr>
                </a:tc>
                <a:tc>
                  <a:txBody>
                    <a:bodyPr/>
                    <a:lstStyle/>
                    <a:p>
                      <a:pPr algn="l">
                        <a:lnSpc>
                          <a:spcPct val="115000"/>
                        </a:lnSpc>
                        <a:spcAft>
                          <a:spcPts val="0"/>
                        </a:spcAft>
                      </a:pPr>
                      <a:r>
                        <a:rPr lang="it-IT" sz="1000" b="0" spc="0" dirty="0" err="1">
                          <a:effectLst/>
                          <a:latin typeface="Times New Roman" pitchFamily="18" charset="0"/>
                          <a:cs typeface="Times New Roman" pitchFamily="18" charset="0"/>
                        </a:rPr>
                        <a:t>Upper</a:t>
                      </a:r>
                      <a:r>
                        <a:rPr lang="it-IT" sz="1000" b="0" spc="0" dirty="0">
                          <a:effectLst/>
                          <a:latin typeface="Times New Roman" pitchFamily="18" charset="0"/>
                          <a:cs typeface="Times New Roman" pitchFamily="18" charset="0"/>
                        </a:rPr>
                        <a:t> </a:t>
                      </a:r>
                      <a:r>
                        <a:rPr lang="it-IT" sz="1000" b="0" spc="0" dirty="0" err="1">
                          <a:effectLst/>
                          <a:latin typeface="Times New Roman" pitchFamily="18" charset="0"/>
                          <a:cs typeface="Times New Roman" pitchFamily="18" charset="0"/>
                        </a:rPr>
                        <a:t>midline</a:t>
                      </a:r>
                      <a:endParaRPr lang="it-IT" sz="1000" b="0" spc="0" dirty="0">
                        <a:effectLst/>
                        <a:latin typeface="Times New Roman" pitchFamily="18" charset="0"/>
                        <a:ea typeface="Calibri"/>
                        <a:cs typeface="Times New Roman" pitchFamily="18" charset="0"/>
                      </a:endParaRPr>
                    </a:p>
                  </a:txBody>
                  <a:tcPr marL="42277" marR="42277" marT="0" marB="0">
                    <a:solidFill>
                      <a:schemeClr val="accent1">
                        <a:lumMod val="20000"/>
                        <a:lumOff val="80000"/>
                      </a:schemeClr>
                    </a:solidFill>
                  </a:tcPr>
                </a:tc>
                <a:tc>
                  <a:txBody>
                    <a:bodyPr/>
                    <a:lstStyle/>
                    <a:p>
                      <a:pPr algn="l">
                        <a:lnSpc>
                          <a:spcPct val="115000"/>
                        </a:lnSpc>
                        <a:spcAft>
                          <a:spcPts val="0"/>
                        </a:spcAft>
                      </a:pPr>
                      <a:r>
                        <a:rPr lang="en-US" sz="1000" b="0" spc="0" dirty="0" smtClean="0">
                          <a:solidFill>
                            <a:srgbClr val="C00000"/>
                          </a:solidFill>
                          <a:effectLst/>
                          <a:latin typeface="Times New Roman" pitchFamily="18" charset="0"/>
                          <a:cs typeface="Times New Roman" pitchFamily="18" charset="0"/>
                        </a:rPr>
                        <a:t>provided</a:t>
                      </a:r>
                      <a:endParaRPr lang="it-IT" sz="1000" b="0" spc="0" dirty="0">
                        <a:solidFill>
                          <a:srgbClr val="C00000"/>
                        </a:solidFill>
                        <a:effectLst/>
                        <a:latin typeface="Times New Roman" pitchFamily="18" charset="0"/>
                        <a:ea typeface="Calibri"/>
                        <a:cs typeface="Times New Roman" pitchFamily="18" charset="0"/>
                      </a:endParaRPr>
                    </a:p>
                  </a:txBody>
                  <a:tcPr marL="42277" marR="42277" marT="0" marB="0">
                    <a:solidFill>
                      <a:schemeClr val="accent1">
                        <a:lumMod val="20000"/>
                        <a:lumOff val="80000"/>
                      </a:schemeClr>
                    </a:solidFill>
                  </a:tcPr>
                </a:tc>
                <a:tc>
                  <a:txBody>
                    <a:bodyPr/>
                    <a:lstStyle/>
                    <a:p>
                      <a:pPr algn="l">
                        <a:lnSpc>
                          <a:spcPct val="115000"/>
                        </a:lnSpc>
                        <a:spcAft>
                          <a:spcPts val="0"/>
                        </a:spcAft>
                      </a:pPr>
                      <a:r>
                        <a:rPr lang="en-US" sz="1000" b="0" spc="0" dirty="0" smtClean="0">
                          <a:effectLst/>
                          <a:latin typeface="Times New Roman" pitchFamily="18" charset="0"/>
                          <a:cs typeface="Times New Roman" pitchFamily="18" charset="0"/>
                        </a:rPr>
                        <a:t>lack</a:t>
                      </a:r>
                      <a:endParaRPr lang="it-IT" sz="1000" b="0" spc="0" dirty="0">
                        <a:effectLst/>
                        <a:latin typeface="Times New Roman" pitchFamily="18" charset="0"/>
                        <a:ea typeface="Calibri"/>
                        <a:cs typeface="Times New Roman" pitchFamily="18" charset="0"/>
                      </a:endParaRPr>
                    </a:p>
                  </a:txBody>
                  <a:tcPr marL="42277" marR="42277" marT="0" marB="0">
                    <a:solidFill>
                      <a:schemeClr val="accent1">
                        <a:lumMod val="20000"/>
                        <a:lumOff val="80000"/>
                      </a:schemeClr>
                    </a:solidFill>
                  </a:tcPr>
                </a:tc>
              </a:tr>
              <a:tr h="201671">
                <a:tc>
                  <a:txBody>
                    <a:bodyPr/>
                    <a:lstStyle/>
                    <a:p>
                      <a:pPr algn="l">
                        <a:lnSpc>
                          <a:spcPct val="115000"/>
                        </a:lnSpc>
                        <a:spcAft>
                          <a:spcPts val="0"/>
                        </a:spcAft>
                      </a:pPr>
                      <a:r>
                        <a:rPr lang="it-IT" sz="1100" b="1">
                          <a:solidFill>
                            <a:schemeClr val="tx1"/>
                          </a:solidFill>
                          <a:effectLst/>
                          <a:latin typeface="Times New Roman" pitchFamily="18" charset="0"/>
                          <a:cs typeface="Times New Roman" pitchFamily="18" charset="0"/>
                        </a:rPr>
                        <a:t>Yoon</a:t>
                      </a:r>
                      <a:endParaRPr lang="it-IT" sz="1100" b="1">
                        <a:solidFill>
                          <a:schemeClr val="tx1"/>
                        </a:solidFill>
                        <a:effectLst/>
                        <a:latin typeface="Times New Roman" pitchFamily="18" charset="0"/>
                        <a:ea typeface="Calibri"/>
                        <a:cs typeface="Times New Roman" pitchFamily="18" charset="0"/>
                      </a:endParaRPr>
                    </a:p>
                  </a:txBody>
                  <a:tcPr marL="42277" marR="42277" marT="0" marB="0" anchor="ctr">
                    <a:solidFill>
                      <a:schemeClr val="bg1">
                        <a:lumMod val="85000"/>
                      </a:schemeClr>
                    </a:solidFill>
                  </a:tcPr>
                </a:tc>
                <a:tc>
                  <a:txBody>
                    <a:bodyPr/>
                    <a:lstStyle/>
                    <a:p>
                      <a:pPr algn="l">
                        <a:lnSpc>
                          <a:spcPct val="115000"/>
                        </a:lnSpc>
                        <a:spcAft>
                          <a:spcPts val="0"/>
                        </a:spcAft>
                      </a:pPr>
                      <a:r>
                        <a:rPr lang="en-US" sz="1000" b="0" u="none" spc="0" smtClean="0">
                          <a:effectLst/>
                          <a:latin typeface="Times New Roman" pitchFamily="18" charset="0"/>
                          <a:cs typeface="Times New Roman" pitchFamily="18" charset="0"/>
                        </a:rPr>
                        <a:t>performed</a:t>
                      </a:r>
                      <a:endParaRPr lang="it-IT" sz="1000" b="0" u="none" spc="0" dirty="0">
                        <a:solidFill>
                          <a:srgbClr val="FF0000"/>
                        </a:solidFill>
                        <a:effectLst/>
                        <a:latin typeface="Times New Roman" pitchFamily="18" charset="0"/>
                        <a:ea typeface="Calibri"/>
                        <a:cs typeface="Times New Roman" pitchFamily="18" charset="0"/>
                      </a:endParaRPr>
                    </a:p>
                  </a:txBody>
                  <a:tcPr marL="42277" marR="42277" marT="0" marB="0">
                    <a:solidFill>
                      <a:schemeClr val="accent1">
                        <a:lumMod val="20000"/>
                        <a:lumOff val="80000"/>
                      </a:schemeClr>
                    </a:solidFill>
                  </a:tcPr>
                </a:tc>
                <a:tc>
                  <a:txBody>
                    <a:bodyPr/>
                    <a:lstStyle/>
                    <a:p>
                      <a:pPr algn="l">
                        <a:lnSpc>
                          <a:spcPct val="115000"/>
                        </a:lnSpc>
                        <a:spcAft>
                          <a:spcPts val="0"/>
                        </a:spcAft>
                      </a:pPr>
                      <a:r>
                        <a:rPr lang="en-US" sz="1000" b="0" u="none" spc="0" dirty="0" smtClean="0">
                          <a:effectLst/>
                          <a:latin typeface="Times New Roman" pitchFamily="18" charset="0"/>
                          <a:cs typeface="Times New Roman" pitchFamily="18" charset="0"/>
                        </a:rPr>
                        <a:t>performed</a:t>
                      </a:r>
                      <a:endParaRPr lang="it-IT" sz="1000" b="0" u="none" spc="0" dirty="0">
                        <a:solidFill>
                          <a:srgbClr val="FF0000"/>
                        </a:solidFill>
                        <a:effectLst/>
                        <a:latin typeface="Times New Roman" pitchFamily="18" charset="0"/>
                        <a:ea typeface="Calibri"/>
                        <a:cs typeface="Times New Roman" pitchFamily="18" charset="0"/>
                      </a:endParaRPr>
                    </a:p>
                  </a:txBody>
                  <a:tcPr marL="42277" marR="42277" marT="0" marB="0">
                    <a:solidFill>
                      <a:schemeClr val="accent1">
                        <a:lumMod val="20000"/>
                        <a:lumOff val="80000"/>
                      </a:schemeClr>
                    </a:solidFill>
                  </a:tcPr>
                </a:tc>
                <a:tc>
                  <a:txBody>
                    <a:bodyPr/>
                    <a:lstStyle/>
                    <a:p>
                      <a:pPr algn="l">
                        <a:lnSpc>
                          <a:spcPct val="115000"/>
                        </a:lnSpc>
                        <a:spcAft>
                          <a:spcPts val="0"/>
                        </a:spcAft>
                      </a:pPr>
                      <a:r>
                        <a:rPr lang="en-US" sz="1000" b="0" spc="0" dirty="0">
                          <a:effectLst/>
                          <a:latin typeface="Times New Roman" pitchFamily="18" charset="0"/>
                          <a:cs typeface="Times New Roman" pitchFamily="18" charset="0"/>
                        </a:rPr>
                        <a:t> </a:t>
                      </a:r>
                      <a:endParaRPr lang="it-IT" sz="1000" b="0" spc="0" dirty="0">
                        <a:effectLst/>
                        <a:latin typeface="Times New Roman" pitchFamily="18" charset="0"/>
                        <a:ea typeface="Calibri"/>
                        <a:cs typeface="Times New Roman" pitchFamily="18" charset="0"/>
                      </a:endParaRPr>
                    </a:p>
                  </a:txBody>
                  <a:tcPr marL="42277" marR="42277" marT="0" marB="0">
                    <a:solidFill>
                      <a:schemeClr val="accent1">
                        <a:lumMod val="20000"/>
                        <a:lumOff val="80000"/>
                      </a:schemeClr>
                    </a:solidFill>
                  </a:tcPr>
                </a:tc>
                <a:tc>
                  <a:txBody>
                    <a:bodyPr/>
                    <a:lstStyle/>
                    <a:p>
                      <a:pPr algn="l">
                        <a:lnSpc>
                          <a:spcPct val="115000"/>
                        </a:lnSpc>
                        <a:spcAft>
                          <a:spcPts val="0"/>
                        </a:spcAft>
                      </a:pPr>
                      <a:r>
                        <a:rPr lang="it-IT" sz="1000" b="0" spc="-150" dirty="0">
                          <a:effectLst/>
                          <a:latin typeface="Times New Roman" pitchFamily="18" charset="0"/>
                          <a:cs typeface="Times New Roman" pitchFamily="18" charset="0"/>
                        </a:rPr>
                        <a:t>Roux-en-Y</a:t>
                      </a:r>
                      <a:endParaRPr lang="it-IT" sz="1000" b="0" spc="-150" dirty="0">
                        <a:solidFill>
                          <a:schemeClr val="bg1"/>
                        </a:solidFill>
                        <a:effectLst/>
                        <a:latin typeface="Times New Roman" pitchFamily="18" charset="0"/>
                        <a:ea typeface="Calibri"/>
                        <a:cs typeface="Times New Roman" pitchFamily="18" charset="0"/>
                      </a:endParaRPr>
                    </a:p>
                  </a:txBody>
                  <a:tcPr marL="42277" marR="42277" marT="0" marB="0">
                    <a:solidFill>
                      <a:schemeClr val="accent1">
                        <a:lumMod val="20000"/>
                        <a:lumOff val="80000"/>
                      </a:schemeClr>
                    </a:solidFill>
                  </a:tcPr>
                </a:tc>
                <a:tc>
                  <a:txBody>
                    <a:bodyPr/>
                    <a:lstStyle/>
                    <a:p>
                      <a:pPr algn="l">
                        <a:lnSpc>
                          <a:spcPct val="115000"/>
                        </a:lnSpc>
                        <a:spcAft>
                          <a:spcPts val="0"/>
                        </a:spcAft>
                      </a:pPr>
                      <a:r>
                        <a:rPr lang="it-IT" sz="1000" b="0" spc="0" dirty="0" smtClean="0">
                          <a:effectLst/>
                          <a:latin typeface="Times New Roman" pitchFamily="18" charset="0"/>
                          <a:cs typeface="Times New Roman" pitchFamily="18" charset="0"/>
                        </a:rPr>
                        <a:t>EXTRA</a:t>
                      </a:r>
                      <a:endParaRPr lang="it-IT" sz="1000" b="0" spc="0" dirty="0">
                        <a:effectLst/>
                        <a:latin typeface="Times New Roman" pitchFamily="18" charset="0"/>
                        <a:ea typeface="Calibri"/>
                        <a:cs typeface="Times New Roman" pitchFamily="18" charset="0"/>
                      </a:endParaRPr>
                    </a:p>
                  </a:txBody>
                  <a:tcPr marL="42277" marR="42277" marT="0" marB="0">
                    <a:solidFill>
                      <a:schemeClr val="accent1">
                        <a:lumMod val="20000"/>
                        <a:lumOff val="80000"/>
                      </a:schemeClr>
                    </a:solidFill>
                  </a:tcPr>
                </a:tc>
                <a:tc>
                  <a:txBody>
                    <a:bodyPr/>
                    <a:lstStyle/>
                    <a:p>
                      <a:pPr algn="l">
                        <a:lnSpc>
                          <a:spcPct val="115000"/>
                        </a:lnSpc>
                        <a:spcAft>
                          <a:spcPts val="0"/>
                        </a:spcAft>
                      </a:pPr>
                      <a:r>
                        <a:rPr lang="en-US" sz="1000" b="0" spc="-40" smtClean="0">
                          <a:effectLst/>
                          <a:latin typeface="Times New Roman" pitchFamily="18" charset="0"/>
                          <a:cs typeface="Times New Roman" pitchFamily="18" charset="0"/>
                        </a:rPr>
                        <a:t>Circular </a:t>
                      </a:r>
                      <a:r>
                        <a:rPr lang="en-US" sz="1000" b="0" spc="-40" baseline="0" smtClean="0">
                          <a:effectLst/>
                          <a:latin typeface="Times New Roman" pitchFamily="18" charset="0"/>
                          <a:cs typeface="Times New Roman" pitchFamily="18" charset="0"/>
                        </a:rPr>
                        <a:t>stapler</a:t>
                      </a:r>
                      <a:endParaRPr lang="it-IT" sz="1000" b="0" spc="-40" baseline="0" dirty="0">
                        <a:effectLst/>
                        <a:latin typeface="Times New Roman" pitchFamily="18" charset="0"/>
                        <a:ea typeface="Calibri"/>
                        <a:cs typeface="Times New Roman" pitchFamily="18" charset="0"/>
                      </a:endParaRPr>
                    </a:p>
                  </a:txBody>
                  <a:tcPr marL="42277" marR="42277" marT="0" marB="0">
                    <a:solidFill>
                      <a:schemeClr val="accent1">
                        <a:lumMod val="20000"/>
                        <a:lumOff val="80000"/>
                      </a:schemeClr>
                    </a:solidFill>
                  </a:tcPr>
                </a:tc>
                <a:tc>
                  <a:txBody>
                    <a:bodyPr/>
                    <a:lstStyle/>
                    <a:p>
                      <a:pPr algn="l">
                        <a:lnSpc>
                          <a:spcPct val="115000"/>
                        </a:lnSpc>
                        <a:spcAft>
                          <a:spcPts val="0"/>
                        </a:spcAft>
                      </a:pPr>
                      <a:r>
                        <a:rPr lang="en-US" sz="1000" b="0" spc="0" dirty="0">
                          <a:effectLst/>
                          <a:latin typeface="Times New Roman" pitchFamily="18" charset="0"/>
                          <a:cs typeface="Times New Roman" pitchFamily="18" charset="0"/>
                        </a:rPr>
                        <a:t>Not provided</a:t>
                      </a:r>
                      <a:endParaRPr lang="it-IT" sz="1000" b="0" spc="0" dirty="0">
                        <a:effectLst/>
                        <a:latin typeface="Times New Roman" pitchFamily="18" charset="0"/>
                        <a:ea typeface="Calibri"/>
                        <a:cs typeface="Times New Roman" pitchFamily="18" charset="0"/>
                      </a:endParaRPr>
                    </a:p>
                  </a:txBody>
                  <a:tcPr marL="42277" marR="42277" marT="0" marB="0">
                    <a:solidFill>
                      <a:schemeClr val="accent1">
                        <a:lumMod val="20000"/>
                        <a:lumOff val="80000"/>
                      </a:schemeClr>
                    </a:solidFill>
                  </a:tcPr>
                </a:tc>
                <a:tc>
                  <a:txBody>
                    <a:bodyPr/>
                    <a:lstStyle/>
                    <a:p>
                      <a:pPr algn="l">
                        <a:lnSpc>
                          <a:spcPct val="115000"/>
                        </a:lnSpc>
                        <a:spcAft>
                          <a:spcPts val="0"/>
                        </a:spcAft>
                      </a:pPr>
                      <a:r>
                        <a:rPr lang="en-US" sz="1000" b="0" spc="0" dirty="0" smtClean="0">
                          <a:solidFill>
                            <a:srgbClr val="C00000"/>
                          </a:solidFill>
                          <a:effectLst/>
                          <a:latin typeface="Times New Roman" pitchFamily="18" charset="0"/>
                          <a:cs typeface="Times New Roman" pitchFamily="18" charset="0"/>
                        </a:rPr>
                        <a:t>provided</a:t>
                      </a:r>
                      <a:endParaRPr lang="it-IT" sz="1000" b="0" spc="0" dirty="0">
                        <a:solidFill>
                          <a:srgbClr val="C00000"/>
                        </a:solidFill>
                        <a:effectLst/>
                        <a:latin typeface="Times New Roman" pitchFamily="18" charset="0"/>
                        <a:ea typeface="Calibri"/>
                        <a:cs typeface="Times New Roman" pitchFamily="18" charset="0"/>
                      </a:endParaRPr>
                    </a:p>
                  </a:txBody>
                  <a:tcPr marL="42277" marR="42277" marT="0" marB="0">
                    <a:solidFill>
                      <a:schemeClr val="accent1">
                        <a:lumMod val="20000"/>
                        <a:lumOff val="80000"/>
                      </a:schemeClr>
                    </a:solidFill>
                  </a:tcPr>
                </a:tc>
                <a:tc>
                  <a:txBody>
                    <a:bodyPr/>
                    <a:lstStyle/>
                    <a:p>
                      <a:pPr algn="l">
                        <a:lnSpc>
                          <a:spcPct val="115000"/>
                        </a:lnSpc>
                        <a:spcAft>
                          <a:spcPts val="0"/>
                        </a:spcAft>
                      </a:pPr>
                      <a:r>
                        <a:rPr lang="en-US" sz="1000" b="0" spc="0" dirty="0" smtClean="0">
                          <a:solidFill>
                            <a:srgbClr val="C00000"/>
                          </a:solidFill>
                          <a:effectLst/>
                          <a:latin typeface="Times New Roman" pitchFamily="18" charset="0"/>
                          <a:cs typeface="Times New Roman" pitchFamily="18" charset="0"/>
                        </a:rPr>
                        <a:t>provided</a:t>
                      </a:r>
                      <a:endParaRPr lang="it-IT" sz="1000" b="0" spc="0" dirty="0">
                        <a:solidFill>
                          <a:srgbClr val="C00000"/>
                        </a:solidFill>
                        <a:effectLst/>
                        <a:latin typeface="Times New Roman" pitchFamily="18" charset="0"/>
                        <a:ea typeface="Calibri"/>
                        <a:cs typeface="Times New Roman" pitchFamily="18" charset="0"/>
                      </a:endParaRPr>
                    </a:p>
                  </a:txBody>
                  <a:tcPr marL="42277" marR="42277" marT="0" marB="0">
                    <a:solidFill>
                      <a:schemeClr val="accent1">
                        <a:lumMod val="20000"/>
                        <a:lumOff val="80000"/>
                      </a:schemeClr>
                    </a:solidFill>
                  </a:tcPr>
                </a:tc>
              </a:tr>
              <a:tr h="176462">
                <a:tc rowSpan="2">
                  <a:txBody>
                    <a:bodyPr/>
                    <a:lstStyle/>
                    <a:p>
                      <a:pPr algn="l">
                        <a:lnSpc>
                          <a:spcPct val="115000"/>
                        </a:lnSpc>
                        <a:spcAft>
                          <a:spcPts val="0"/>
                        </a:spcAft>
                      </a:pPr>
                      <a:r>
                        <a:rPr lang="en-US" sz="1100" b="1" dirty="0">
                          <a:solidFill>
                            <a:schemeClr val="tx1"/>
                          </a:solidFill>
                          <a:effectLst/>
                          <a:latin typeface="Times New Roman" pitchFamily="18" charset="0"/>
                          <a:cs typeface="Times New Roman" pitchFamily="18" charset="0"/>
                        </a:rPr>
                        <a:t>Kang</a:t>
                      </a:r>
                      <a:endParaRPr lang="it-IT" sz="1100" b="1" dirty="0">
                        <a:solidFill>
                          <a:schemeClr val="tx1"/>
                        </a:solidFill>
                        <a:effectLst/>
                        <a:latin typeface="Times New Roman" pitchFamily="18" charset="0"/>
                        <a:ea typeface="Calibri"/>
                        <a:cs typeface="Times New Roman" pitchFamily="18" charset="0"/>
                      </a:endParaRPr>
                    </a:p>
                  </a:txBody>
                  <a:tcPr marL="42277" marR="42277" marT="0" marB="0" anchor="ctr">
                    <a:solidFill>
                      <a:schemeClr val="bg1">
                        <a:lumMod val="85000"/>
                      </a:schemeClr>
                    </a:solidFill>
                  </a:tcPr>
                </a:tc>
                <a:tc rowSpan="2">
                  <a:txBody>
                    <a:bodyPr/>
                    <a:lstStyle/>
                    <a:p>
                      <a:pPr algn="l">
                        <a:lnSpc>
                          <a:spcPct val="115000"/>
                        </a:lnSpc>
                        <a:spcAft>
                          <a:spcPts val="0"/>
                        </a:spcAft>
                      </a:pPr>
                      <a:r>
                        <a:rPr lang="en-US" sz="1000" b="0" u="none" spc="0" smtClean="0">
                          <a:effectLst/>
                          <a:latin typeface="Times New Roman" pitchFamily="18" charset="0"/>
                          <a:cs typeface="Times New Roman" pitchFamily="18" charset="0"/>
                        </a:rPr>
                        <a:t>performed</a:t>
                      </a:r>
                      <a:endParaRPr lang="it-IT" sz="1000" b="0" u="none" spc="0" dirty="0">
                        <a:solidFill>
                          <a:srgbClr val="FF0000"/>
                        </a:solidFill>
                        <a:effectLst/>
                        <a:latin typeface="Times New Roman" pitchFamily="18" charset="0"/>
                        <a:ea typeface="Calibri"/>
                        <a:cs typeface="Times New Roman" pitchFamily="18" charset="0"/>
                      </a:endParaRPr>
                    </a:p>
                  </a:txBody>
                  <a:tcPr marL="42277" marR="42277" marT="0" marB="0">
                    <a:solidFill>
                      <a:schemeClr val="accent1">
                        <a:lumMod val="20000"/>
                        <a:lumOff val="80000"/>
                      </a:schemeClr>
                    </a:solidFill>
                  </a:tcPr>
                </a:tc>
                <a:tc rowSpan="2">
                  <a:txBody>
                    <a:bodyPr/>
                    <a:lstStyle/>
                    <a:p>
                      <a:pPr algn="l">
                        <a:lnSpc>
                          <a:spcPct val="115000"/>
                        </a:lnSpc>
                        <a:spcAft>
                          <a:spcPts val="0"/>
                        </a:spcAft>
                      </a:pPr>
                      <a:r>
                        <a:rPr lang="en-US" sz="1000" b="0" u="none" spc="0" smtClean="0">
                          <a:effectLst/>
                          <a:latin typeface="Times New Roman" pitchFamily="18" charset="0"/>
                          <a:cs typeface="Times New Roman" pitchFamily="18" charset="0"/>
                        </a:rPr>
                        <a:t>performed</a:t>
                      </a:r>
                      <a:endParaRPr lang="it-IT" sz="1000" b="0" u="none" spc="0" dirty="0">
                        <a:solidFill>
                          <a:srgbClr val="FF0000"/>
                        </a:solidFill>
                        <a:effectLst/>
                        <a:latin typeface="Times New Roman" pitchFamily="18" charset="0"/>
                        <a:ea typeface="Calibri"/>
                        <a:cs typeface="Times New Roman" pitchFamily="18" charset="0"/>
                      </a:endParaRPr>
                    </a:p>
                  </a:txBody>
                  <a:tcPr marL="42277" marR="42277" marT="0" marB="0">
                    <a:solidFill>
                      <a:schemeClr val="accent1">
                        <a:lumMod val="20000"/>
                        <a:lumOff val="80000"/>
                      </a:schemeClr>
                    </a:solidFill>
                  </a:tcPr>
                </a:tc>
                <a:tc>
                  <a:txBody>
                    <a:bodyPr/>
                    <a:lstStyle/>
                    <a:p>
                      <a:pPr algn="l">
                        <a:lnSpc>
                          <a:spcPct val="115000"/>
                        </a:lnSpc>
                        <a:spcAft>
                          <a:spcPts val="0"/>
                        </a:spcAft>
                      </a:pPr>
                      <a:r>
                        <a:rPr lang="en-US" sz="1000" b="0" spc="0" dirty="0">
                          <a:effectLst/>
                          <a:latin typeface="Times New Roman" pitchFamily="18" charset="0"/>
                          <a:cs typeface="Times New Roman" pitchFamily="18" charset="0"/>
                        </a:rPr>
                        <a:t> </a:t>
                      </a:r>
                      <a:endParaRPr lang="it-IT" sz="1000" b="0" spc="0" dirty="0">
                        <a:effectLst/>
                        <a:latin typeface="Times New Roman" pitchFamily="18" charset="0"/>
                        <a:ea typeface="Calibri"/>
                        <a:cs typeface="Times New Roman" pitchFamily="18" charset="0"/>
                      </a:endParaRPr>
                    </a:p>
                  </a:txBody>
                  <a:tcPr marL="42277" marR="42277" marT="0" marB="0">
                    <a:solidFill>
                      <a:schemeClr val="accent1">
                        <a:lumMod val="20000"/>
                        <a:lumOff val="80000"/>
                      </a:schemeClr>
                    </a:solidFill>
                  </a:tcPr>
                </a:tc>
                <a:tc>
                  <a:txBody>
                    <a:bodyPr/>
                    <a:lstStyle/>
                    <a:p>
                      <a:pPr algn="l">
                        <a:lnSpc>
                          <a:spcPct val="115000"/>
                        </a:lnSpc>
                        <a:spcAft>
                          <a:spcPts val="0"/>
                        </a:spcAft>
                      </a:pPr>
                      <a:r>
                        <a:rPr lang="it-IT" sz="1000" b="0" spc="-150" dirty="0">
                          <a:effectLst/>
                          <a:latin typeface="Times New Roman" pitchFamily="18" charset="0"/>
                          <a:cs typeface="Times New Roman" pitchFamily="18" charset="0"/>
                        </a:rPr>
                        <a:t>Roux-en-Y</a:t>
                      </a:r>
                      <a:endParaRPr lang="it-IT" sz="1000" b="0" spc="-150" dirty="0">
                        <a:solidFill>
                          <a:schemeClr val="bg1"/>
                        </a:solidFill>
                        <a:effectLst/>
                        <a:latin typeface="Times New Roman" pitchFamily="18" charset="0"/>
                        <a:ea typeface="Calibri"/>
                        <a:cs typeface="Times New Roman" pitchFamily="18" charset="0"/>
                      </a:endParaRPr>
                    </a:p>
                  </a:txBody>
                  <a:tcPr marL="42277" marR="42277" marT="0" marB="0">
                    <a:solidFill>
                      <a:schemeClr val="accent1">
                        <a:lumMod val="20000"/>
                        <a:lumOff val="80000"/>
                      </a:schemeClr>
                    </a:solidFill>
                  </a:tcPr>
                </a:tc>
                <a:tc>
                  <a:txBody>
                    <a:bodyPr/>
                    <a:lstStyle/>
                    <a:p>
                      <a:pPr algn="l">
                        <a:lnSpc>
                          <a:spcPct val="115000"/>
                        </a:lnSpc>
                        <a:spcAft>
                          <a:spcPts val="0"/>
                        </a:spcAft>
                      </a:pPr>
                      <a:r>
                        <a:rPr lang="it-IT" sz="1000" b="0" spc="0" dirty="0" smtClean="0">
                          <a:effectLst/>
                          <a:latin typeface="Times New Roman" pitchFamily="18" charset="0"/>
                          <a:cs typeface="Times New Roman" pitchFamily="18" charset="0"/>
                        </a:rPr>
                        <a:t>EXTRA</a:t>
                      </a:r>
                      <a:endParaRPr lang="it-IT" sz="1000" b="0" spc="0" dirty="0">
                        <a:effectLst/>
                        <a:latin typeface="Times New Roman" pitchFamily="18" charset="0"/>
                        <a:ea typeface="Calibri"/>
                        <a:cs typeface="Times New Roman" pitchFamily="18" charset="0"/>
                      </a:endParaRPr>
                    </a:p>
                  </a:txBody>
                  <a:tcPr marL="42277" marR="42277" marT="0" marB="0">
                    <a:solidFill>
                      <a:schemeClr val="accent1">
                        <a:lumMod val="20000"/>
                        <a:lumOff val="80000"/>
                      </a:schemeClr>
                    </a:solidFill>
                  </a:tcPr>
                </a:tc>
                <a:tc>
                  <a:txBody>
                    <a:bodyPr/>
                    <a:lstStyle/>
                    <a:p>
                      <a:pPr algn="l">
                        <a:lnSpc>
                          <a:spcPct val="115000"/>
                        </a:lnSpc>
                        <a:spcAft>
                          <a:spcPts val="0"/>
                        </a:spcAft>
                      </a:pPr>
                      <a:r>
                        <a:rPr lang="en-US" sz="1000" b="0" spc="-40" dirty="0" smtClean="0">
                          <a:effectLst/>
                          <a:latin typeface="Times New Roman" pitchFamily="18" charset="0"/>
                          <a:cs typeface="Times New Roman" pitchFamily="18" charset="0"/>
                        </a:rPr>
                        <a:t>Circular </a:t>
                      </a:r>
                      <a:r>
                        <a:rPr lang="en-US" sz="1000" b="0" spc="-40" baseline="0" dirty="0" smtClean="0">
                          <a:effectLst/>
                          <a:latin typeface="Times New Roman" pitchFamily="18" charset="0"/>
                          <a:cs typeface="Times New Roman" pitchFamily="18" charset="0"/>
                        </a:rPr>
                        <a:t>stapler</a:t>
                      </a:r>
                      <a:endParaRPr lang="it-IT" sz="1000" b="0" spc="-40" baseline="0" dirty="0">
                        <a:effectLst/>
                        <a:latin typeface="Times New Roman" pitchFamily="18" charset="0"/>
                        <a:ea typeface="Calibri"/>
                        <a:cs typeface="Times New Roman" pitchFamily="18" charset="0"/>
                      </a:endParaRPr>
                    </a:p>
                  </a:txBody>
                  <a:tcPr marL="42277" marR="42277" marT="0" marB="0">
                    <a:solidFill>
                      <a:schemeClr val="accent1">
                        <a:lumMod val="20000"/>
                        <a:lumOff val="80000"/>
                      </a:schemeClr>
                    </a:solidFill>
                  </a:tcPr>
                </a:tc>
                <a:tc>
                  <a:txBody>
                    <a:bodyPr/>
                    <a:lstStyle/>
                    <a:p>
                      <a:pPr algn="l">
                        <a:lnSpc>
                          <a:spcPct val="115000"/>
                        </a:lnSpc>
                        <a:spcAft>
                          <a:spcPts val="0"/>
                        </a:spcAft>
                      </a:pPr>
                      <a:r>
                        <a:rPr lang="it-IT" sz="1000" b="0" spc="0" dirty="0" err="1">
                          <a:effectLst/>
                          <a:latin typeface="Times New Roman" pitchFamily="18" charset="0"/>
                          <a:cs typeface="Times New Roman" pitchFamily="18" charset="0"/>
                        </a:rPr>
                        <a:t>Upper</a:t>
                      </a:r>
                      <a:r>
                        <a:rPr lang="it-IT" sz="1000" b="0" spc="0" dirty="0">
                          <a:effectLst/>
                          <a:latin typeface="Times New Roman" pitchFamily="18" charset="0"/>
                          <a:cs typeface="Times New Roman" pitchFamily="18" charset="0"/>
                        </a:rPr>
                        <a:t> </a:t>
                      </a:r>
                      <a:r>
                        <a:rPr lang="it-IT" sz="1000" b="0" spc="0" dirty="0" err="1">
                          <a:effectLst/>
                          <a:latin typeface="Times New Roman" pitchFamily="18" charset="0"/>
                          <a:cs typeface="Times New Roman" pitchFamily="18" charset="0"/>
                        </a:rPr>
                        <a:t>midline</a:t>
                      </a:r>
                      <a:endParaRPr lang="it-IT" sz="1000" b="0" spc="0" dirty="0">
                        <a:effectLst/>
                        <a:latin typeface="Times New Roman" pitchFamily="18" charset="0"/>
                        <a:ea typeface="Calibri"/>
                        <a:cs typeface="Times New Roman" pitchFamily="18" charset="0"/>
                      </a:endParaRPr>
                    </a:p>
                  </a:txBody>
                  <a:tcPr marL="42277" marR="42277" marT="0" marB="0">
                    <a:solidFill>
                      <a:schemeClr val="accent1">
                        <a:lumMod val="20000"/>
                        <a:lumOff val="80000"/>
                      </a:schemeClr>
                    </a:solidFill>
                  </a:tcPr>
                </a:tc>
                <a:tc rowSpan="2">
                  <a:txBody>
                    <a:bodyPr/>
                    <a:lstStyle/>
                    <a:p>
                      <a:pPr algn="l">
                        <a:lnSpc>
                          <a:spcPct val="115000"/>
                        </a:lnSpc>
                        <a:spcAft>
                          <a:spcPts val="0"/>
                        </a:spcAft>
                      </a:pPr>
                      <a:r>
                        <a:rPr lang="en-US" sz="1000" b="0" spc="0" dirty="0">
                          <a:effectLst/>
                          <a:latin typeface="Times New Roman" pitchFamily="18" charset="0"/>
                          <a:cs typeface="Times New Roman" pitchFamily="18" charset="0"/>
                        </a:rPr>
                        <a:t>lack</a:t>
                      </a:r>
                      <a:endParaRPr lang="it-IT" sz="1000" b="0" spc="0" dirty="0">
                        <a:effectLst/>
                        <a:latin typeface="Times New Roman" pitchFamily="18" charset="0"/>
                        <a:ea typeface="Calibri"/>
                        <a:cs typeface="Times New Roman" pitchFamily="18" charset="0"/>
                      </a:endParaRPr>
                    </a:p>
                  </a:txBody>
                  <a:tcPr marL="42277" marR="42277" marT="0" marB="0">
                    <a:solidFill>
                      <a:schemeClr val="accent1">
                        <a:lumMod val="20000"/>
                        <a:lumOff val="80000"/>
                      </a:schemeClr>
                    </a:solidFill>
                  </a:tcPr>
                </a:tc>
                <a:tc rowSpan="2">
                  <a:txBody>
                    <a:bodyPr/>
                    <a:lstStyle/>
                    <a:p>
                      <a:pPr algn="l">
                        <a:lnSpc>
                          <a:spcPct val="115000"/>
                        </a:lnSpc>
                        <a:spcAft>
                          <a:spcPts val="0"/>
                        </a:spcAft>
                      </a:pPr>
                      <a:r>
                        <a:rPr lang="en-US" sz="1000" b="0" spc="0" dirty="0">
                          <a:effectLst/>
                          <a:latin typeface="Times New Roman" pitchFamily="18" charset="0"/>
                          <a:cs typeface="Times New Roman" pitchFamily="18" charset="0"/>
                        </a:rPr>
                        <a:t>lack</a:t>
                      </a:r>
                      <a:endParaRPr lang="it-IT" sz="1000" b="0" spc="0" dirty="0">
                        <a:effectLst/>
                        <a:latin typeface="Times New Roman" pitchFamily="18" charset="0"/>
                        <a:ea typeface="Calibri"/>
                        <a:cs typeface="Times New Roman" pitchFamily="18" charset="0"/>
                      </a:endParaRPr>
                    </a:p>
                  </a:txBody>
                  <a:tcPr marL="42277" marR="42277" marT="0" marB="0">
                    <a:solidFill>
                      <a:schemeClr val="accent1">
                        <a:lumMod val="20000"/>
                        <a:lumOff val="80000"/>
                      </a:schemeClr>
                    </a:solidFill>
                  </a:tcPr>
                </a:tc>
              </a:tr>
              <a:tr h="176462">
                <a:tc vMerge="1">
                  <a:txBody>
                    <a:bodyPr/>
                    <a:lstStyle/>
                    <a:p>
                      <a:endParaRPr lang="it-IT"/>
                    </a:p>
                  </a:txBody>
                  <a:tcPr/>
                </a:tc>
                <a:tc vMerge="1">
                  <a:txBody>
                    <a:bodyPr/>
                    <a:lstStyle/>
                    <a:p>
                      <a:pPr algn="l">
                        <a:lnSpc>
                          <a:spcPct val="115000"/>
                        </a:lnSpc>
                        <a:spcAft>
                          <a:spcPts val="0"/>
                        </a:spcAft>
                      </a:pPr>
                      <a:endParaRPr lang="it-IT" sz="1200" dirty="0">
                        <a:effectLst/>
                        <a:latin typeface="Calibri"/>
                        <a:ea typeface="Calibri"/>
                        <a:cs typeface="Times New Roman"/>
                      </a:endParaRPr>
                    </a:p>
                  </a:txBody>
                  <a:tcPr marL="60759" marR="60759" marT="0" marB="0">
                    <a:solidFill>
                      <a:srgbClr val="FFFF00"/>
                    </a:solidFill>
                  </a:tcPr>
                </a:tc>
                <a:tc vMerge="1">
                  <a:txBody>
                    <a:bodyPr/>
                    <a:lstStyle/>
                    <a:p>
                      <a:pPr algn="l">
                        <a:lnSpc>
                          <a:spcPct val="115000"/>
                        </a:lnSpc>
                        <a:spcAft>
                          <a:spcPts val="0"/>
                        </a:spcAft>
                      </a:pPr>
                      <a:endParaRPr lang="it-IT" sz="1200" dirty="0">
                        <a:effectLst/>
                        <a:latin typeface="Calibri"/>
                        <a:ea typeface="Calibri"/>
                        <a:cs typeface="Times New Roman"/>
                      </a:endParaRPr>
                    </a:p>
                  </a:txBody>
                  <a:tcPr marL="60759" marR="60759" marT="0" marB="0">
                    <a:solidFill>
                      <a:srgbClr val="FFFF00"/>
                    </a:solidFill>
                  </a:tcPr>
                </a:tc>
                <a:tc>
                  <a:txBody>
                    <a:bodyPr/>
                    <a:lstStyle/>
                    <a:p>
                      <a:pPr algn="l">
                        <a:lnSpc>
                          <a:spcPct val="115000"/>
                        </a:lnSpc>
                        <a:spcAft>
                          <a:spcPts val="0"/>
                        </a:spcAft>
                      </a:pPr>
                      <a:r>
                        <a:rPr lang="en-US" sz="1000" b="0" spc="0" dirty="0" smtClean="0">
                          <a:solidFill>
                            <a:srgbClr val="C00000"/>
                          </a:solidFill>
                          <a:effectLst/>
                          <a:latin typeface="Times New Roman" pitchFamily="18" charset="0"/>
                          <a:cs typeface="Times New Roman" pitchFamily="18" charset="0"/>
                        </a:rPr>
                        <a:t>Performed</a:t>
                      </a:r>
                      <a:endParaRPr lang="it-IT" sz="1000" b="0" spc="0" dirty="0">
                        <a:solidFill>
                          <a:srgbClr val="C00000"/>
                        </a:solidFill>
                        <a:effectLst/>
                        <a:latin typeface="Times New Roman" pitchFamily="18" charset="0"/>
                        <a:ea typeface="Calibri"/>
                        <a:cs typeface="Times New Roman" pitchFamily="18" charset="0"/>
                      </a:endParaRPr>
                    </a:p>
                  </a:txBody>
                  <a:tcPr marL="42277" marR="42277" marT="0" marB="0">
                    <a:solidFill>
                      <a:schemeClr val="accent1">
                        <a:lumMod val="20000"/>
                        <a:lumOff val="80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it-IT" sz="1000" b="0" spc="-150" dirty="0" smtClean="0">
                          <a:effectLst/>
                          <a:latin typeface="Times New Roman" pitchFamily="18" charset="0"/>
                          <a:cs typeface="Times New Roman" pitchFamily="18" charset="0"/>
                        </a:rPr>
                        <a:t>Roux-en-Y</a:t>
                      </a:r>
                      <a:endParaRPr lang="it-IT" sz="1000" b="0" spc="-150" dirty="0" smtClean="0">
                        <a:solidFill>
                          <a:schemeClr val="bg1"/>
                        </a:solidFill>
                        <a:effectLst/>
                        <a:latin typeface="Times New Roman" pitchFamily="18" charset="0"/>
                        <a:ea typeface="Calibri"/>
                        <a:cs typeface="Times New Roman" pitchFamily="18" charset="0"/>
                      </a:endParaRPr>
                    </a:p>
                  </a:txBody>
                  <a:tcPr marL="42277" marR="42277" marT="0" marB="0">
                    <a:solidFill>
                      <a:schemeClr val="accent1">
                        <a:lumMod val="20000"/>
                        <a:lumOff val="80000"/>
                      </a:schemeClr>
                    </a:solidFill>
                  </a:tcPr>
                </a:tc>
                <a:tc>
                  <a:txBody>
                    <a:bodyPr/>
                    <a:lstStyle/>
                    <a:p>
                      <a:pPr algn="l">
                        <a:lnSpc>
                          <a:spcPct val="115000"/>
                        </a:lnSpc>
                        <a:spcAft>
                          <a:spcPts val="0"/>
                        </a:spcAft>
                      </a:pPr>
                      <a:r>
                        <a:rPr lang="it-IT" sz="1000" b="0" spc="0" dirty="0" smtClean="0">
                          <a:solidFill>
                            <a:srgbClr val="C00000"/>
                          </a:solidFill>
                          <a:effectLst/>
                          <a:latin typeface="Times New Roman" pitchFamily="18" charset="0"/>
                          <a:cs typeface="Times New Roman" pitchFamily="18" charset="0"/>
                        </a:rPr>
                        <a:t>INTRA</a:t>
                      </a:r>
                      <a:endParaRPr lang="it-IT" sz="1000" b="0" spc="0" dirty="0">
                        <a:solidFill>
                          <a:srgbClr val="C00000"/>
                        </a:solidFill>
                        <a:effectLst/>
                        <a:latin typeface="Times New Roman" pitchFamily="18" charset="0"/>
                        <a:ea typeface="Calibri"/>
                        <a:cs typeface="Times New Roman" pitchFamily="18" charset="0"/>
                      </a:endParaRPr>
                    </a:p>
                  </a:txBody>
                  <a:tcPr marL="42277" marR="42277" marT="0" marB="0">
                    <a:solidFill>
                      <a:schemeClr val="accent1">
                        <a:lumMod val="20000"/>
                        <a:lumOff val="80000"/>
                      </a:schemeClr>
                    </a:solidFill>
                  </a:tcPr>
                </a:tc>
                <a:tc>
                  <a:txBody>
                    <a:bodyPr/>
                    <a:lstStyle/>
                    <a:p>
                      <a:pPr algn="l">
                        <a:lnSpc>
                          <a:spcPct val="115000"/>
                        </a:lnSpc>
                        <a:spcAft>
                          <a:spcPts val="0"/>
                        </a:spcAft>
                      </a:pPr>
                      <a:r>
                        <a:rPr lang="en-US" sz="1000" b="0" spc="0" dirty="0" smtClean="0">
                          <a:effectLst/>
                          <a:latin typeface="Times New Roman" pitchFamily="18" charset="0"/>
                          <a:cs typeface="Times New Roman" pitchFamily="18" charset="0"/>
                        </a:rPr>
                        <a:t>Robot-sewn</a:t>
                      </a:r>
                      <a:endParaRPr lang="it-IT" sz="1000" b="0" spc="0" dirty="0">
                        <a:effectLst/>
                        <a:latin typeface="Times New Roman" pitchFamily="18" charset="0"/>
                        <a:ea typeface="Calibri"/>
                        <a:cs typeface="Times New Roman" pitchFamily="18" charset="0"/>
                      </a:endParaRPr>
                    </a:p>
                  </a:txBody>
                  <a:tcPr marL="42277" marR="42277" marT="0" marB="0">
                    <a:solidFill>
                      <a:schemeClr val="accent1">
                        <a:lumMod val="20000"/>
                        <a:lumOff val="80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it-IT" sz="1000" b="0" spc="0" dirty="0">
                          <a:effectLst/>
                          <a:latin typeface="Times New Roman" pitchFamily="18" charset="0"/>
                          <a:cs typeface="Times New Roman" pitchFamily="18" charset="0"/>
                        </a:rPr>
                        <a:t> </a:t>
                      </a:r>
                      <a:r>
                        <a:rPr lang="en-US" sz="1000" b="0" spc="0" dirty="0" smtClean="0">
                          <a:effectLst/>
                          <a:latin typeface="Times New Roman" pitchFamily="18" charset="0"/>
                          <a:cs typeface="Times New Roman" pitchFamily="18" charset="0"/>
                        </a:rPr>
                        <a:t>Not provided</a:t>
                      </a:r>
                      <a:endParaRPr lang="it-IT" sz="1000" b="0" spc="0" dirty="0" smtClean="0">
                        <a:effectLst/>
                        <a:latin typeface="Times New Roman" pitchFamily="18" charset="0"/>
                        <a:ea typeface="Calibri"/>
                        <a:cs typeface="Times New Roman" pitchFamily="18" charset="0"/>
                      </a:endParaRPr>
                    </a:p>
                  </a:txBody>
                  <a:tcPr marL="42277" marR="42277" marT="0" marB="0">
                    <a:solidFill>
                      <a:schemeClr val="accent1">
                        <a:lumMod val="20000"/>
                        <a:lumOff val="80000"/>
                      </a:schemeClr>
                    </a:solidFill>
                  </a:tcPr>
                </a:tc>
                <a:tc vMerge="1">
                  <a:txBody>
                    <a:bodyPr/>
                    <a:lstStyle/>
                    <a:p>
                      <a:endParaRPr lang="it-IT"/>
                    </a:p>
                  </a:txBody>
                  <a:tcPr/>
                </a:tc>
                <a:tc vMerge="1">
                  <a:txBody>
                    <a:bodyPr/>
                    <a:lstStyle/>
                    <a:p>
                      <a:endParaRPr lang="it-IT"/>
                    </a:p>
                  </a:txBody>
                  <a:tcPr/>
                </a:tc>
              </a:tr>
              <a:tr h="201671">
                <a:tc>
                  <a:txBody>
                    <a:bodyPr/>
                    <a:lstStyle/>
                    <a:p>
                      <a:pPr algn="l">
                        <a:lnSpc>
                          <a:spcPct val="115000"/>
                        </a:lnSpc>
                        <a:spcAft>
                          <a:spcPts val="0"/>
                        </a:spcAft>
                      </a:pPr>
                      <a:r>
                        <a:rPr lang="en-US" sz="1100" b="1" dirty="0" err="1">
                          <a:solidFill>
                            <a:schemeClr val="tx1"/>
                          </a:solidFill>
                          <a:effectLst/>
                          <a:latin typeface="Times New Roman" pitchFamily="18" charset="0"/>
                          <a:cs typeface="Times New Roman" pitchFamily="18" charset="0"/>
                        </a:rPr>
                        <a:t>Hur</a:t>
                      </a:r>
                      <a:endParaRPr lang="it-IT" sz="1100" b="1" dirty="0">
                        <a:solidFill>
                          <a:schemeClr val="tx1"/>
                        </a:solidFill>
                        <a:effectLst/>
                        <a:latin typeface="Times New Roman" pitchFamily="18" charset="0"/>
                        <a:ea typeface="Calibri"/>
                        <a:cs typeface="Times New Roman" pitchFamily="18" charset="0"/>
                      </a:endParaRPr>
                    </a:p>
                  </a:txBody>
                  <a:tcPr marL="42277" marR="42277" marT="0" marB="0" anchor="ctr">
                    <a:solidFill>
                      <a:schemeClr val="bg1">
                        <a:lumMod val="85000"/>
                      </a:schemeClr>
                    </a:solidFill>
                  </a:tcPr>
                </a:tc>
                <a:tc>
                  <a:txBody>
                    <a:bodyPr/>
                    <a:lstStyle/>
                    <a:p>
                      <a:pPr algn="l">
                        <a:lnSpc>
                          <a:spcPct val="115000"/>
                        </a:lnSpc>
                        <a:spcAft>
                          <a:spcPts val="0"/>
                        </a:spcAft>
                      </a:pPr>
                      <a:r>
                        <a:rPr lang="en-US" sz="1000" b="0" u="none" spc="0" smtClean="0">
                          <a:effectLst/>
                          <a:latin typeface="Times New Roman" pitchFamily="18" charset="0"/>
                          <a:cs typeface="Times New Roman" pitchFamily="18" charset="0"/>
                        </a:rPr>
                        <a:t>performed</a:t>
                      </a:r>
                      <a:endParaRPr lang="it-IT" sz="1000" b="0" u="none" spc="0" dirty="0">
                        <a:solidFill>
                          <a:srgbClr val="FF0000"/>
                        </a:solidFill>
                        <a:effectLst/>
                        <a:latin typeface="Times New Roman" pitchFamily="18" charset="0"/>
                        <a:ea typeface="Calibri"/>
                        <a:cs typeface="Times New Roman" pitchFamily="18" charset="0"/>
                      </a:endParaRPr>
                    </a:p>
                  </a:txBody>
                  <a:tcPr marL="42277" marR="42277" marT="0" marB="0">
                    <a:solidFill>
                      <a:schemeClr val="accent1">
                        <a:lumMod val="20000"/>
                        <a:lumOff val="80000"/>
                      </a:schemeClr>
                    </a:solidFill>
                  </a:tcPr>
                </a:tc>
                <a:tc>
                  <a:txBody>
                    <a:bodyPr/>
                    <a:lstStyle/>
                    <a:p>
                      <a:pPr algn="l">
                        <a:lnSpc>
                          <a:spcPct val="115000"/>
                        </a:lnSpc>
                        <a:spcAft>
                          <a:spcPts val="0"/>
                        </a:spcAft>
                      </a:pPr>
                      <a:r>
                        <a:rPr lang="en-US" sz="1000" b="0" u="none" spc="0" smtClean="0">
                          <a:effectLst/>
                          <a:latin typeface="Times New Roman" pitchFamily="18" charset="0"/>
                          <a:cs typeface="Times New Roman" pitchFamily="18" charset="0"/>
                        </a:rPr>
                        <a:t>performed</a:t>
                      </a:r>
                      <a:endParaRPr lang="it-IT" sz="1000" b="0" u="none" spc="0" dirty="0">
                        <a:solidFill>
                          <a:srgbClr val="FF0000"/>
                        </a:solidFill>
                        <a:effectLst/>
                        <a:latin typeface="Times New Roman" pitchFamily="18" charset="0"/>
                        <a:ea typeface="Calibri"/>
                        <a:cs typeface="Times New Roman" pitchFamily="18" charset="0"/>
                      </a:endParaRPr>
                    </a:p>
                  </a:txBody>
                  <a:tcPr marL="42277" marR="42277" marT="0" marB="0">
                    <a:solidFill>
                      <a:schemeClr val="accent1">
                        <a:lumMod val="20000"/>
                        <a:lumOff val="80000"/>
                      </a:schemeClr>
                    </a:solidFill>
                  </a:tcPr>
                </a:tc>
                <a:tc>
                  <a:txBody>
                    <a:bodyPr/>
                    <a:lstStyle/>
                    <a:p>
                      <a:pPr algn="l">
                        <a:lnSpc>
                          <a:spcPct val="115000"/>
                        </a:lnSpc>
                        <a:spcAft>
                          <a:spcPts val="0"/>
                        </a:spcAft>
                      </a:pPr>
                      <a:r>
                        <a:rPr lang="en-US" sz="1000" b="0" spc="0" dirty="0" smtClean="0">
                          <a:solidFill>
                            <a:srgbClr val="C00000"/>
                          </a:solidFill>
                          <a:effectLst/>
                          <a:latin typeface="Times New Roman" pitchFamily="18" charset="0"/>
                          <a:cs typeface="Times New Roman" pitchFamily="18" charset="0"/>
                        </a:rPr>
                        <a:t>Performed</a:t>
                      </a:r>
                      <a:endParaRPr lang="it-IT" sz="1000" b="0" spc="0" dirty="0">
                        <a:solidFill>
                          <a:srgbClr val="C00000"/>
                        </a:solidFill>
                        <a:effectLst/>
                        <a:latin typeface="Times New Roman" pitchFamily="18" charset="0"/>
                        <a:ea typeface="Calibri"/>
                        <a:cs typeface="Times New Roman" pitchFamily="18" charset="0"/>
                      </a:endParaRPr>
                    </a:p>
                  </a:txBody>
                  <a:tcPr marL="42277" marR="42277" marT="0" marB="0">
                    <a:solidFill>
                      <a:schemeClr val="accent1">
                        <a:lumMod val="20000"/>
                        <a:lumOff val="80000"/>
                      </a:schemeClr>
                    </a:solidFill>
                  </a:tcPr>
                </a:tc>
                <a:tc>
                  <a:txBody>
                    <a:bodyPr/>
                    <a:lstStyle/>
                    <a:p>
                      <a:pPr algn="l">
                        <a:lnSpc>
                          <a:spcPct val="115000"/>
                        </a:lnSpc>
                        <a:spcAft>
                          <a:spcPts val="0"/>
                        </a:spcAft>
                      </a:pPr>
                      <a:r>
                        <a:rPr lang="it-IT" sz="1000" b="0" spc="-150" dirty="0">
                          <a:effectLst/>
                          <a:latin typeface="Times New Roman" pitchFamily="18" charset="0"/>
                          <a:cs typeface="Times New Roman" pitchFamily="18" charset="0"/>
                        </a:rPr>
                        <a:t>Roux-en-Y</a:t>
                      </a:r>
                      <a:endParaRPr lang="it-IT" sz="1000" b="0" spc="-150" dirty="0">
                        <a:solidFill>
                          <a:schemeClr val="bg1"/>
                        </a:solidFill>
                        <a:effectLst/>
                        <a:latin typeface="Times New Roman" pitchFamily="18" charset="0"/>
                        <a:ea typeface="Calibri"/>
                        <a:cs typeface="Times New Roman" pitchFamily="18" charset="0"/>
                      </a:endParaRPr>
                    </a:p>
                  </a:txBody>
                  <a:tcPr marL="42277" marR="42277" marT="0" marB="0">
                    <a:solidFill>
                      <a:schemeClr val="accent1">
                        <a:lumMod val="20000"/>
                        <a:lumOff val="80000"/>
                      </a:schemeClr>
                    </a:solidFill>
                  </a:tcPr>
                </a:tc>
                <a:tc>
                  <a:txBody>
                    <a:bodyPr/>
                    <a:lstStyle/>
                    <a:p>
                      <a:pPr algn="l">
                        <a:lnSpc>
                          <a:spcPct val="115000"/>
                        </a:lnSpc>
                        <a:spcAft>
                          <a:spcPts val="0"/>
                        </a:spcAft>
                      </a:pPr>
                      <a:r>
                        <a:rPr lang="it-IT" sz="1000" b="0" spc="0" dirty="0" smtClean="0">
                          <a:solidFill>
                            <a:srgbClr val="C00000"/>
                          </a:solidFill>
                          <a:effectLst/>
                          <a:latin typeface="Times New Roman" pitchFamily="18" charset="0"/>
                          <a:cs typeface="Times New Roman" pitchFamily="18" charset="0"/>
                        </a:rPr>
                        <a:t>INTRA</a:t>
                      </a:r>
                      <a:endParaRPr lang="it-IT" sz="1000" b="0" spc="0" dirty="0">
                        <a:solidFill>
                          <a:srgbClr val="C00000"/>
                        </a:solidFill>
                        <a:effectLst/>
                        <a:latin typeface="Times New Roman" pitchFamily="18" charset="0"/>
                        <a:ea typeface="Calibri"/>
                        <a:cs typeface="Times New Roman" pitchFamily="18" charset="0"/>
                      </a:endParaRPr>
                    </a:p>
                  </a:txBody>
                  <a:tcPr marL="42277" marR="42277" marT="0" marB="0">
                    <a:solidFill>
                      <a:schemeClr val="accent1">
                        <a:lumMod val="20000"/>
                        <a:lumOff val="80000"/>
                      </a:schemeClr>
                    </a:solidFill>
                  </a:tcPr>
                </a:tc>
                <a:tc>
                  <a:txBody>
                    <a:bodyPr/>
                    <a:lstStyle/>
                    <a:p>
                      <a:pPr algn="l">
                        <a:lnSpc>
                          <a:spcPct val="115000"/>
                        </a:lnSpc>
                        <a:spcAft>
                          <a:spcPts val="0"/>
                        </a:spcAft>
                      </a:pPr>
                      <a:r>
                        <a:rPr lang="en-US" sz="1000" b="0" spc="0" dirty="0" smtClean="0">
                          <a:effectLst/>
                          <a:latin typeface="Times New Roman" pitchFamily="18" charset="0"/>
                          <a:cs typeface="Times New Roman" pitchFamily="18" charset="0"/>
                        </a:rPr>
                        <a:t>Robot-sewn</a:t>
                      </a:r>
                      <a:endParaRPr lang="it-IT" sz="1000" b="0" spc="0" dirty="0">
                        <a:effectLst/>
                        <a:latin typeface="Times New Roman" pitchFamily="18" charset="0"/>
                        <a:ea typeface="Calibri"/>
                        <a:cs typeface="Times New Roman" pitchFamily="18" charset="0"/>
                      </a:endParaRPr>
                    </a:p>
                  </a:txBody>
                  <a:tcPr marL="42277" marR="42277" marT="0" marB="0">
                    <a:solidFill>
                      <a:schemeClr val="accent1">
                        <a:lumMod val="20000"/>
                        <a:lumOff val="80000"/>
                      </a:schemeClr>
                    </a:solidFill>
                  </a:tcPr>
                </a:tc>
                <a:tc>
                  <a:txBody>
                    <a:bodyPr/>
                    <a:lstStyle/>
                    <a:p>
                      <a:pPr algn="l">
                        <a:lnSpc>
                          <a:spcPct val="115000"/>
                        </a:lnSpc>
                        <a:spcAft>
                          <a:spcPts val="0"/>
                        </a:spcAft>
                      </a:pPr>
                      <a:r>
                        <a:rPr lang="en-US" sz="1000" b="0" spc="0" dirty="0">
                          <a:effectLst/>
                          <a:latin typeface="Times New Roman" pitchFamily="18" charset="0"/>
                          <a:cs typeface="Times New Roman" pitchFamily="18" charset="0"/>
                        </a:rPr>
                        <a:t> </a:t>
                      </a:r>
                      <a:r>
                        <a:rPr lang="en-US" sz="1000" b="0" spc="0" dirty="0" smtClean="0">
                          <a:effectLst/>
                          <a:latin typeface="Times New Roman" pitchFamily="18" charset="0"/>
                          <a:cs typeface="Times New Roman" pitchFamily="18" charset="0"/>
                        </a:rPr>
                        <a:t>Not provided</a:t>
                      </a:r>
                      <a:endParaRPr lang="it-IT" sz="1000" b="0" spc="0" dirty="0">
                        <a:effectLst/>
                        <a:latin typeface="Times New Roman" pitchFamily="18" charset="0"/>
                        <a:ea typeface="Calibri"/>
                        <a:cs typeface="Times New Roman" pitchFamily="18" charset="0"/>
                      </a:endParaRPr>
                    </a:p>
                  </a:txBody>
                  <a:tcPr marL="42277" marR="42277" marT="0" marB="0">
                    <a:solidFill>
                      <a:schemeClr val="accent1">
                        <a:lumMod val="20000"/>
                        <a:lumOff val="80000"/>
                      </a:schemeClr>
                    </a:solidFill>
                  </a:tcPr>
                </a:tc>
                <a:tc>
                  <a:txBody>
                    <a:bodyPr/>
                    <a:lstStyle/>
                    <a:p>
                      <a:pPr algn="l">
                        <a:lnSpc>
                          <a:spcPct val="115000"/>
                        </a:lnSpc>
                        <a:spcAft>
                          <a:spcPts val="0"/>
                        </a:spcAft>
                      </a:pPr>
                      <a:r>
                        <a:rPr lang="en-US" sz="1000" b="0" spc="0" smtClean="0">
                          <a:effectLst/>
                          <a:latin typeface="Times New Roman" pitchFamily="18" charset="0"/>
                          <a:cs typeface="Times New Roman" pitchFamily="18" charset="0"/>
                        </a:rPr>
                        <a:t>lack</a:t>
                      </a:r>
                      <a:endParaRPr lang="it-IT" sz="1000" b="0" spc="0" dirty="0">
                        <a:effectLst/>
                        <a:latin typeface="Times New Roman" pitchFamily="18" charset="0"/>
                        <a:ea typeface="Calibri"/>
                        <a:cs typeface="Times New Roman" pitchFamily="18" charset="0"/>
                      </a:endParaRPr>
                    </a:p>
                  </a:txBody>
                  <a:tcPr marL="42277" marR="42277" marT="0" marB="0">
                    <a:solidFill>
                      <a:schemeClr val="accent1">
                        <a:lumMod val="20000"/>
                        <a:lumOff val="80000"/>
                      </a:schemeClr>
                    </a:solidFill>
                  </a:tcPr>
                </a:tc>
                <a:tc>
                  <a:txBody>
                    <a:bodyPr/>
                    <a:lstStyle/>
                    <a:p>
                      <a:pPr algn="l">
                        <a:lnSpc>
                          <a:spcPct val="115000"/>
                        </a:lnSpc>
                        <a:spcAft>
                          <a:spcPts val="0"/>
                        </a:spcAft>
                      </a:pPr>
                      <a:r>
                        <a:rPr lang="en-US" sz="1000" b="0" spc="0" dirty="0" smtClean="0">
                          <a:effectLst/>
                          <a:latin typeface="Times New Roman" pitchFamily="18" charset="0"/>
                          <a:cs typeface="Times New Roman" pitchFamily="18" charset="0"/>
                        </a:rPr>
                        <a:t>lack</a:t>
                      </a:r>
                      <a:endParaRPr lang="it-IT" sz="1000" b="0" spc="0" dirty="0">
                        <a:effectLst/>
                        <a:latin typeface="Times New Roman" pitchFamily="18" charset="0"/>
                        <a:ea typeface="Calibri"/>
                        <a:cs typeface="Times New Roman" pitchFamily="18" charset="0"/>
                      </a:endParaRPr>
                    </a:p>
                  </a:txBody>
                  <a:tcPr marL="42277" marR="42277" marT="0" marB="0">
                    <a:solidFill>
                      <a:schemeClr val="accent1">
                        <a:lumMod val="20000"/>
                        <a:lumOff val="80000"/>
                      </a:schemeClr>
                    </a:solidFill>
                  </a:tcPr>
                </a:tc>
              </a:tr>
              <a:tr h="176462">
                <a:tc rowSpan="2">
                  <a:txBody>
                    <a:bodyPr/>
                    <a:lstStyle/>
                    <a:p>
                      <a:pPr algn="l">
                        <a:lnSpc>
                          <a:spcPct val="115000"/>
                        </a:lnSpc>
                        <a:spcAft>
                          <a:spcPts val="0"/>
                        </a:spcAft>
                      </a:pPr>
                      <a:r>
                        <a:rPr lang="en-US" sz="1100" b="1" dirty="0">
                          <a:solidFill>
                            <a:schemeClr val="tx1"/>
                          </a:solidFill>
                          <a:effectLst/>
                          <a:latin typeface="Times New Roman" pitchFamily="18" charset="0"/>
                          <a:cs typeface="Times New Roman" pitchFamily="18" charset="0"/>
                        </a:rPr>
                        <a:t>Hyun</a:t>
                      </a:r>
                      <a:endParaRPr lang="it-IT" sz="1100" b="1" dirty="0">
                        <a:solidFill>
                          <a:schemeClr val="tx1"/>
                        </a:solidFill>
                        <a:effectLst/>
                        <a:latin typeface="Times New Roman" pitchFamily="18" charset="0"/>
                        <a:ea typeface="Calibri"/>
                        <a:cs typeface="Times New Roman" pitchFamily="18" charset="0"/>
                      </a:endParaRPr>
                    </a:p>
                  </a:txBody>
                  <a:tcPr marL="42277" marR="42277" marT="0" marB="0" anchor="ctr">
                    <a:solidFill>
                      <a:schemeClr val="bg1">
                        <a:lumMod val="85000"/>
                      </a:schemeClr>
                    </a:solidFill>
                  </a:tcPr>
                </a:tc>
                <a:tc rowSpan="2">
                  <a:txBody>
                    <a:bodyPr/>
                    <a:lstStyle/>
                    <a:p>
                      <a:pPr algn="l">
                        <a:lnSpc>
                          <a:spcPct val="115000"/>
                        </a:lnSpc>
                        <a:spcAft>
                          <a:spcPts val="0"/>
                        </a:spcAft>
                      </a:pPr>
                      <a:r>
                        <a:rPr lang="en-US" sz="1000" b="0" u="none" spc="0" dirty="0" smtClean="0">
                          <a:effectLst/>
                          <a:latin typeface="Times New Roman" pitchFamily="18" charset="0"/>
                          <a:cs typeface="Times New Roman" pitchFamily="18" charset="0"/>
                        </a:rPr>
                        <a:t>performed</a:t>
                      </a:r>
                      <a:endParaRPr lang="it-IT" sz="1000" b="0" u="none" spc="0" dirty="0">
                        <a:solidFill>
                          <a:srgbClr val="FF0000"/>
                        </a:solidFill>
                        <a:effectLst/>
                        <a:latin typeface="Times New Roman" pitchFamily="18" charset="0"/>
                        <a:ea typeface="Calibri"/>
                        <a:cs typeface="Times New Roman" pitchFamily="18" charset="0"/>
                      </a:endParaRPr>
                    </a:p>
                  </a:txBody>
                  <a:tcPr marL="42277" marR="42277" marT="0" marB="0">
                    <a:solidFill>
                      <a:schemeClr val="accent1">
                        <a:lumMod val="20000"/>
                        <a:lumOff val="80000"/>
                      </a:schemeClr>
                    </a:solidFill>
                  </a:tcPr>
                </a:tc>
                <a:tc rowSpan="2">
                  <a:txBody>
                    <a:bodyPr/>
                    <a:lstStyle/>
                    <a:p>
                      <a:pPr algn="l">
                        <a:lnSpc>
                          <a:spcPct val="115000"/>
                        </a:lnSpc>
                        <a:spcAft>
                          <a:spcPts val="0"/>
                        </a:spcAft>
                      </a:pPr>
                      <a:r>
                        <a:rPr lang="en-US" sz="1000" b="0" u="none" spc="0" smtClean="0">
                          <a:effectLst/>
                          <a:latin typeface="Times New Roman" pitchFamily="18" charset="0"/>
                          <a:cs typeface="Times New Roman" pitchFamily="18" charset="0"/>
                        </a:rPr>
                        <a:t>performed</a:t>
                      </a:r>
                      <a:endParaRPr lang="it-IT" sz="1000" b="0" u="none" spc="0" dirty="0">
                        <a:solidFill>
                          <a:srgbClr val="FF0000"/>
                        </a:solidFill>
                        <a:effectLst/>
                        <a:latin typeface="Times New Roman" pitchFamily="18" charset="0"/>
                        <a:ea typeface="Calibri"/>
                        <a:cs typeface="Times New Roman" pitchFamily="18" charset="0"/>
                      </a:endParaRPr>
                    </a:p>
                  </a:txBody>
                  <a:tcPr marL="42277" marR="42277" marT="0" marB="0">
                    <a:solidFill>
                      <a:schemeClr val="accent1">
                        <a:lumMod val="20000"/>
                        <a:lumOff val="80000"/>
                      </a:schemeClr>
                    </a:solidFill>
                  </a:tcPr>
                </a:tc>
                <a:tc>
                  <a:txBody>
                    <a:bodyPr/>
                    <a:lstStyle/>
                    <a:p>
                      <a:pPr algn="l">
                        <a:lnSpc>
                          <a:spcPct val="115000"/>
                        </a:lnSpc>
                        <a:spcAft>
                          <a:spcPts val="0"/>
                        </a:spcAft>
                      </a:pPr>
                      <a:r>
                        <a:rPr lang="en-US" sz="1000" b="0" spc="0" dirty="0">
                          <a:effectLst/>
                          <a:latin typeface="Times New Roman" pitchFamily="18" charset="0"/>
                          <a:cs typeface="Times New Roman" pitchFamily="18" charset="0"/>
                        </a:rPr>
                        <a:t> </a:t>
                      </a:r>
                      <a:endParaRPr lang="it-IT" sz="1000" b="0" spc="0" dirty="0">
                        <a:effectLst/>
                        <a:latin typeface="Times New Roman" pitchFamily="18" charset="0"/>
                        <a:ea typeface="Calibri"/>
                        <a:cs typeface="Times New Roman" pitchFamily="18" charset="0"/>
                      </a:endParaRPr>
                    </a:p>
                  </a:txBody>
                  <a:tcPr marL="42277" marR="42277" marT="0" marB="0">
                    <a:solidFill>
                      <a:schemeClr val="accent1">
                        <a:lumMod val="20000"/>
                        <a:lumOff val="80000"/>
                      </a:schemeClr>
                    </a:solidFill>
                  </a:tcPr>
                </a:tc>
                <a:tc>
                  <a:txBody>
                    <a:bodyPr/>
                    <a:lstStyle/>
                    <a:p>
                      <a:pPr algn="l">
                        <a:lnSpc>
                          <a:spcPct val="115000"/>
                        </a:lnSpc>
                        <a:spcAft>
                          <a:spcPts val="0"/>
                        </a:spcAft>
                      </a:pPr>
                      <a:r>
                        <a:rPr lang="it-IT" sz="1000" b="0" spc="-150" dirty="0">
                          <a:effectLst/>
                          <a:latin typeface="Times New Roman" pitchFamily="18" charset="0"/>
                          <a:cs typeface="Times New Roman" pitchFamily="18" charset="0"/>
                        </a:rPr>
                        <a:t>Roux-en-Y</a:t>
                      </a:r>
                      <a:endParaRPr lang="it-IT" sz="1000" b="0" spc="-150" dirty="0">
                        <a:solidFill>
                          <a:schemeClr val="bg1"/>
                        </a:solidFill>
                        <a:effectLst/>
                        <a:latin typeface="Times New Roman" pitchFamily="18" charset="0"/>
                        <a:ea typeface="Calibri"/>
                        <a:cs typeface="Times New Roman" pitchFamily="18" charset="0"/>
                      </a:endParaRPr>
                    </a:p>
                  </a:txBody>
                  <a:tcPr marL="42277" marR="42277" marT="0" marB="0">
                    <a:solidFill>
                      <a:schemeClr val="accent1">
                        <a:lumMod val="20000"/>
                        <a:lumOff val="80000"/>
                      </a:schemeClr>
                    </a:solidFill>
                  </a:tcPr>
                </a:tc>
                <a:tc>
                  <a:txBody>
                    <a:bodyPr/>
                    <a:lstStyle/>
                    <a:p>
                      <a:pPr algn="l">
                        <a:lnSpc>
                          <a:spcPct val="115000"/>
                        </a:lnSpc>
                        <a:spcAft>
                          <a:spcPts val="0"/>
                        </a:spcAft>
                      </a:pPr>
                      <a:r>
                        <a:rPr lang="it-IT" sz="1000" b="0" spc="0" dirty="0" smtClean="0">
                          <a:effectLst/>
                          <a:latin typeface="Times New Roman" pitchFamily="18" charset="0"/>
                          <a:cs typeface="Times New Roman" pitchFamily="18" charset="0"/>
                        </a:rPr>
                        <a:t>EXTRA</a:t>
                      </a:r>
                      <a:endParaRPr lang="it-IT" sz="1000" b="0" spc="0" dirty="0">
                        <a:effectLst/>
                        <a:latin typeface="Times New Roman" pitchFamily="18" charset="0"/>
                        <a:ea typeface="Calibri"/>
                        <a:cs typeface="Times New Roman" pitchFamily="18" charset="0"/>
                      </a:endParaRPr>
                    </a:p>
                  </a:txBody>
                  <a:tcPr marL="42277" marR="42277" marT="0" marB="0">
                    <a:solidFill>
                      <a:schemeClr val="accent1">
                        <a:lumMod val="20000"/>
                        <a:lumOff val="80000"/>
                      </a:schemeClr>
                    </a:solidFill>
                  </a:tcPr>
                </a:tc>
                <a:tc>
                  <a:txBody>
                    <a:bodyPr/>
                    <a:lstStyle/>
                    <a:p>
                      <a:pPr algn="l">
                        <a:lnSpc>
                          <a:spcPct val="115000"/>
                        </a:lnSpc>
                        <a:spcAft>
                          <a:spcPts val="0"/>
                        </a:spcAft>
                      </a:pPr>
                      <a:r>
                        <a:rPr lang="en-US" sz="1000" b="0" spc="-40" dirty="0" smtClean="0">
                          <a:effectLst/>
                          <a:latin typeface="Times New Roman" pitchFamily="18" charset="0"/>
                          <a:cs typeface="Times New Roman" pitchFamily="18" charset="0"/>
                        </a:rPr>
                        <a:t>Circular </a:t>
                      </a:r>
                      <a:r>
                        <a:rPr lang="en-US" sz="1000" b="0" spc="-40" baseline="0" dirty="0" smtClean="0">
                          <a:effectLst/>
                          <a:latin typeface="Times New Roman" pitchFamily="18" charset="0"/>
                          <a:cs typeface="Times New Roman" pitchFamily="18" charset="0"/>
                        </a:rPr>
                        <a:t>stapler</a:t>
                      </a:r>
                      <a:endParaRPr lang="it-IT" sz="1000" b="0" spc="-40" baseline="0" dirty="0">
                        <a:effectLst/>
                        <a:latin typeface="Times New Roman" pitchFamily="18" charset="0"/>
                        <a:ea typeface="Calibri"/>
                        <a:cs typeface="Times New Roman" pitchFamily="18" charset="0"/>
                      </a:endParaRPr>
                    </a:p>
                  </a:txBody>
                  <a:tcPr marL="42277" marR="42277" marT="0" marB="0">
                    <a:solidFill>
                      <a:schemeClr val="accent1">
                        <a:lumMod val="20000"/>
                        <a:lumOff val="80000"/>
                      </a:schemeClr>
                    </a:solidFill>
                  </a:tcPr>
                </a:tc>
                <a:tc>
                  <a:txBody>
                    <a:bodyPr/>
                    <a:lstStyle/>
                    <a:p>
                      <a:pPr algn="l">
                        <a:lnSpc>
                          <a:spcPct val="115000"/>
                        </a:lnSpc>
                        <a:spcAft>
                          <a:spcPts val="0"/>
                        </a:spcAft>
                      </a:pPr>
                      <a:r>
                        <a:rPr lang="it-IT" sz="1000" b="0" spc="0" dirty="0" err="1">
                          <a:effectLst/>
                          <a:latin typeface="Times New Roman" pitchFamily="18" charset="0"/>
                          <a:cs typeface="Times New Roman" pitchFamily="18" charset="0"/>
                        </a:rPr>
                        <a:t>Upper</a:t>
                      </a:r>
                      <a:r>
                        <a:rPr lang="it-IT" sz="1000" b="0" spc="0" dirty="0">
                          <a:effectLst/>
                          <a:latin typeface="Times New Roman" pitchFamily="18" charset="0"/>
                          <a:cs typeface="Times New Roman" pitchFamily="18" charset="0"/>
                        </a:rPr>
                        <a:t> </a:t>
                      </a:r>
                      <a:r>
                        <a:rPr lang="it-IT" sz="1000" b="0" spc="0" dirty="0" err="1">
                          <a:effectLst/>
                          <a:latin typeface="Times New Roman" pitchFamily="18" charset="0"/>
                          <a:cs typeface="Times New Roman" pitchFamily="18" charset="0"/>
                        </a:rPr>
                        <a:t>midline</a:t>
                      </a:r>
                      <a:endParaRPr lang="it-IT" sz="1000" b="0" spc="0" dirty="0">
                        <a:effectLst/>
                        <a:latin typeface="Times New Roman" pitchFamily="18" charset="0"/>
                        <a:ea typeface="Calibri"/>
                        <a:cs typeface="Times New Roman" pitchFamily="18" charset="0"/>
                      </a:endParaRPr>
                    </a:p>
                  </a:txBody>
                  <a:tcPr marL="42277" marR="42277" marT="0" marB="0">
                    <a:solidFill>
                      <a:schemeClr val="accent1">
                        <a:lumMod val="20000"/>
                        <a:lumOff val="80000"/>
                      </a:schemeClr>
                    </a:solidFill>
                  </a:tcPr>
                </a:tc>
                <a:tc rowSpan="2">
                  <a:txBody>
                    <a:bodyPr/>
                    <a:lstStyle/>
                    <a:p>
                      <a:pPr algn="l">
                        <a:lnSpc>
                          <a:spcPct val="115000"/>
                        </a:lnSpc>
                        <a:spcAft>
                          <a:spcPts val="0"/>
                        </a:spcAft>
                      </a:pPr>
                      <a:r>
                        <a:rPr lang="en-US" sz="1000" b="0" spc="0" dirty="0">
                          <a:effectLst/>
                          <a:latin typeface="Times New Roman" pitchFamily="18" charset="0"/>
                          <a:cs typeface="Times New Roman" pitchFamily="18" charset="0"/>
                        </a:rPr>
                        <a:t>lack</a:t>
                      </a:r>
                      <a:endParaRPr lang="it-IT" sz="1000" b="0" spc="0" dirty="0">
                        <a:effectLst/>
                        <a:latin typeface="Times New Roman" pitchFamily="18" charset="0"/>
                        <a:ea typeface="Calibri"/>
                        <a:cs typeface="Times New Roman" pitchFamily="18" charset="0"/>
                      </a:endParaRPr>
                    </a:p>
                  </a:txBody>
                  <a:tcPr marL="42277" marR="42277" marT="0" marB="0">
                    <a:solidFill>
                      <a:schemeClr val="accent1">
                        <a:lumMod val="20000"/>
                        <a:lumOff val="80000"/>
                      </a:schemeClr>
                    </a:solidFill>
                  </a:tcPr>
                </a:tc>
                <a:tc rowSpan="2">
                  <a:txBody>
                    <a:bodyPr/>
                    <a:lstStyle/>
                    <a:p>
                      <a:pPr algn="l">
                        <a:lnSpc>
                          <a:spcPct val="115000"/>
                        </a:lnSpc>
                        <a:spcAft>
                          <a:spcPts val="0"/>
                        </a:spcAft>
                      </a:pPr>
                      <a:r>
                        <a:rPr lang="en-US" sz="1000" b="0" spc="0" dirty="0">
                          <a:effectLst/>
                          <a:latin typeface="Times New Roman" pitchFamily="18" charset="0"/>
                          <a:cs typeface="Times New Roman" pitchFamily="18" charset="0"/>
                        </a:rPr>
                        <a:t>lack</a:t>
                      </a:r>
                      <a:endParaRPr lang="it-IT" sz="1000" b="0" spc="0" dirty="0">
                        <a:effectLst/>
                        <a:latin typeface="Times New Roman" pitchFamily="18" charset="0"/>
                        <a:ea typeface="Calibri"/>
                        <a:cs typeface="Times New Roman" pitchFamily="18" charset="0"/>
                      </a:endParaRPr>
                    </a:p>
                  </a:txBody>
                  <a:tcPr marL="42277" marR="42277" marT="0" marB="0">
                    <a:solidFill>
                      <a:schemeClr val="accent1">
                        <a:lumMod val="20000"/>
                        <a:lumOff val="80000"/>
                      </a:schemeClr>
                    </a:solidFill>
                  </a:tcPr>
                </a:tc>
              </a:tr>
              <a:tr h="176462">
                <a:tc vMerge="1">
                  <a:txBody>
                    <a:bodyPr/>
                    <a:lstStyle/>
                    <a:p>
                      <a:endParaRPr lang="it-IT"/>
                    </a:p>
                  </a:txBody>
                  <a:tcPr/>
                </a:tc>
                <a:tc vMerge="1">
                  <a:txBody>
                    <a:bodyPr/>
                    <a:lstStyle/>
                    <a:p>
                      <a:pPr algn="l">
                        <a:lnSpc>
                          <a:spcPct val="115000"/>
                        </a:lnSpc>
                        <a:spcAft>
                          <a:spcPts val="0"/>
                        </a:spcAft>
                      </a:pPr>
                      <a:endParaRPr lang="it-IT" sz="1200" dirty="0">
                        <a:effectLst/>
                        <a:latin typeface="Calibri"/>
                        <a:ea typeface="Calibri"/>
                        <a:cs typeface="Times New Roman"/>
                      </a:endParaRPr>
                    </a:p>
                  </a:txBody>
                  <a:tcPr marL="60759" marR="60759" marT="0" marB="0">
                    <a:solidFill>
                      <a:srgbClr val="FFFF00"/>
                    </a:solidFill>
                  </a:tcPr>
                </a:tc>
                <a:tc vMerge="1">
                  <a:txBody>
                    <a:bodyPr/>
                    <a:lstStyle/>
                    <a:p>
                      <a:pPr algn="l">
                        <a:lnSpc>
                          <a:spcPct val="115000"/>
                        </a:lnSpc>
                        <a:spcAft>
                          <a:spcPts val="0"/>
                        </a:spcAft>
                      </a:pPr>
                      <a:endParaRPr lang="it-IT" sz="1200" dirty="0">
                        <a:effectLst/>
                        <a:latin typeface="Calibri"/>
                        <a:ea typeface="Calibri"/>
                        <a:cs typeface="Times New Roman"/>
                      </a:endParaRPr>
                    </a:p>
                  </a:txBody>
                  <a:tcPr marL="60759" marR="60759" marT="0" marB="0">
                    <a:solidFill>
                      <a:srgbClr val="FFFF00"/>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000" b="0" spc="0" dirty="0" smtClean="0">
                          <a:effectLst/>
                          <a:latin typeface="Times New Roman" pitchFamily="18" charset="0"/>
                          <a:cs typeface="Times New Roman" pitchFamily="18" charset="0"/>
                        </a:rPr>
                        <a:t>Not provided</a:t>
                      </a:r>
                      <a:endParaRPr lang="it-IT" sz="1000" b="0" spc="0" dirty="0" smtClean="0">
                        <a:effectLst/>
                        <a:latin typeface="Times New Roman" pitchFamily="18" charset="0"/>
                        <a:ea typeface="Calibri"/>
                        <a:cs typeface="Times New Roman" pitchFamily="18" charset="0"/>
                      </a:endParaRPr>
                    </a:p>
                  </a:txBody>
                  <a:tcPr marL="42277" marR="42277" marT="0" marB="0">
                    <a:solidFill>
                      <a:schemeClr val="accent1">
                        <a:lumMod val="20000"/>
                        <a:lumOff val="80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it-IT" sz="1000" b="0" spc="-150" dirty="0" smtClean="0">
                          <a:effectLst/>
                          <a:latin typeface="Times New Roman" pitchFamily="18" charset="0"/>
                          <a:cs typeface="Times New Roman" pitchFamily="18" charset="0"/>
                        </a:rPr>
                        <a:t>Roux-en-Y</a:t>
                      </a:r>
                      <a:endParaRPr lang="it-IT" sz="1000" b="0" spc="-150" dirty="0" smtClean="0">
                        <a:solidFill>
                          <a:schemeClr val="bg1"/>
                        </a:solidFill>
                        <a:effectLst/>
                        <a:latin typeface="Times New Roman" pitchFamily="18" charset="0"/>
                        <a:ea typeface="Calibri"/>
                        <a:cs typeface="Times New Roman" pitchFamily="18" charset="0"/>
                      </a:endParaRPr>
                    </a:p>
                  </a:txBody>
                  <a:tcPr marL="42277" marR="42277" marT="0" marB="0">
                    <a:solidFill>
                      <a:schemeClr val="accent1">
                        <a:lumMod val="20000"/>
                        <a:lumOff val="80000"/>
                      </a:schemeClr>
                    </a:solidFill>
                  </a:tcPr>
                </a:tc>
                <a:tc>
                  <a:txBody>
                    <a:bodyPr/>
                    <a:lstStyle/>
                    <a:p>
                      <a:pPr algn="l">
                        <a:lnSpc>
                          <a:spcPct val="115000"/>
                        </a:lnSpc>
                        <a:spcAft>
                          <a:spcPts val="0"/>
                        </a:spcAft>
                      </a:pPr>
                      <a:r>
                        <a:rPr lang="it-IT" sz="1000" b="0" spc="0" dirty="0" smtClean="0">
                          <a:solidFill>
                            <a:srgbClr val="C00000"/>
                          </a:solidFill>
                          <a:effectLst/>
                          <a:latin typeface="Times New Roman" pitchFamily="18" charset="0"/>
                          <a:cs typeface="Times New Roman" pitchFamily="18" charset="0"/>
                        </a:rPr>
                        <a:t>INTRA</a:t>
                      </a:r>
                      <a:endParaRPr lang="it-IT" sz="1000" b="0" spc="0" dirty="0">
                        <a:solidFill>
                          <a:srgbClr val="C00000"/>
                        </a:solidFill>
                        <a:effectLst/>
                        <a:latin typeface="Times New Roman" pitchFamily="18" charset="0"/>
                        <a:ea typeface="Calibri"/>
                        <a:cs typeface="Times New Roman" pitchFamily="18" charset="0"/>
                      </a:endParaRPr>
                    </a:p>
                  </a:txBody>
                  <a:tcPr marL="42277" marR="42277" marT="0" marB="0">
                    <a:solidFill>
                      <a:schemeClr val="accent1">
                        <a:lumMod val="20000"/>
                        <a:lumOff val="80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000" b="0" spc="0" dirty="0" smtClean="0">
                          <a:effectLst/>
                          <a:latin typeface="Times New Roman" pitchFamily="18" charset="0"/>
                          <a:cs typeface="Times New Roman" pitchFamily="18" charset="0"/>
                        </a:rPr>
                        <a:t>Not provided</a:t>
                      </a:r>
                      <a:endParaRPr lang="it-IT" sz="1000" b="0" spc="0" dirty="0" smtClean="0">
                        <a:effectLst/>
                        <a:latin typeface="Times New Roman" pitchFamily="18" charset="0"/>
                        <a:ea typeface="Calibri"/>
                        <a:cs typeface="Times New Roman" pitchFamily="18" charset="0"/>
                      </a:endParaRPr>
                    </a:p>
                  </a:txBody>
                  <a:tcPr marL="42277" marR="42277" marT="0" marB="0">
                    <a:solidFill>
                      <a:schemeClr val="accent1">
                        <a:lumMod val="20000"/>
                        <a:lumOff val="80000"/>
                      </a:schemeClr>
                    </a:solidFill>
                  </a:tcPr>
                </a:tc>
                <a:tc>
                  <a:txBody>
                    <a:bodyPr/>
                    <a:lstStyle/>
                    <a:p>
                      <a:pPr algn="l">
                        <a:lnSpc>
                          <a:spcPct val="115000"/>
                        </a:lnSpc>
                        <a:spcAft>
                          <a:spcPts val="0"/>
                        </a:spcAft>
                      </a:pPr>
                      <a:r>
                        <a:rPr lang="it-IT" sz="1000" b="0" spc="0" dirty="0" err="1">
                          <a:effectLst/>
                          <a:latin typeface="Times New Roman" pitchFamily="18" charset="0"/>
                          <a:cs typeface="Times New Roman" pitchFamily="18" charset="0"/>
                        </a:rPr>
                        <a:t>Umbilical</a:t>
                      </a:r>
                      <a:r>
                        <a:rPr lang="it-IT" sz="1000" b="0" spc="0" dirty="0">
                          <a:effectLst/>
                          <a:latin typeface="Times New Roman" pitchFamily="18" charset="0"/>
                          <a:cs typeface="Times New Roman" pitchFamily="18" charset="0"/>
                        </a:rPr>
                        <a:t> </a:t>
                      </a:r>
                      <a:r>
                        <a:rPr lang="it-IT" sz="1000" b="0" spc="0" dirty="0" err="1">
                          <a:effectLst/>
                          <a:latin typeface="Times New Roman" pitchFamily="18" charset="0"/>
                          <a:cs typeface="Times New Roman" pitchFamily="18" charset="0"/>
                        </a:rPr>
                        <a:t>port</a:t>
                      </a:r>
                      <a:endParaRPr lang="it-IT" sz="1000" b="0" spc="0" dirty="0">
                        <a:effectLst/>
                        <a:latin typeface="Times New Roman" pitchFamily="18" charset="0"/>
                        <a:ea typeface="Calibri"/>
                        <a:cs typeface="Times New Roman" pitchFamily="18" charset="0"/>
                      </a:endParaRPr>
                    </a:p>
                  </a:txBody>
                  <a:tcPr marL="42277" marR="42277" marT="0" marB="0">
                    <a:solidFill>
                      <a:schemeClr val="accent1">
                        <a:lumMod val="20000"/>
                        <a:lumOff val="80000"/>
                      </a:schemeClr>
                    </a:solidFill>
                  </a:tcPr>
                </a:tc>
                <a:tc vMerge="1">
                  <a:txBody>
                    <a:bodyPr/>
                    <a:lstStyle/>
                    <a:p>
                      <a:endParaRPr lang="it-IT"/>
                    </a:p>
                  </a:txBody>
                  <a:tcPr/>
                </a:tc>
                <a:tc vMerge="1">
                  <a:txBody>
                    <a:bodyPr/>
                    <a:lstStyle/>
                    <a:p>
                      <a:endParaRPr lang="it-IT"/>
                    </a:p>
                  </a:txBody>
                  <a:tcPr/>
                </a:tc>
              </a:tr>
              <a:tr h="201671">
                <a:tc>
                  <a:txBody>
                    <a:bodyPr/>
                    <a:lstStyle/>
                    <a:p>
                      <a:pPr algn="l">
                        <a:lnSpc>
                          <a:spcPct val="115000"/>
                        </a:lnSpc>
                        <a:spcAft>
                          <a:spcPts val="0"/>
                        </a:spcAft>
                      </a:pPr>
                      <a:r>
                        <a:rPr lang="it-IT" sz="1100" b="1" dirty="0">
                          <a:solidFill>
                            <a:schemeClr val="tx1"/>
                          </a:solidFill>
                          <a:effectLst/>
                          <a:latin typeface="Times New Roman" pitchFamily="18" charset="0"/>
                          <a:cs typeface="Times New Roman" pitchFamily="18" charset="0"/>
                        </a:rPr>
                        <a:t>Son SY</a:t>
                      </a:r>
                      <a:endParaRPr lang="it-IT" sz="1100" b="1" dirty="0">
                        <a:solidFill>
                          <a:schemeClr val="tx1"/>
                        </a:solidFill>
                        <a:effectLst/>
                        <a:latin typeface="Times New Roman" pitchFamily="18" charset="0"/>
                        <a:ea typeface="Calibri"/>
                        <a:cs typeface="Times New Roman" pitchFamily="18" charset="0"/>
                      </a:endParaRPr>
                    </a:p>
                  </a:txBody>
                  <a:tcPr marL="42277" marR="42277" marT="0" marB="0" anchor="ctr">
                    <a:solidFill>
                      <a:schemeClr val="bg1">
                        <a:lumMod val="85000"/>
                      </a:schemeClr>
                    </a:solidFill>
                  </a:tcPr>
                </a:tc>
                <a:tc>
                  <a:txBody>
                    <a:bodyPr/>
                    <a:lstStyle/>
                    <a:p>
                      <a:pPr algn="l">
                        <a:lnSpc>
                          <a:spcPct val="115000"/>
                        </a:lnSpc>
                        <a:spcAft>
                          <a:spcPts val="0"/>
                        </a:spcAft>
                      </a:pPr>
                      <a:r>
                        <a:rPr lang="en-US" sz="1000" b="0" u="none" spc="0" smtClean="0">
                          <a:effectLst/>
                          <a:latin typeface="Times New Roman" pitchFamily="18" charset="0"/>
                          <a:cs typeface="Times New Roman" pitchFamily="18" charset="0"/>
                        </a:rPr>
                        <a:t>performed</a:t>
                      </a:r>
                      <a:endParaRPr lang="it-IT" sz="1000" b="0" u="none" spc="0">
                        <a:solidFill>
                          <a:srgbClr val="FF0000"/>
                        </a:solidFill>
                        <a:effectLst/>
                        <a:latin typeface="Times New Roman" pitchFamily="18" charset="0"/>
                        <a:ea typeface="Calibri"/>
                        <a:cs typeface="Times New Roman" pitchFamily="18" charset="0"/>
                      </a:endParaRPr>
                    </a:p>
                  </a:txBody>
                  <a:tcPr marL="42277" marR="42277" marT="0" marB="0">
                    <a:solidFill>
                      <a:schemeClr val="accent1">
                        <a:lumMod val="20000"/>
                        <a:lumOff val="80000"/>
                      </a:schemeClr>
                    </a:solidFill>
                  </a:tcPr>
                </a:tc>
                <a:tc>
                  <a:txBody>
                    <a:bodyPr/>
                    <a:lstStyle/>
                    <a:p>
                      <a:pPr algn="l">
                        <a:lnSpc>
                          <a:spcPct val="115000"/>
                        </a:lnSpc>
                        <a:spcAft>
                          <a:spcPts val="0"/>
                        </a:spcAft>
                      </a:pPr>
                      <a:r>
                        <a:rPr lang="en-US" sz="1000" b="0" u="none" spc="0" smtClean="0">
                          <a:effectLst/>
                          <a:latin typeface="Times New Roman" pitchFamily="18" charset="0"/>
                          <a:cs typeface="Times New Roman" pitchFamily="18" charset="0"/>
                        </a:rPr>
                        <a:t>performed</a:t>
                      </a:r>
                      <a:endParaRPr lang="it-IT" sz="1000" b="0" u="none" spc="0" dirty="0">
                        <a:solidFill>
                          <a:srgbClr val="FF0000"/>
                        </a:solidFill>
                        <a:effectLst/>
                        <a:latin typeface="Times New Roman" pitchFamily="18" charset="0"/>
                        <a:ea typeface="Calibri"/>
                        <a:cs typeface="Times New Roman" pitchFamily="18" charset="0"/>
                      </a:endParaRPr>
                    </a:p>
                  </a:txBody>
                  <a:tcPr marL="42277" marR="42277" marT="0" marB="0">
                    <a:solidFill>
                      <a:schemeClr val="accent1">
                        <a:lumMod val="20000"/>
                        <a:lumOff val="80000"/>
                      </a:schemeClr>
                    </a:solidFill>
                  </a:tcPr>
                </a:tc>
                <a:tc>
                  <a:txBody>
                    <a:bodyPr/>
                    <a:lstStyle/>
                    <a:p>
                      <a:pPr algn="l">
                        <a:lnSpc>
                          <a:spcPct val="115000"/>
                        </a:lnSpc>
                        <a:spcAft>
                          <a:spcPts val="0"/>
                        </a:spcAft>
                      </a:pPr>
                      <a:r>
                        <a:rPr lang="en-US" sz="1000" b="0" spc="0" dirty="0">
                          <a:effectLst/>
                          <a:latin typeface="Times New Roman" pitchFamily="18" charset="0"/>
                          <a:cs typeface="Times New Roman" pitchFamily="18" charset="0"/>
                        </a:rPr>
                        <a:t> </a:t>
                      </a:r>
                      <a:endParaRPr lang="it-IT" sz="1000" b="0" spc="0" dirty="0">
                        <a:effectLst/>
                        <a:latin typeface="Times New Roman" pitchFamily="18" charset="0"/>
                        <a:ea typeface="Calibri"/>
                        <a:cs typeface="Times New Roman" pitchFamily="18" charset="0"/>
                      </a:endParaRPr>
                    </a:p>
                  </a:txBody>
                  <a:tcPr marL="42277" marR="42277" marT="0" marB="0">
                    <a:solidFill>
                      <a:schemeClr val="accent1">
                        <a:lumMod val="20000"/>
                        <a:lumOff val="80000"/>
                      </a:schemeClr>
                    </a:solidFill>
                  </a:tcPr>
                </a:tc>
                <a:tc>
                  <a:txBody>
                    <a:bodyPr/>
                    <a:lstStyle/>
                    <a:p>
                      <a:pPr algn="l">
                        <a:lnSpc>
                          <a:spcPct val="115000"/>
                        </a:lnSpc>
                        <a:spcAft>
                          <a:spcPts val="0"/>
                        </a:spcAft>
                      </a:pPr>
                      <a:r>
                        <a:rPr lang="it-IT" sz="1000" b="0" spc="-150" dirty="0">
                          <a:effectLst/>
                          <a:latin typeface="Times New Roman" pitchFamily="18" charset="0"/>
                          <a:cs typeface="Times New Roman" pitchFamily="18" charset="0"/>
                        </a:rPr>
                        <a:t>Roux-en-Y</a:t>
                      </a:r>
                      <a:endParaRPr lang="it-IT" sz="1000" b="0" spc="-150" dirty="0">
                        <a:solidFill>
                          <a:schemeClr val="bg1"/>
                        </a:solidFill>
                        <a:effectLst/>
                        <a:latin typeface="Times New Roman" pitchFamily="18" charset="0"/>
                        <a:ea typeface="Calibri"/>
                        <a:cs typeface="Times New Roman" pitchFamily="18" charset="0"/>
                      </a:endParaRPr>
                    </a:p>
                  </a:txBody>
                  <a:tcPr marL="42277" marR="42277" marT="0" marB="0">
                    <a:solidFill>
                      <a:schemeClr val="accent1">
                        <a:lumMod val="20000"/>
                        <a:lumOff val="80000"/>
                      </a:schemeClr>
                    </a:solidFill>
                  </a:tcPr>
                </a:tc>
                <a:tc>
                  <a:txBody>
                    <a:bodyPr/>
                    <a:lstStyle/>
                    <a:p>
                      <a:pPr algn="l">
                        <a:lnSpc>
                          <a:spcPct val="115000"/>
                        </a:lnSpc>
                        <a:spcAft>
                          <a:spcPts val="0"/>
                        </a:spcAft>
                      </a:pPr>
                      <a:r>
                        <a:rPr lang="it-IT" sz="1000" b="0" spc="0" smtClean="0">
                          <a:effectLst/>
                          <a:latin typeface="Times New Roman" pitchFamily="18" charset="0"/>
                          <a:cs typeface="Times New Roman" pitchFamily="18" charset="0"/>
                        </a:rPr>
                        <a:t>EXTRA</a:t>
                      </a:r>
                      <a:endParaRPr lang="it-IT" sz="1000" b="0" spc="0" dirty="0">
                        <a:effectLst/>
                        <a:latin typeface="Times New Roman" pitchFamily="18" charset="0"/>
                        <a:ea typeface="Calibri"/>
                        <a:cs typeface="Times New Roman" pitchFamily="18" charset="0"/>
                      </a:endParaRPr>
                    </a:p>
                  </a:txBody>
                  <a:tcPr marL="42277" marR="42277" marT="0" marB="0">
                    <a:solidFill>
                      <a:schemeClr val="accent1">
                        <a:lumMod val="20000"/>
                        <a:lumOff val="80000"/>
                      </a:schemeClr>
                    </a:solidFill>
                  </a:tcPr>
                </a:tc>
                <a:tc>
                  <a:txBody>
                    <a:bodyPr/>
                    <a:lstStyle/>
                    <a:p>
                      <a:pPr algn="l">
                        <a:lnSpc>
                          <a:spcPct val="115000"/>
                        </a:lnSpc>
                        <a:spcAft>
                          <a:spcPts val="0"/>
                        </a:spcAft>
                      </a:pPr>
                      <a:r>
                        <a:rPr lang="en-US" sz="1000" b="0" spc="0" dirty="0">
                          <a:effectLst/>
                          <a:latin typeface="Times New Roman" pitchFamily="18" charset="0"/>
                          <a:cs typeface="Times New Roman" pitchFamily="18" charset="0"/>
                        </a:rPr>
                        <a:t>Not provided</a:t>
                      </a:r>
                      <a:endParaRPr lang="it-IT" sz="1000" b="0" spc="0" dirty="0">
                        <a:effectLst/>
                        <a:latin typeface="Times New Roman" pitchFamily="18" charset="0"/>
                        <a:ea typeface="Calibri"/>
                        <a:cs typeface="Times New Roman" pitchFamily="18" charset="0"/>
                      </a:endParaRPr>
                    </a:p>
                  </a:txBody>
                  <a:tcPr marL="42277" marR="42277" marT="0" marB="0">
                    <a:solidFill>
                      <a:schemeClr val="accent1">
                        <a:lumMod val="20000"/>
                        <a:lumOff val="80000"/>
                      </a:schemeClr>
                    </a:solidFill>
                  </a:tcPr>
                </a:tc>
                <a:tc>
                  <a:txBody>
                    <a:bodyPr/>
                    <a:lstStyle/>
                    <a:p>
                      <a:pPr algn="l">
                        <a:lnSpc>
                          <a:spcPct val="115000"/>
                        </a:lnSpc>
                        <a:spcAft>
                          <a:spcPts val="0"/>
                        </a:spcAft>
                      </a:pPr>
                      <a:r>
                        <a:rPr lang="en-US" sz="1000" b="0" spc="0" dirty="0">
                          <a:effectLst/>
                          <a:latin typeface="Times New Roman" pitchFamily="18" charset="0"/>
                          <a:cs typeface="Times New Roman" pitchFamily="18" charset="0"/>
                        </a:rPr>
                        <a:t>Not provided</a:t>
                      </a:r>
                      <a:endParaRPr lang="it-IT" sz="1000" b="0" spc="0" dirty="0">
                        <a:effectLst/>
                        <a:latin typeface="Times New Roman" pitchFamily="18" charset="0"/>
                        <a:ea typeface="Calibri"/>
                        <a:cs typeface="Times New Roman" pitchFamily="18" charset="0"/>
                      </a:endParaRPr>
                    </a:p>
                  </a:txBody>
                  <a:tcPr marL="42277" marR="42277" marT="0" marB="0">
                    <a:solidFill>
                      <a:schemeClr val="accent1">
                        <a:lumMod val="20000"/>
                        <a:lumOff val="80000"/>
                      </a:schemeClr>
                    </a:solidFill>
                  </a:tcPr>
                </a:tc>
                <a:tc>
                  <a:txBody>
                    <a:bodyPr/>
                    <a:lstStyle/>
                    <a:p>
                      <a:pPr algn="l">
                        <a:lnSpc>
                          <a:spcPct val="115000"/>
                        </a:lnSpc>
                        <a:spcAft>
                          <a:spcPts val="0"/>
                        </a:spcAft>
                      </a:pPr>
                      <a:r>
                        <a:rPr lang="en-US" sz="1000" b="0" spc="0" dirty="0">
                          <a:effectLst/>
                          <a:latin typeface="Times New Roman" pitchFamily="18" charset="0"/>
                          <a:cs typeface="Times New Roman" pitchFamily="18" charset="0"/>
                        </a:rPr>
                        <a:t>lack</a:t>
                      </a:r>
                      <a:endParaRPr lang="it-IT" sz="1000" b="0" spc="0" dirty="0">
                        <a:effectLst/>
                        <a:latin typeface="Times New Roman" pitchFamily="18" charset="0"/>
                        <a:ea typeface="Calibri"/>
                        <a:cs typeface="Times New Roman" pitchFamily="18" charset="0"/>
                      </a:endParaRPr>
                    </a:p>
                  </a:txBody>
                  <a:tcPr marL="42277" marR="42277" marT="0" marB="0">
                    <a:solidFill>
                      <a:schemeClr val="accent1">
                        <a:lumMod val="20000"/>
                        <a:lumOff val="80000"/>
                      </a:schemeClr>
                    </a:solidFill>
                  </a:tcPr>
                </a:tc>
                <a:tc>
                  <a:txBody>
                    <a:bodyPr/>
                    <a:lstStyle/>
                    <a:p>
                      <a:pPr algn="l">
                        <a:lnSpc>
                          <a:spcPct val="115000"/>
                        </a:lnSpc>
                        <a:spcAft>
                          <a:spcPts val="0"/>
                        </a:spcAft>
                      </a:pPr>
                      <a:r>
                        <a:rPr lang="en-US" sz="1000" b="0" spc="0" dirty="0">
                          <a:effectLst/>
                          <a:latin typeface="Times New Roman" pitchFamily="18" charset="0"/>
                          <a:cs typeface="Times New Roman" pitchFamily="18" charset="0"/>
                        </a:rPr>
                        <a:t>lack</a:t>
                      </a:r>
                      <a:endParaRPr lang="it-IT" sz="1000" b="0" spc="0" dirty="0">
                        <a:effectLst/>
                        <a:latin typeface="Times New Roman" pitchFamily="18" charset="0"/>
                        <a:ea typeface="Calibri"/>
                        <a:cs typeface="Times New Roman" pitchFamily="18" charset="0"/>
                      </a:endParaRPr>
                    </a:p>
                  </a:txBody>
                  <a:tcPr marL="42277" marR="42277" marT="0" marB="0">
                    <a:solidFill>
                      <a:schemeClr val="accent1">
                        <a:lumMod val="20000"/>
                        <a:lumOff val="80000"/>
                      </a:schemeClr>
                    </a:solidFill>
                  </a:tcPr>
                </a:tc>
              </a:tr>
              <a:tr h="201671">
                <a:tc>
                  <a:txBody>
                    <a:bodyPr/>
                    <a:lstStyle/>
                    <a:p>
                      <a:pPr algn="l">
                        <a:lnSpc>
                          <a:spcPct val="115000"/>
                        </a:lnSpc>
                        <a:spcAft>
                          <a:spcPts val="0"/>
                        </a:spcAft>
                      </a:pPr>
                      <a:r>
                        <a:rPr lang="en-US" sz="1100" b="1" dirty="0" err="1">
                          <a:solidFill>
                            <a:schemeClr val="tx1"/>
                          </a:solidFill>
                          <a:effectLst/>
                          <a:latin typeface="Times New Roman" pitchFamily="18" charset="0"/>
                          <a:cs typeface="Times New Roman" pitchFamily="18" charset="0"/>
                        </a:rPr>
                        <a:t>Junfeng</a:t>
                      </a:r>
                      <a:endParaRPr lang="it-IT" sz="1100" b="1" dirty="0">
                        <a:solidFill>
                          <a:schemeClr val="tx1"/>
                        </a:solidFill>
                        <a:effectLst/>
                        <a:latin typeface="Times New Roman" pitchFamily="18" charset="0"/>
                        <a:ea typeface="Calibri"/>
                        <a:cs typeface="Times New Roman" pitchFamily="18" charset="0"/>
                      </a:endParaRPr>
                    </a:p>
                  </a:txBody>
                  <a:tcPr marL="42277" marR="42277" marT="0" marB="0" anchor="ctr">
                    <a:solidFill>
                      <a:schemeClr val="bg1">
                        <a:lumMod val="85000"/>
                      </a:schemeClr>
                    </a:solidFill>
                  </a:tcPr>
                </a:tc>
                <a:tc>
                  <a:txBody>
                    <a:bodyPr/>
                    <a:lstStyle/>
                    <a:p>
                      <a:pPr algn="l">
                        <a:lnSpc>
                          <a:spcPct val="115000"/>
                        </a:lnSpc>
                        <a:spcAft>
                          <a:spcPts val="0"/>
                        </a:spcAft>
                      </a:pPr>
                      <a:r>
                        <a:rPr lang="en-US" sz="1000" b="0" u="none" spc="0" smtClean="0">
                          <a:effectLst/>
                          <a:latin typeface="Times New Roman" pitchFamily="18" charset="0"/>
                          <a:cs typeface="Times New Roman" pitchFamily="18" charset="0"/>
                        </a:rPr>
                        <a:t>performed</a:t>
                      </a:r>
                      <a:endParaRPr lang="it-IT" sz="1000" b="0" u="none" spc="0">
                        <a:solidFill>
                          <a:srgbClr val="FF0000"/>
                        </a:solidFill>
                        <a:effectLst/>
                        <a:latin typeface="Times New Roman" pitchFamily="18" charset="0"/>
                        <a:ea typeface="Calibri"/>
                        <a:cs typeface="Times New Roman" pitchFamily="18" charset="0"/>
                      </a:endParaRPr>
                    </a:p>
                  </a:txBody>
                  <a:tcPr marL="42277" marR="42277" marT="0" marB="0">
                    <a:solidFill>
                      <a:schemeClr val="accent1">
                        <a:lumMod val="20000"/>
                        <a:lumOff val="80000"/>
                      </a:schemeClr>
                    </a:solidFill>
                  </a:tcPr>
                </a:tc>
                <a:tc>
                  <a:txBody>
                    <a:bodyPr/>
                    <a:lstStyle/>
                    <a:p>
                      <a:pPr algn="l">
                        <a:lnSpc>
                          <a:spcPct val="115000"/>
                        </a:lnSpc>
                        <a:spcAft>
                          <a:spcPts val="0"/>
                        </a:spcAft>
                      </a:pPr>
                      <a:r>
                        <a:rPr lang="en-US" sz="1000" b="0" u="none" spc="0" smtClean="0">
                          <a:effectLst/>
                          <a:latin typeface="Times New Roman" pitchFamily="18" charset="0"/>
                          <a:cs typeface="Times New Roman" pitchFamily="18" charset="0"/>
                        </a:rPr>
                        <a:t>performed</a:t>
                      </a:r>
                      <a:endParaRPr lang="it-IT" sz="1000" b="0" u="none" spc="0" dirty="0">
                        <a:solidFill>
                          <a:srgbClr val="FF0000"/>
                        </a:solidFill>
                        <a:effectLst/>
                        <a:latin typeface="Times New Roman" pitchFamily="18" charset="0"/>
                        <a:ea typeface="Calibri"/>
                        <a:cs typeface="Times New Roman" pitchFamily="18" charset="0"/>
                      </a:endParaRPr>
                    </a:p>
                  </a:txBody>
                  <a:tcPr marL="42277" marR="42277" marT="0" marB="0">
                    <a:solidFill>
                      <a:schemeClr val="accent1">
                        <a:lumMod val="20000"/>
                        <a:lumOff val="80000"/>
                      </a:schemeClr>
                    </a:solidFill>
                  </a:tcPr>
                </a:tc>
                <a:tc>
                  <a:txBody>
                    <a:bodyPr/>
                    <a:lstStyle/>
                    <a:p>
                      <a:pPr algn="l">
                        <a:lnSpc>
                          <a:spcPct val="115000"/>
                        </a:lnSpc>
                        <a:spcAft>
                          <a:spcPts val="0"/>
                        </a:spcAft>
                      </a:pPr>
                      <a:r>
                        <a:rPr lang="en-US" sz="1000" b="0" spc="0" dirty="0">
                          <a:effectLst/>
                          <a:latin typeface="Times New Roman" pitchFamily="18" charset="0"/>
                          <a:cs typeface="Times New Roman" pitchFamily="18" charset="0"/>
                        </a:rPr>
                        <a:t> </a:t>
                      </a:r>
                      <a:endParaRPr lang="it-IT" sz="1000" b="0" spc="0" dirty="0">
                        <a:solidFill>
                          <a:srgbClr val="FF0000"/>
                        </a:solidFill>
                        <a:effectLst/>
                        <a:latin typeface="Times New Roman" pitchFamily="18" charset="0"/>
                        <a:ea typeface="Calibri"/>
                        <a:cs typeface="Times New Roman" pitchFamily="18" charset="0"/>
                      </a:endParaRPr>
                    </a:p>
                  </a:txBody>
                  <a:tcPr marL="42277" marR="42277" marT="0" marB="0">
                    <a:solidFill>
                      <a:schemeClr val="accent1">
                        <a:lumMod val="20000"/>
                        <a:lumOff val="80000"/>
                      </a:schemeClr>
                    </a:solidFill>
                  </a:tcPr>
                </a:tc>
                <a:tc>
                  <a:txBody>
                    <a:bodyPr/>
                    <a:lstStyle/>
                    <a:p>
                      <a:pPr algn="l">
                        <a:lnSpc>
                          <a:spcPct val="115000"/>
                        </a:lnSpc>
                        <a:spcAft>
                          <a:spcPts val="0"/>
                        </a:spcAft>
                      </a:pPr>
                      <a:r>
                        <a:rPr lang="it-IT" sz="1000" b="0" spc="-150" dirty="0">
                          <a:effectLst/>
                          <a:latin typeface="Times New Roman" pitchFamily="18" charset="0"/>
                          <a:cs typeface="Times New Roman" pitchFamily="18" charset="0"/>
                        </a:rPr>
                        <a:t>Roux-en-Y</a:t>
                      </a:r>
                      <a:endParaRPr lang="it-IT" sz="1000" b="0" spc="-150" dirty="0">
                        <a:solidFill>
                          <a:schemeClr val="bg1"/>
                        </a:solidFill>
                        <a:effectLst/>
                        <a:latin typeface="Times New Roman" pitchFamily="18" charset="0"/>
                        <a:ea typeface="Calibri"/>
                        <a:cs typeface="Times New Roman" pitchFamily="18" charset="0"/>
                      </a:endParaRPr>
                    </a:p>
                  </a:txBody>
                  <a:tcPr marL="42277" marR="42277" marT="0" marB="0">
                    <a:solidFill>
                      <a:schemeClr val="accent1">
                        <a:lumMod val="20000"/>
                        <a:lumOff val="80000"/>
                      </a:schemeClr>
                    </a:solidFill>
                  </a:tcPr>
                </a:tc>
                <a:tc>
                  <a:txBody>
                    <a:bodyPr/>
                    <a:lstStyle/>
                    <a:p>
                      <a:pPr algn="l">
                        <a:lnSpc>
                          <a:spcPct val="115000"/>
                        </a:lnSpc>
                        <a:spcAft>
                          <a:spcPts val="0"/>
                        </a:spcAft>
                      </a:pPr>
                      <a:r>
                        <a:rPr lang="it-IT" sz="1000" b="0" spc="0" dirty="0" smtClean="0">
                          <a:effectLst/>
                          <a:latin typeface="Times New Roman" pitchFamily="18" charset="0"/>
                          <a:cs typeface="Times New Roman" pitchFamily="18" charset="0"/>
                        </a:rPr>
                        <a:t>EXTRA</a:t>
                      </a:r>
                      <a:endParaRPr lang="it-IT" sz="1000" b="0" spc="0" dirty="0">
                        <a:effectLst/>
                        <a:latin typeface="Times New Roman" pitchFamily="18" charset="0"/>
                        <a:ea typeface="Calibri"/>
                        <a:cs typeface="Times New Roman" pitchFamily="18" charset="0"/>
                      </a:endParaRPr>
                    </a:p>
                  </a:txBody>
                  <a:tcPr marL="42277" marR="42277" marT="0" marB="0">
                    <a:solidFill>
                      <a:schemeClr val="accent1">
                        <a:lumMod val="20000"/>
                        <a:lumOff val="80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000" b="0" spc="-40" dirty="0" smtClean="0">
                          <a:effectLst/>
                          <a:latin typeface="Times New Roman" pitchFamily="18" charset="0"/>
                          <a:cs typeface="Times New Roman" pitchFamily="18" charset="0"/>
                        </a:rPr>
                        <a:t>Circular </a:t>
                      </a:r>
                      <a:r>
                        <a:rPr lang="en-US" sz="1000" b="0" spc="-40" baseline="0" dirty="0" smtClean="0">
                          <a:effectLst/>
                          <a:latin typeface="Times New Roman" pitchFamily="18" charset="0"/>
                          <a:cs typeface="Times New Roman" pitchFamily="18" charset="0"/>
                        </a:rPr>
                        <a:t>stapler</a:t>
                      </a:r>
                      <a:endParaRPr lang="it-IT" sz="1000" b="0" spc="-40" baseline="0" dirty="0" smtClean="0">
                        <a:effectLst/>
                        <a:latin typeface="Times New Roman" pitchFamily="18" charset="0"/>
                        <a:ea typeface="Calibri"/>
                        <a:cs typeface="Times New Roman" pitchFamily="18" charset="0"/>
                      </a:endParaRPr>
                    </a:p>
                  </a:txBody>
                  <a:tcPr marL="42277" marR="42277" marT="0" marB="0">
                    <a:solidFill>
                      <a:schemeClr val="accent1">
                        <a:lumMod val="20000"/>
                        <a:lumOff val="80000"/>
                      </a:schemeClr>
                    </a:solidFill>
                  </a:tcPr>
                </a:tc>
                <a:tc>
                  <a:txBody>
                    <a:bodyPr/>
                    <a:lstStyle/>
                    <a:p>
                      <a:pPr algn="l">
                        <a:lnSpc>
                          <a:spcPct val="115000"/>
                        </a:lnSpc>
                        <a:spcAft>
                          <a:spcPts val="0"/>
                        </a:spcAft>
                      </a:pPr>
                      <a:r>
                        <a:rPr lang="it-IT" sz="1000" b="0" spc="0" dirty="0" err="1">
                          <a:effectLst/>
                          <a:latin typeface="Times New Roman" pitchFamily="18" charset="0"/>
                          <a:cs typeface="Times New Roman" pitchFamily="18" charset="0"/>
                        </a:rPr>
                        <a:t>Upper</a:t>
                      </a:r>
                      <a:r>
                        <a:rPr lang="it-IT" sz="1000" b="0" spc="0" dirty="0">
                          <a:effectLst/>
                          <a:latin typeface="Times New Roman" pitchFamily="18" charset="0"/>
                          <a:cs typeface="Times New Roman" pitchFamily="18" charset="0"/>
                        </a:rPr>
                        <a:t> </a:t>
                      </a:r>
                      <a:r>
                        <a:rPr lang="it-IT" sz="1000" b="0" spc="0" dirty="0" err="1">
                          <a:effectLst/>
                          <a:latin typeface="Times New Roman" pitchFamily="18" charset="0"/>
                          <a:cs typeface="Times New Roman" pitchFamily="18" charset="0"/>
                        </a:rPr>
                        <a:t>midline</a:t>
                      </a:r>
                      <a:endParaRPr lang="it-IT" sz="1000" b="0" spc="0" dirty="0">
                        <a:effectLst/>
                        <a:latin typeface="Times New Roman" pitchFamily="18" charset="0"/>
                        <a:ea typeface="Calibri"/>
                        <a:cs typeface="Times New Roman" pitchFamily="18" charset="0"/>
                      </a:endParaRPr>
                    </a:p>
                  </a:txBody>
                  <a:tcPr marL="42277" marR="42277" marT="0" marB="0">
                    <a:solidFill>
                      <a:schemeClr val="accent1">
                        <a:lumMod val="20000"/>
                        <a:lumOff val="80000"/>
                      </a:schemeClr>
                    </a:solidFill>
                  </a:tcPr>
                </a:tc>
                <a:tc>
                  <a:txBody>
                    <a:bodyPr/>
                    <a:lstStyle/>
                    <a:p>
                      <a:pPr algn="l">
                        <a:lnSpc>
                          <a:spcPct val="115000"/>
                        </a:lnSpc>
                        <a:spcAft>
                          <a:spcPts val="0"/>
                        </a:spcAft>
                      </a:pPr>
                      <a:r>
                        <a:rPr lang="en-US" sz="1000" b="0" spc="0" dirty="0" smtClean="0">
                          <a:solidFill>
                            <a:srgbClr val="C00000"/>
                          </a:solidFill>
                          <a:effectLst/>
                          <a:latin typeface="Times New Roman" pitchFamily="18" charset="0"/>
                          <a:cs typeface="Times New Roman" pitchFamily="18" charset="0"/>
                        </a:rPr>
                        <a:t>provided</a:t>
                      </a:r>
                      <a:endParaRPr lang="it-IT" sz="1000" b="0" spc="0" dirty="0">
                        <a:solidFill>
                          <a:srgbClr val="C00000"/>
                        </a:solidFill>
                        <a:effectLst/>
                        <a:latin typeface="Times New Roman" pitchFamily="18" charset="0"/>
                        <a:ea typeface="Calibri"/>
                        <a:cs typeface="Times New Roman" pitchFamily="18" charset="0"/>
                      </a:endParaRPr>
                    </a:p>
                  </a:txBody>
                  <a:tcPr marL="42277" marR="42277" marT="0" marB="0">
                    <a:solidFill>
                      <a:schemeClr val="accent1">
                        <a:lumMod val="20000"/>
                        <a:lumOff val="80000"/>
                      </a:schemeClr>
                    </a:solidFill>
                  </a:tcPr>
                </a:tc>
                <a:tc>
                  <a:txBody>
                    <a:bodyPr/>
                    <a:lstStyle/>
                    <a:p>
                      <a:pPr algn="l">
                        <a:lnSpc>
                          <a:spcPct val="115000"/>
                        </a:lnSpc>
                        <a:spcAft>
                          <a:spcPts val="0"/>
                        </a:spcAft>
                      </a:pPr>
                      <a:r>
                        <a:rPr lang="en-US" sz="1000" b="0" spc="0" dirty="0" smtClean="0">
                          <a:solidFill>
                            <a:srgbClr val="C00000"/>
                          </a:solidFill>
                          <a:effectLst/>
                          <a:latin typeface="Times New Roman" pitchFamily="18" charset="0"/>
                          <a:cs typeface="Times New Roman" pitchFamily="18" charset="0"/>
                        </a:rPr>
                        <a:t>provided</a:t>
                      </a:r>
                      <a:endParaRPr lang="it-IT" sz="1000" b="0" spc="0" dirty="0">
                        <a:solidFill>
                          <a:srgbClr val="C00000"/>
                        </a:solidFill>
                        <a:effectLst/>
                        <a:latin typeface="Times New Roman" pitchFamily="18" charset="0"/>
                        <a:ea typeface="Calibri"/>
                        <a:cs typeface="Times New Roman" pitchFamily="18" charset="0"/>
                      </a:endParaRPr>
                    </a:p>
                  </a:txBody>
                  <a:tcPr marL="42277" marR="42277" marT="0" marB="0">
                    <a:solidFill>
                      <a:schemeClr val="accent1">
                        <a:lumMod val="20000"/>
                        <a:lumOff val="80000"/>
                      </a:schemeClr>
                    </a:solidFill>
                  </a:tcPr>
                </a:tc>
              </a:tr>
              <a:tr h="201671">
                <a:tc>
                  <a:txBody>
                    <a:bodyPr/>
                    <a:lstStyle/>
                    <a:p>
                      <a:pPr algn="l">
                        <a:lnSpc>
                          <a:spcPct val="115000"/>
                        </a:lnSpc>
                        <a:spcAft>
                          <a:spcPts val="0"/>
                        </a:spcAft>
                      </a:pPr>
                      <a:r>
                        <a:rPr lang="it-IT" sz="1100" b="1" dirty="0" err="1">
                          <a:solidFill>
                            <a:schemeClr val="tx1"/>
                          </a:solidFill>
                          <a:effectLst/>
                          <a:latin typeface="Times New Roman" pitchFamily="18" charset="0"/>
                          <a:cs typeface="Times New Roman" pitchFamily="18" charset="0"/>
                        </a:rPr>
                        <a:t>Liu</a:t>
                      </a:r>
                      <a:endParaRPr lang="it-IT" sz="1100" b="1" dirty="0">
                        <a:solidFill>
                          <a:schemeClr val="tx1"/>
                        </a:solidFill>
                        <a:effectLst/>
                        <a:latin typeface="Times New Roman" pitchFamily="18" charset="0"/>
                        <a:ea typeface="Calibri"/>
                        <a:cs typeface="Times New Roman" pitchFamily="18" charset="0"/>
                      </a:endParaRPr>
                    </a:p>
                  </a:txBody>
                  <a:tcPr marL="42277" marR="42277" marT="0" marB="0" anchor="ctr">
                    <a:solidFill>
                      <a:schemeClr val="bg1">
                        <a:lumMod val="85000"/>
                      </a:schemeClr>
                    </a:solidFill>
                  </a:tcPr>
                </a:tc>
                <a:tc>
                  <a:txBody>
                    <a:bodyPr/>
                    <a:lstStyle/>
                    <a:p>
                      <a:pPr algn="l">
                        <a:lnSpc>
                          <a:spcPct val="115000"/>
                        </a:lnSpc>
                        <a:spcAft>
                          <a:spcPts val="0"/>
                        </a:spcAft>
                      </a:pPr>
                      <a:r>
                        <a:rPr lang="en-US" sz="1000" b="0" u="none" spc="0" smtClean="0">
                          <a:effectLst/>
                          <a:latin typeface="Times New Roman" pitchFamily="18" charset="0"/>
                          <a:cs typeface="Times New Roman" pitchFamily="18" charset="0"/>
                        </a:rPr>
                        <a:t>performed</a:t>
                      </a:r>
                      <a:endParaRPr lang="it-IT" sz="1000" b="0" u="none" spc="0">
                        <a:solidFill>
                          <a:srgbClr val="FF0000"/>
                        </a:solidFill>
                        <a:effectLst/>
                        <a:latin typeface="Times New Roman" pitchFamily="18" charset="0"/>
                        <a:ea typeface="Calibri"/>
                        <a:cs typeface="Times New Roman" pitchFamily="18" charset="0"/>
                      </a:endParaRPr>
                    </a:p>
                  </a:txBody>
                  <a:tcPr marL="42277" marR="42277" marT="0" marB="0">
                    <a:solidFill>
                      <a:schemeClr val="accent1">
                        <a:lumMod val="20000"/>
                        <a:lumOff val="80000"/>
                      </a:schemeClr>
                    </a:solidFill>
                  </a:tcPr>
                </a:tc>
                <a:tc>
                  <a:txBody>
                    <a:bodyPr/>
                    <a:lstStyle/>
                    <a:p>
                      <a:pPr algn="l">
                        <a:lnSpc>
                          <a:spcPct val="115000"/>
                        </a:lnSpc>
                        <a:spcAft>
                          <a:spcPts val="0"/>
                        </a:spcAft>
                      </a:pPr>
                      <a:r>
                        <a:rPr lang="en-US" sz="1000" b="0" u="none" spc="0" smtClean="0">
                          <a:effectLst/>
                          <a:latin typeface="Times New Roman" pitchFamily="18" charset="0"/>
                          <a:cs typeface="Times New Roman" pitchFamily="18" charset="0"/>
                        </a:rPr>
                        <a:t>performed</a:t>
                      </a:r>
                      <a:endParaRPr lang="it-IT" sz="1000" b="0" u="none" spc="0" dirty="0">
                        <a:solidFill>
                          <a:srgbClr val="FF0000"/>
                        </a:solidFill>
                        <a:effectLst/>
                        <a:latin typeface="Times New Roman" pitchFamily="18" charset="0"/>
                        <a:ea typeface="Calibri"/>
                        <a:cs typeface="Times New Roman" pitchFamily="18" charset="0"/>
                      </a:endParaRPr>
                    </a:p>
                  </a:txBody>
                  <a:tcPr marL="42277" marR="42277" marT="0" marB="0">
                    <a:solidFill>
                      <a:schemeClr val="accent1">
                        <a:lumMod val="20000"/>
                        <a:lumOff val="80000"/>
                      </a:schemeClr>
                    </a:solidFill>
                  </a:tcPr>
                </a:tc>
                <a:tc>
                  <a:txBody>
                    <a:bodyPr/>
                    <a:lstStyle/>
                    <a:p>
                      <a:pPr algn="l">
                        <a:lnSpc>
                          <a:spcPct val="115000"/>
                        </a:lnSpc>
                        <a:spcAft>
                          <a:spcPts val="0"/>
                        </a:spcAft>
                      </a:pPr>
                      <a:r>
                        <a:rPr lang="en-US" sz="1000" b="0" spc="0" dirty="0">
                          <a:solidFill>
                            <a:srgbClr val="C00000"/>
                          </a:solidFill>
                          <a:effectLst/>
                          <a:latin typeface="Times New Roman" pitchFamily="18" charset="0"/>
                          <a:cs typeface="Times New Roman" pitchFamily="18" charset="0"/>
                        </a:rPr>
                        <a:t>performed</a:t>
                      </a:r>
                      <a:endParaRPr lang="it-IT" sz="1000" b="0" spc="0" dirty="0">
                        <a:solidFill>
                          <a:srgbClr val="C00000"/>
                        </a:solidFill>
                        <a:effectLst/>
                        <a:latin typeface="Times New Roman" pitchFamily="18" charset="0"/>
                        <a:ea typeface="Calibri"/>
                        <a:cs typeface="Times New Roman" pitchFamily="18" charset="0"/>
                      </a:endParaRPr>
                    </a:p>
                  </a:txBody>
                  <a:tcPr marL="42277" marR="42277" marT="0" marB="0">
                    <a:solidFill>
                      <a:schemeClr val="accent1">
                        <a:lumMod val="20000"/>
                        <a:lumOff val="80000"/>
                      </a:schemeClr>
                    </a:solidFill>
                  </a:tcPr>
                </a:tc>
                <a:tc>
                  <a:txBody>
                    <a:bodyPr/>
                    <a:lstStyle/>
                    <a:p>
                      <a:pPr algn="l">
                        <a:lnSpc>
                          <a:spcPct val="115000"/>
                        </a:lnSpc>
                        <a:spcAft>
                          <a:spcPts val="0"/>
                        </a:spcAft>
                      </a:pPr>
                      <a:r>
                        <a:rPr lang="it-IT" sz="1000" b="0" spc="-150" dirty="0">
                          <a:effectLst/>
                          <a:latin typeface="Times New Roman" pitchFamily="18" charset="0"/>
                          <a:cs typeface="Times New Roman" pitchFamily="18" charset="0"/>
                        </a:rPr>
                        <a:t>Roux-en-Y</a:t>
                      </a:r>
                      <a:endParaRPr lang="it-IT" sz="1000" b="0" spc="-150" dirty="0">
                        <a:solidFill>
                          <a:schemeClr val="bg1"/>
                        </a:solidFill>
                        <a:effectLst/>
                        <a:latin typeface="Times New Roman" pitchFamily="18" charset="0"/>
                        <a:ea typeface="Calibri"/>
                        <a:cs typeface="Times New Roman" pitchFamily="18" charset="0"/>
                      </a:endParaRPr>
                    </a:p>
                  </a:txBody>
                  <a:tcPr marL="42277" marR="42277" marT="0" marB="0">
                    <a:solidFill>
                      <a:schemeClr val="accent1">
                        <a:lumMod val="20000"/>
                        <a:lumOff val="80000"/>
                      </a:schemeClr>
                    </a:solidFill>
                  </a:tcPr>
                </a:tc>
                <a:tc>
                  <a:txBody>
                    <a:bodyPr/>
                    <a:lstStyle/>
                    <a:p>
                      <a:pPr algn="l">
                        <a:lnSpc>
                          <a:spcPct val="115000"/>
                        </a:lnSpc>
                        <a:spcAft>
                          <a:spcPts val="0"/>
                        </a:spcAft>
                      </a:pPr>
                      <a:r>
                        <a:rPr lang="it-IT" sz="1000" b="0" spc="0" dirty="0" smtClean="0">
                          <a:solidFill>
                            <a:srgbClr val="C00000"/>
                          </a:solidFill>
                          <a:effectLst/>
                          <a:latin typeface="Times New Roman" pitchFamily="18" charset="0"/>
                          <a:cs typeface="Times New Roman" pitchFamily="18" charset="0"/>
                        </a:rPr>
                        <a:t>INTRA</a:t>
                      </a:r>
                      <a:endParaRPr lang="it-IT" sz="1000" b="0" spc="0" dirty="0">
                        <a:solidFill>
                          <a:srgbClr val="C00000"/>
                        </a:solidFill>
                        <a:effectLst/>
                        <a:latin typeface="Times New Roman" pitchFamily="18" charset="0"/>
                        <a:ea typeface="Calibri"/>
                        <a:cs typeface="Times New Roman" pitchFamily="18" charset="0"/>
                      </a:endParaRPr>
                    </a:p>
                  </a:txBody>
                  <a:tcPr marL="42277" marR="42277" marT="0" marB="0">
                    <a:solidFill>
                      <a:schemeClr val="accent1">
                        <a:lumMod val="20000"/>
                        <a:lumOff val="80000"/>
                      </a:schemeClr>
                    </a:solidFill>
                  </a:tcPr>
                </a:tc>
                <a:tc>
                  <a:txBody>
                    <a:bodyPr/>
                    <a:lstStyle/>
                    <a:p>
                      <a:pPr algn="l">
                        <a:lnSpc>
                          <a:spcPct val="115000"/>
                        </a:lnSpc>
                        <a:spcAft>
                          <a:spcPts val="0"/>
                        </a:spcAft>
                      </a:pPr>
                      <a:r>
                        <a:rPr lang="en-US" sz="1000" b="0" spc="0" dirty="0" smtClean="0">
                          <a:effectLst/>
                          <a:latin typeface="Times New Roman" pitchFamily="18" charset="0"/>
                          <a:cs typeface="Times New Roman" pitchFamily="18" charset="0"/>
                        </a:rPr>
                        <a:t>Robot-sewn</a:t>
                      </a:r>
                      <a:endParaRPr lang="it-IT" sz="1000" b="0" spc="0" dirty="0">
                        <a:effectLst/>
                        <a:latin typeface="Times New Roman" pitchFamily="18" charset="0"/>
                        <a:ea typeface="Calibri"/>
                        <a:cs typeface="Times New Roman" pitchFamily="18" charset="0"/>
                      </a:endParaRPr>
                    </a:p>
                  </a:txBody>
                  <a:tcPr marL="42277" marR="42277" marT="0" marB="0">
                    <a:solidFill>
                      <a:schemeClr val="accent1">
                        <a:lumMod val="20000"/>
                        <a:lumOff val="80000"/>
                      </a:schemeClr>
                    </a:solidFill>
                  </a:tcPr>
                </a:tc>
                <a:tc>
                  <a:txBody>
                    <a:bodyPr/>
                    <a:lstStyle/>
                    <a:p>
                      <a:pPr algn="l">
                        <a:lnSpc>
                          <a:spcPct val="115000"/>
                        </a:lnSpc>
                        <a:spcAft>
                          <a:spcPts val="0"/>
                        </a:spcAft>
                      </a:pPr>
                      <a:r>
                        <a:rPr lang="en-US" sz="1000" b="0" spc="0" dirty="0">
                          <a:effectLst/>
                          <a:latin typeface="Times New Roman" pitchFamily="18" charset="0"/>
                          <a:cs typeface="Times New Roman" pitchFamily="18" charset="0"/>
                        </a:rPr>
                        <a:t>Camera port</a:t>
                      </a:r>
                      <a:endParaRPr lang="it-IT" sz="1000" b="0" spc="0" dirty="0">
                        <a:effectLst/>
                        <a:latin typeface="Times New Roman" pitchFamily="18" charset="0"/>
                        <a:ea typeface="Calibri"/>
                        <a:cs typeface="Times New Roman" pitchFamily="18" charset="0"/>
                      </a:endParaRPr>
                    </a:p>
                  </a:txBody>
                  <a:tcPr marL="42277" marR="42277" marT="0" marB="0">
                    <a:solidFill>
                      <a:schemeClr val="accent1">
                        <a:lumMod val="20000"/>
                        <a:lumOff val="80000"/>
                      </a:schemeClr>
                    </a:solidFill>
                  </a:tcPr>
                </a:tc>
                <a:tc>
                  <a:txBody>
                    <a:bodyPr/>
                    <a:lstStyle/>
                    <a:p>
                      <a:pPr algn="l">
                        <a:lnSpc>
                          <a:spcPct val="115000"/>
                        </a:lnSpc>
                        <a:spcAft>
                          <a:spcPts val="0"/>
                        </a:spcAft>
                      </a:pPr>
                      <a:r>
                        <a:rPr lang="en-US" sz="1000" b="0" spc="0" dirty="0">
                          <a:effectLst/>
                          <a:latin typeface="Times New Roman" pitchFamily="18" charset="0"/>
                          <a:cs typeface="Times New Roman" pitchFamily="18" charset="0"/>
                        </a:rPr>
                        <a:t>lack</a:t>
                      </a:r>
                      <a:endParaRPr lang="it-IT" sz="1000" b="0" spc="0" dirty="0">
                        <a:effectLst/>
                        <a:latin typeface="Times New Roman" pitchFamily="18" charset="0"/>
                        <a:ea typeface="Calibri"/>
                        <a:cs typeface="Times New Roman" pitchFamily="18" charset="0"/>
                      </a:endParaRPr>
                    </a:p>
                  </a:txBody>
                  <a:tcPr marL="42277" marR="42277" marT="0" marB="0">
                    <a:solidFill>
                      <a:schemeClr val="accent1">
                        <a:lumMod val="20000"/>
                        <a:lumOff val="80000"/>
                      </a:schemeClr>
                    </a:solidFill>
                  </a:tcPr>
                </a:tc>
                <a:tc>
                  <a:txBody>
                    <a:bodyPr/>
                    <a:lstStyle/>
                    <a:p>
                      <a:pPr algn="l">
                        <a:lnSpc>
                          <a:spcPct val="115000"/>
                        </a:lnSpc>
                        <a:spcAft>
                          <a:spcPts val="0"/>
                        </a:spcAft>
                      </a:pPr>
                      <a:r>
                        <a:rPr lang="en-US" sz="1000" b="0" spc="0" dirty="0">
                          <a:effectLst/>
                          <a:latin typeface="Times New Roman" pitchFamily="18" charset="0"/>
                          <a:cs typeface="Times New Roman" pitchFamily="18" charset="0"/>
                        </a:rPr>
                        <a:t>lack</a:t>
                      </a:r>
                      <a:endParaRPr lang="it-IT" sz="1000" b="0" spc="0" dirty="0">
                        <a:effectLst/>
                        <a:latin typeface="Times New Roman" pitchFamily="18" charset="0"/>
                        <a:ea typeface="Calibri"/>
                        <a:cs typeface="Times New Roman" pitchFamily="18" charset="0"/>
                      </a:endParaRPr>
                    </a:p>
                  </a:txBody>
                  <a:tcPr marL="42277" marR="42277" marT="0" marB="0">
                    <a:solidFill>
                      <a:schemeClr val="accent1">
                        <a:lumMod val="20000"/>
                        <a:lumOff val="80000"/>
                      </a:schemeClr>
                    </a:solidFill>
                  </a:tcPr>
                </a:tc>
              </a:tr>
              <a:tr h="201671">
                <a:tc>
                  <a:txBody>
                    <a:bodyPr/>
                    <a:lstStyle/>
                    <a:p>
                      <a:pPr algn="l">
                        <a:lnSpc>
                          <a:spcPct val="115000"/>
                        </a:lnSpc>
                        <a:spcAft>
                          <a:spcPts val="0"/>
                        </a:spcAft>
                      </a:pPr>
                      <a:r>
                        <a:rPr lang="en-US" sz="1100" b="1" dirty="0" err="1">
                          <a:solidFill>
                            <a:schemeClr val="tx1"/>
                          </a:solidFill>
                          <a:effectLst/>
                          <a:latin typeface="Times New Roman" pitchFamily="18" charset="0"/>
                          <a:cs typeface="Times New Roman" pitchFamily="18" charset="0"/>
                        </a:rPr>
                        <a:t>Giulianotti</a:t>
                      </a:r>
                      <a:endParaRPr lang="it-IT" sz="1100" b="1" dirty="0">
                        <a:solidFill>
                          <a:schemeClr val="tx1"/>
                        </a:solidFill>
                        <a:effectLst/>
                        <a:latin typeface="Times New Roman" pitchFamily="18" charset="0"/>
                        <a:ea typeface="Calibri"/>
                        <a:cs typeface="Times New Roman" pitchFamily="18" charset="0"/>
                      </a:endParaRPr>
                    </a:p>
                  </a:txBody>
                  <a:tcPr marL="42277" marR="42277" marT="0" marB="0" anchor="ctr">
                    <a:solidFill>
                      <a:schemeClr val="bg1">
                        <a:lumMod val="85000"/>
                      </a:schemeClr>
                    </a:solidFill>
                  </a:tcPr>
                </a:tc>
                <a:tc>
                  <a:txBody>
                    <a:bodyPr/>
                    <a:lstStyle/>
                    <a:p>
                      <a:pPr algn="l">
                        <a:lnSpc>
                          <a:spcPct val="115000"/>
                        </a:lnSpc>
                        <a:spcAft>
                          <a:spcPts val="0"/>
                        </a:spcAft>
                      </a:pPr>
                      <a:r>
                        <a:rPr lang="en-US" sz="1000" b="0" u="none" spc="0" dirty="0" smtClean="0">
                          <a:effectLst/>
                          <a:latin typeface="Times New Roman" pitchFamily="18" charset="0"/>
                          <a:cs typeface="Times New Roman" pitchFamily="18" charset="0"/>
                        </a:rPr>
                        <a:t>performed </a:t>
                      </a:r>
                      <a:endParaRPr lang="it-IT" sz="1000" b="0" u="none" spc="0" dirty="0">
                        <a:solidFill>
                          <a:srgbClr val="FF0000"/>
                        </a:solidFill>
                        <a:effectLst/>
                        <a:latin typeface="Times New Roman" pitchFamily="18" charset="0"/>
                        <a:ea typeface="Calibri"/>
                        <a:cs typeface="Times New Roman" pitchFamily="18" charset="0"/>
                      </a:endParaRPr>
                    </a:p>
                  </a:txBody>
                  <a:tcPr marL="42277" marR="42277" marT="0" marB="0">
                    <a:solidFill>
                      <a:schemeClr val="accent1">
                        <a:lumMod val="20000"/>
                        <a:lumOff val="80000"/>
                      </a:schemeClr>
                    </a:solidFill>
                  </a:tcPr>
                </a:tc>
                <a:tc>
                  <a:txBody>
                    <a:bodyPr/>
                    <a:lstStyle/>
                    <a:p>
                      <a:pPr algn="l">
                        <a:lnSpc>
                          <a:spcPct val="115000"/>
                        </a:lnSpc>
                        <a:spcAft>
                          <a:spcPts val="0"/>
                        </a:spcAft>
                      </a:pPr>
                      <a:r>
                        <a:rPr lang="en-US" sz="1000" b="0" u="none" spc="0" smtClean="0">
                          <a:effectLst/>
                          <a:latin typeface="Times New Roman" pitchFamily="18" charset="0"/>
                          <a:cs typeface="Times New Roman" pitchFamily="18" charset="0"/>
                        </a:rPr>
                        <a:t>performed</a:t>
                      </a:r>
                      <a:endParaRPr lang="it-IT" sz="1000" b="0" u="none" spc="0" dirty="0">
                        <a:solidFill>
                          <a:srgbClr val="FF0000"/>
                        </a:solidFill>
                        <a:effectLst/>
                        <a:latin typeface="Times New Roman" pitchFamily="18" charset="0"/>
                        <a:ea typeface="Calibri"/>
                        <a:cs typeface="Times New Roman" pitchFamily="18" charset="0"/>
                      </a:endParaRPr>
                    </a:p>
                  </a:txBody>
                  <a:tcPr marL="42277" marR="42277" marT="0" marB="0">
                    <a:solidFill>
                      <a:schemeClr val="accent1">
                        <a:lumMod val="20000"/>
                        <a:lumOff val="80000"/>
                      </a:schemeClr>
                    </a:solidFill>
                  </a:tcPr>
                </a:tc>
                <a:tc>
                  <a:txBody>
                    <a:bodyPr/>
                    <a:lstStyle/>
                    <a:p>
                      <a:pPr algn="l">
                        <a:lnSpc>
                          <a:spcPct val="115000"/>
                        </a:lnSpc>
                        <a:spcAft>
                          <a:spcPts val="0"/>
                        </a:spcAft>
                      </a:pPr>
                      <a:r>
                        <a:rPr lang="en-US" sz="1000" b="0" spc="0" dirty="0" smtClean="0">
                          <a:solidFill>
                            <a:srgbClr val="C00000"/>
                          </a:solidFill>
                          <a:effectLst/>
                          <a:latin typeface="Times New Roman" pitchFamily="18" charset="0"/>
                          <a:cs typeface="Times New Roman" pitchFamily="18" charset="0"/>
                        </a:rPr>
                        <a:t>performed</a:t>
                      </a:r>
                      <a:endParaRPr lang="it-IT" sz="1000" b="0" spc="0" dirty="0">
                        <a:solidFill>
                          <a:srgbClr val="C00000"/>
                        </a:solidFill>
                        <a:effectLst/>
                        <a:latin typeface="Times New Roman" pitchFamily="18" charset="0"/>
                        <a:ea typeface="Calibri"/>
                        <a:cs typeface="Times New Roman" pitchFamily="18" charset="0"/>
                      </a:endParaRPr>
                    </a:p>
                  </a:txBody>
                  <a:tcPr marL="42277" marR="42277" marT="0" marB="0">
                    <a:solidFill>
                      <a:schemeClr val="accent1">
                        <a:lumMod val="20000"/>
                        <a:lumOff val="80000"/>
                      </a:schemeClr>
                    </a:solidFill>
                  </a:tcPr>
                </a:tc>
                <a:tc>
                  <a:txBody>
                    <a:bodyPr/>
                    <a:lstStyle/>
                    <a:p>
                      <a:pPr algn="l">
                        <a:lnSpc>
                          <a:spcPct val="115000"/>
                        </a:lnSpc>
                        <a:spcAft>
                          <a:spcPts val="0"/>
                        </a:spcAft>
                      </a:pPr>
                      <a:r>
                        <a:rPr lang="it-IT" sz="1000" b="0" spc="-150" dirty="0">
                          <a:effectLst/>
                          <a:latin typeface="Times New Roman" pitchFamily="18" charset="0"/>
                          <a:cs typeface="Times New Roman" pitchFamily="18" charset="0"/>
                        </a:rPr>
                        <a:t>Roux-en-Y</a:t>
                      </a:r>
                      <a:endParaRPr lang="it-IT" sz="1000" b="0" spc="-150" dirty="0">
                        <a:solidFill>
                          <a:schemeClr val="bg1"/>
                        </a:solidFill>
                        <a:effectLst/>
                        <a:latin typeface="Times New Roman" pitchFamily="18" charset="0"/>
                        <a:ea typeface="Calibri"/>
                        <a:cs typeface="Times New Roman" pitchFamily="18" charset="0"/>
                      </a:endParaRPr>
                    </a:p>
                  </a:txBody>
                  <a:tcPr marL="42277" marR="42277" marT="0" marB="0">
                    <a:solidFill>
                      <a:schemeClr val="accent1">
                        <a:lumMod val="20000"/>
                        <a:lumOff val="80000"/>
                      </a:schemeClr>
                    </a:solidFill>
                  </a:tcPr>
                </a:tc>
                <a:tc>
                  <a:txBody>
                    <a:bodyPr/>
                    <a:lstStyle/>
                    <a:p>
                      <a:pPr algn="l">
                        <a:lnSpc>
                          <a:spcPct val="115000"/>
                        </a:lnSpc>
                        <a:spcAft>
                          <a:spcPts val="0"/>
                        </a:spcAft>
                      </a:pPr>
                      <a:r>
                        <a:rPr lang="it-IT" sz="1000" b="0" spc="0" dirty="0" smtClean="0">
                          <a:solidFill>
                            <a:srgbClr val="C00000"/>
                          </a:solidFill>
                          <a:effectLst/>
                          <a:latin typeface="Times New Roman" pitchFamily="18" charset="0"/>
                          <a:cs typeface="Times New Roman" pitchFamily="18" charset="0"/>
                        </a:rPr>
                        <a:t>INTRA</a:t>
                      </a:r>
                      <a:endParaRPr lang="it-IT" sz="1000" b="0" spc="0" dirty="0">
                        <a:solidFill>
                          <a:srgbClr val="C00000"/>
                        </a:solidFill>
                        <a:effectLst/>
                        <a:latin typeface="Times New Roman" pitchFamily="18" charset="0"/>
                        <a:ea typeface="Calibri"/>
                        <a:cs typeface="Times New Roman" pitchFamily="18" charset="0"/>
                      </a:endParaRPr>
                    </a:p>
                  </a:txBody>
                  <a:tcPr marL="42277" marR="42277" marT="0" marB="0">
                    <a:solidFill>
                      <a:schemeClr val="accent1">
                        <a:lumMod val="20000"/>
                        <a:lumOff val="80000"/>
                      </a:schemeClr>
                    </a:solidFill>
                  </a:tcPr>
                </a:tc>
                <a:tc>
                  <a:txBody>
                    <a:bodyPr/>
                    <a:lstStyle/>
                    <a:p>
                      <a:pPr algn="l">
                        <a:lnSpc>
                          <a:spcPct val="115000"/>
                        </a:lnSpc>
                        <a:spcAft>
                          <a:spcPts val="0"/>
                        </a:spcAft>
                      </a:pPr>
                      <a:r>
                        <a:rPr lang="en-US" sz="1000" b="0" spc="-40" smtClean="0">
                          <a:effectLst/>
                          <a:latin typeface="Times New Roman" pitchFamily="18" charset="0"/>
                          <a:cs typeface="Times New Roman" pitchFamily="18" charset="0"/>
                        </a:rPr>
                        <a:t>Circular </a:t>
                      </a:r>
                      <a:r>
                        <a:rPr lang="en-US" sz="1000" b="0" spc="-40" baseline="0" smtClean="0">
                          <a:effectLst/>
                          <a:latin typeface="Times New Roman" pitchFamily="18" charset="0"/>
                          <a:cs typeface="Times New Roman" pitchFamily="18" charset="0"/>
                        </a:rPr>
                        <a:t>stapler</a:t>
                      </a:r>
                      <a:endParaRPr lang="it-IT" sz="1000" b="0" spc="-40" baseline="0" dirty="0">
                        <a:effectLst/>
                        <a:latin typeface="Times New Roman" pitchFamily="18" charset="0"/>
                        <a:ea typeface="Calibri"/>
                        <a:cs typeface="Times New Roman" pitchFamily="18" charset="0"/>
                      </a:endParaRPr>
                    </a:p>
                  </a:txBody>
                  <a:tcPr marL="42277" marR="42277" marT="0" marB="0">
                    <a:solidFill>
                      <a:schemeClr val="accent1">
                        <a:lumMod val="20000"/>
                        <a:lumOff val="80000"/>
                      </a:schemeClr>
                    </a:solidFill>
                  </a:tcPr>
                </a:tc>
                <a:tc>
                  <a:txBody>
                    <a:bodyPr/>
                    <a:lstStyle/>
                    <a:p>
                      <a:pPr algn="l">
                        <a:lnSpc>
                          <a:spcPct val="115000"/>
                        </a:lnSpc>
                        <a:spcAft>
                          <a:spcPts val="0"/>
                        </a:spcAft>
                      </a:pPr>
                      <a:r>
                        <a:rPr lang="en-US" sz="1000" b="0" spc="0" dirty="0">
                          <a:effectLst/>
                          <a:latin typeface="Times New Roman" pitchFamily="18" charset="0"/>
                          <a:cs typeface="Times New Roman" pitchFamily="18" charset="0"/>
                        </a:rPr>
                        <a:t> </a:t>
                      </a:r>
                      <a:r>
                        <a:rPr lang="en-US" sz="1000" b="0" spc="0" dirty="0" smtClean="0">
                          <a:effectLst/>
                          <a:latin typeface="Times New Roman" pitchFamily="18" charset="0"/>
                          <a:cs typeface="Times New Roman" pitchFamily="18" charset="0"/>
                        </a:rPr>
                        <a:t>Not provided</a:t>
                      </a:r>
                      <a:endParaRPr lang="it-IT" sz="1000" b="0" spc="0" dirty="0">
                        <a:effectLst/>
                        <a:latin typeface="Times New Roman" pitchFamily="18" charset="0"/>
                        <a:ea typeface="Calibri"/>
                        <a:cs typeface="Times New Roman" pitchFamily="18" charset="0"/>
                      </a:endParaRPr>
                    </a:p>
                  </a:txBody>
                  <a:tcPr marL="42277" marR="42277" marT="0" marB="0">
                    <a:solidFill>
                      <a:schemeClr val="accent1">
                        <a:lumMod val="20000"/>
                        <a:lumOff val="80000"/>
                      </a:schemeClr>
                    </a:solidFill>
                  </a:tcPr>
                </a:tc>
                <a:tc>
                  <a:txBody>
                    <a:bodyPr/>
                    <a:lstStyle/>
                    <a:p>
                      <a:pPr algn="l">
                        <a:lnSpc>
                          <a:spcPct val="115000"/>
                        </a:lnSpc>
                        <a:spcAft>
                          <a:spcPts val="0"/>
                        </a:spcAft>
                      </a:pPr>
                      <a:r>
                        <a:rPr lang="en-US" sz="1000" b="0" spc="0" dirty="0">
                          <a:effectLst/>
                          <a:latin typeface="Times New Roman" pitchFamily="18" charset="0"/>
                          <a:cs typeface="Times New Roman" pitchFamily="18" charset="0"/>
                        </a:rPr>
                        <a:t>lack</a:t>
                      </a:r>
                      <a:endParaRPr lang="it-IT" sz="1000" b="0" spc="0" dirty="0">
                        <a:effectLst/>
                        <a:latin typeface="Times New Roman" pitchFamily="18" charset="0"/>
                        <a:ea typeface="Calibri"/>
                        <a:cs typeface="Times New Roman" pitchFamily="18" charset="0"/>
                      </a:endParaRPr>
                    </a:p>
                  </a:txBody>
                  <a:tcPr marL="42277" marR="42277" marT="0" marB="0">
                    <a:solidFill>
                      <a:schemeClr val="accent1">
                        <a:lumMod val="20000"/>
                        <a:lumOff val="80000"/>
                      </a:schemeClr>
                    </a:solidFill>
                  </a:tcPr>
                </a:tc>
                <a:tc>
                  <a:txBody>
                    <a:bodyPr/>
                    <a:lstStyle/>
                    <a:p>
                      <a:pPr algn="l">
                        <a:lnSpc>
                          <a:spcPct val="115000"/>
                        </a:lnSpc>
                        <a:spcAft>
                          <a:spcPts val="0"/>
                        </a:spcAft>
                      </a:pPr>
                      <a:r>
                        <a:rPr lang="en-US" sz="1000" b="0" spc="0" dirty="0">
                          <a:effectLst/>
                          <a:latin typeface="Times New Roman" pitchFamily="18" charset="0"/>
                          <a:cs typeface="Times New Roman" pitchFamily="18" charset="0"/>
                        </a:rPr>
                        <a:t>lack</a:t>
                      </a:r>
                      <a:endParaRPr lang="it-IT" sz="1000" b="0" spc="0" dirty="0">
                        <a:effectLst/>
                        <a:latin typeface="Times New Roman" pitchFamily="18" charset="0"/>
                        <a:ea typeface="Calibri"/>
                        <a:cs typeface="Times New Roman" pitchFamily="18" charset="0"/>
                      </a:endParaRPr>
                    </a:p>
                  </a:txBody>
                  <a:tcPr marL="42277" marR="42277" marT="0" marB="0">
                    <a:solidFill>
                      <a:schemeClr val="accent1">
                        <a:lumMod val="20000"/>
                        <a:lumOff val="80000"/>
                      </a:schemeClr>
                    </a:solidFill>
                  </a:tcPr>
                </a:tc>
              </a:tr>
              <a:tr h="201671">
                <a:tc>
                  <a:txBody>
                    <a:bodyPr/>
                    <a:lstStyle/>
                    <a:p>
                      <a:pPr marL="0" algn="l" defTabSz="914400" rtl="0" eaLnBrk="1" latinLnBrk="0" hangingPunct="1">
                        <a:lnSpc>
                          <a:spcPct val="115000"/>
                        </a:lnSpc>
                        <a:spcAft>
                          <a:spcPts val="0"/>
                        </a:spcAft>
                      </a:pPr>
                      <a:r>
                        <a:rPr lang="it-IT" sz="1000" b="1" kern="1200" spc="0" dirty="0" err="1" smtClean="0">
                          <a:solidFill>
                            <a:schemeClr val="dk1"/>
                          </a:solidFill>
                          <a:effectLst/>
                          <a:latin typeface="Times New Roman" pitchFamily="18" charset="0"/>
                          <a:ea typeface="+mn-ea"/>
                          <a:cs typeface="Times New Roman" pitchFamily="18" charset="0"/>
                        </a:rPr>
                        <a:t>Coratti</a:t>
                      </a:r>
                      <a:endParaRPr lang="it-IT" sz="1000" b="1" kern="1200" spc="0" dirty="0">
                        <a:solidFill>
                          <a:schemeClr val="dk1"/>
                        </a:solidFill>
                        <a:effectLst/>
                        <a:latin typeface="Times New Roman" pitchFamily="18" charset="0"/>
                        <a:ea typeface="+mn-ea"/>
                        <a:cs typeface="Times New Roman" pitchFamily="18" charset="0"/>
                      </a:endParaRPr>
                    </a:p>
                  </a:txBody>
                  <a:tcPr marL="60759" marR="60759" marT="0" marB="0">
                    <a:solidFill>
                      <a:schemeClr val="bg1">
                        <a:lumMod val="85000"/>
                      </a:schemeClr>
                    </a:solidFill>
                  </a:tcPr>
                </a:tc>
                <a:tc>
                  <a:txBody>
                    <a:bodyPr/>
                    <a:lstStyle/>
                    <a:p>
                      <a:pPr marL="0" algn="l" defTabSz="914400" rtl="0" eaLnBrk="1" latinLnBrk="0" hangingPunct="1">
                        <a:lnSpc>
                          <a:spcPct val="115000"/>
                        </a:lnSpc>
                        <a:spcAft>
                          <a:spcPts val="0"/>
                        </a:spcAft>
                      </a:pPr>
                      <a:r>
                        <a:rPr lang="it-IT" sz="1000" b="0" kern="1200" spc="0" dirty="0" err="1" smtClean="0">
                          <a:solidFill>
                            <a:schemeClr val="dk1"/>
                          </a:solidFill>
                          <a:effectLst/>
                          <a:latin typeface="Times New Roman" pitchFamily="18" charset="0"/>
                          <a:ea typeface="+mn-ea"/>
                          <a:cs typeface="Times New Roman" pitchFamily="18" charset="0"/>
                        </a:rPr>
                        <a:t>performed</a:t>
                      </a:r>
                      <a:endParaRPr lang="it-IT" sz="1000" b="0" kern="1200" spc="0" dirty="0">
                        <a:solidFill>
                          <a:schemeClr val="dk1"/>
                        </a:solidFill>
                        <a:effectLst/>
                        <a:latin typeface="Times New Roman" pitchFamily="18" charset="0"/>
                        <a:ea typeface="+mn-ea"/>
                        <a:cs typeface="Times New Roman" pitchFamily="18" charset="0"/>
                      </a:endParaRPr>
                    </a:p>
                  </a:txBody>
                  <a:tcPr marL="60759" marR="60759" marT="0" marB="0">
                    <a:solidFill>
                      <a:schemeClr val="accent1">
                        <a:lumMod val="20000"/>
                        <a:lumOff val="80000"/>
                      </a:schemeClr>
                    </a:solidFill>
                  </a:tcPr>
                </a:tc>
                <a:tc>
                  <a:txBody>
                    <a:bodyPr/>
                    <a:lstStyle/>
                    <a:p>
                      <a:pPr marL="0" algn="l" defTabSz="914400" rtl="0" eaLnBrk="1" latinLnBrk="0" hangingPunct="1">
                        <a:lnSpc>
                          <a:spcPct val="115000"/>
                        </a:lnSpc>
                        <a:spcAft>
                          <a:spcPts val="0"/>
                        </a:spcAft>
                      </a:pPr>
                      <a:r>
                        <a:rPr lang="it-IT" sz="1000" b="0" kern="1200" spc="0" dirty="0" err="1" smtClean="0">
                          <a:solidFill>
                            <a:schemeClr val="dk1"/>
                          </a:solidFill>
                          <a:effectLst/>
                          <a:latin typeface="Times New Roman" pitchFamily="18" charset="0"/>
                          <a:ea typeface="+mn-ea"/>
                          <a:cs typeface="Times New Roman" pitchFamily="18" charset="0"/>
                        </a:rPr>
                        <a:t>performed</a:t>
                      </a:r>
                      <a:endParaRPr lang="it-IT" sz="1000" b="0" kern="1200" spc="0" dirty="0">
                        <a:solidFill>
                          <a:schemeClr val="dk1"/>
                        </a:solidFill>
                        <a:effectLst/>
                        <a:latin typeface="Times New Roman" pitchFamily="18" charset="0"/>
                        <a:ea typeface="+mn-ea"/>
                        <a:cs typeface="Times New Roman" pitchFamily="18" charset="0"/>
                      </a:endParaRPr>
                    </a:p>
                  </a:txBody>
                  <a:tcPr marL="60759" marR="60759" marT="0" marB="0">
                    <a:solidFill>
                      <a:schemeClr val="accent1">
                        <a:lumMod val="20000"/>
                        <a:lumOff val="80000"/>
                      </a:schemeClr>
                    </a:solidFill>
                  </a:tcPr>
                </a:tc>
                <a:tc>
                  <a:txBody>
                    <a:bodyPr/>
                    <a:lstStyle/>
                    <a:p>
                      <a:pPr marL="0" algn="l" defTabSz="914400" rtl="0" eaLnBrk="1" latinLnBrk="0" hangingPunct="1">
                        <a:lnSpc>
                          <a:spcPct val="115000"/>
                        </a:lnSpc>
                        <a:spcAft>
                          <a:spcPts val="0"/>
                        </a:spcAft>
                      </a:pPr>
                      <a:r>
                        <a:rPr lang="it-IT" sz="1000" b="0" kern="1200" spc="0" dirty="0" err="1" smtClean="0">
                          <a:solidFill>
                            <a:srgbClr val="FF0000"/>
                          </a:solidFill>
                          <a:effectLst/>
                          <a:latin typeface="Times New Roman" pitchFamily="18" charset="0"/>
                          <a:ea typeface="+mn-ea"/>
                          <a:cs typeface="Times New Roman" pitchFamily="18" charset="0"/>
                        </a:rPr>
                        <a:t>performed</a:t>
                      </a:r>
                      <a:endParaRPr lang="it-IT" sz="1000" b="0" kern="1200" spc="0" dirty="0">
                        <a:solidFill>
                          <a:srgbClr val="FF0000"/>
                        </a:solidFill>
                        <a:effectLst/>
                        <a:latin typeface="Times New Roman" pitchFamily="18" charset="0"/>
                        <a:ea typeface="+mn-ea"/>
                        <a:cs typeface="Times New Roman" pitchFamily="18" charset="0"/>
                      </a:endParaRPr>
                    </a:p>
                  </a:txBody>
                  <a:tcPr marL="60759" marR="60759" marT="0" marB="0">
                    <a:solidFill>
                      <a:schemeClr val="accent1">
                        <a:lumMod val="20000"/>
                        <a:lumOff val="80000"/>
                      </a:schemeClr>
                    </a:solidFill>
                  </a:tcPr>
                </a:tc>
                <a:tc>
                  <a:txBody>
                    <a:bodyPr/>
                    <a:lstStyle/>
                    <a:p>
                      <a:pPr marL="0" algn="l" defTabSz="914400" rtl="0" eaLnBrk="1" latinLnBrk="0" hangingPunct="1">
                        <a:lnSpc>
                          <a:spcPct val="115000"/>
                        </a:lnSpc>
                        <a:spcAft>
                          <a:spcPts val="0"/>
                        </a:spcAft>
                      </a:pPr>
                      <a:r>
                        <a:rPr lang="it-IT" sz="1000" b="0" kern="1200" spc="-150" dirty="0">
                          <a:solidFill>
                            <a:schemeClr val="dk1"/>
                          </a:solidFill>
                          <a:effectLst/>
                          <a:latin typeface="Times New Roman" pitchFamily="18" charset="0"/>
                          <a:ea typeface="+mn-ea"/>
                          <a:cs typeface="Times New Roman" pitchFamily="18" charset="0"/>
                        </a:rPr>
                        <a:t>Roux-en-Y</a:t>
                      </a:r>
                    </a:p>
                  </a:txBody>
                  <a:tcPr marL="60759" marR="60759" marT="0" marB="0">
                    <a:solidFill>
                      <a:schemeClr val="accent1">
                        <a:lumMod val="20000"/>
                        <a:lumOff val="80000"/>
                      </a:schemeClr>
                    </a:solidFill>
                  </a:tcPr>
                </a:tc>
                <a:tc>
                  <a:txBody>
                    <a:bodyPr/>
                    <a:lstStyle/>
                    <a:p>
                      <a:pPr marL="0" algn="l" defTabSz="914400" rtl="0" eaLnBrk="1" latinLnBrk="0" hangingPunct="1">
                        <a:lnSpc>
                          <a:spcPct val="115000"/>
                        </a:lnSpc>
                        <a:spcAft>
                          <a:spcPts val="0"/>
                        </a:spcAft>
                      </a:pPr>
                      <a:r>
                        <a:rPr lang="it-IT" sz="1000" b="0" kern="1200" spc="0" dirty="0" smtClean="0">
                          <a:solidFill>
                            <a:srgbClr val="FF0000"/>
                          </a:solidFill>
                          <a:effectLst/>
                          <a:latin typeface="Times New Roman" pitchFamily="18" charset="0"/>
                          <a:ea typeface="+mn-ea"/>
                          <a:cs typeface="Times New Roman" pitchFamily="18" charset="0"/>
                        </a:rPr>
                        <a:t>INTRA</a:t>
                      </a:r>
                      <a:endParaRPr lang="it-IT" sz="1000" b="0" kern="1200" spc="0" dirty="0">
                        <a:solidFill>
                          <a:srgbClr val="FF0000"/>
                        </a:solidFill>
                        <a:effectLst/>
                        <a:latin typeface="Times New Roman" pitchFamily="18" charset="0"/>
                        <a:ea typeface="+mn-ea"/>
                        <a:cs typeface="Times New Roman" pitchFamily="18" charset="0"/>
                      </a:endParaRPr>
                    </a:p>
                  </a:txBody>
                  <a:tcPr marL="60759" marR="60759" marT="0" marB="0">
                    <a:solidFill>
                      <a:schemeClr val="accent1">
                        <a:lumMod val="20000"/>
                        <a:lumOff val="80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000" b="0" kern="1200" spc="0" dirty="0" smtClean="0">
                          <a:solidFill>
                            <a:schemeClr val="dk1"/>
                          </a:solidFill>
                          <a:effectLst/>
                          <a:latin typeface="Times New Roman" pitchFamily="18" charset="0"/>
                          <a:ea typeface="+mn-ea"/>
                          <a:cs typeface="Times New Roman" pitchFamily="18" charset="0"/>
                        </a:rPr>
                        <a:t>Robot-sewn</a:t>
                      </a:r>
                      <a:endParaRPr lang="it-IT" sz="1000" b="0" kern="1200" spc="0" dirty="0" smtClean="0">
                        <a:solidFill>
                          <a:schemeClr val="dk1"/>
                        </a:solidFill>
                        <a:effectLst/>
                        <a:latin typeface="Times New Roman" pitchFamily="18" charset="0"/>
                        <a:ea typeface="+mn-ea"/>
                        <a:cs typeface="Times New Roman" pitchFamily="18" charset="0"/>
                      </a:endParaRPr>
                    </a:p>
                  </a:txBody>
                  <a:tcPr marL="60759" marR="60759" marT="0" marB="0">
                    <a:solidFill>
                      <a:schemeClr val="accent1">
                        <a:lumMod val="20000"/>
                        <a:lumOff val="80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000" b="0" kern="1200" spc="0" dirty="0" smtClean="0">
                          <a:solidFill>
                            <a:schemeClr val="dk1"/>
                          </a:solidFill>
                          <a:effectLst/>
                          <a:latin typeface="Times New Roman" pitchFamily="18" charset="0"/>
                          <a:ea typeface="+mn-ea"/>
                          <a:cs typeface="Times New Roman" pitchFamily="18" charset="0"/>
                        </a:rPr>
                        <a:t>Not provided</a:t>
                      </a:r>
                      <a:endParaRPr lang="it-IT" sz="1000" b="0" kern="1200" spc="0" dirty="0" smtClean="0">
                        <a:solidFill>
                          <a:schemeClr val="dk1"/>
                        </a:solidFill>
                        <a:effectLst/>
                        <a:latin typeface="Times New Roman" pitchFamily="18" charset="0"/>
                        <a:ea typeface="+mn-ea"/>
                        <a:cs typeface="Times New Roman" pitchFamily="18" charset="0"/>
                      </a:endParaRPr>
                    </a:p>
                  </a:txBody>
                  <a:tcPr marL="60759" marR="60759" marT="0" marB="0">
                    <a:solidFill>
                      <a:schemeClr val="accent1">
                        <a:lumMod val="20000"/>
                        <a:lumOff val="80000"/>
                      </a:schemeClr>
                    </a:solidFill>
                  </a:tcPr>
                </a:tc>
                <a:tc>
                  <a:txBody>
                    <a:bodyPr/>
                    <a:lstStyle/>
                    <a:p>
                      <a:pPr marL="0" algn="l" defTabSz="914400" rtl="0" eaLnBrk="1" latinLnBrk="0" hangingPunct="1">
                        <a:lnSpc>
                          <a:spcPct val="115000"/>
                        </a:lnSpc>
                        <a:spcAft>
                          <a:spcPts val="0"/>
                        </a:spcAft>
                      </a:pPr>
                      <a:r>
                        <a:rPr lang="it-IT" sz="1000" b="0" kern="1200" spc="0" dirty="0" err="1" smtClean="0">
                          <a:solidFill>
                            <a:srgbClr val="FF0000"/>
                          </a:solidFill>
                          <a:effectLst/>
                          <a:latin typeface="Times New Roman" pitchFamily="18" charset="0"/>
                          <a:ea typeface="+mn-ea"/>
                          <a:cs typeface="Times New Roman" pitchFamily="18" charset="0"/>
                        </a:rPr>
                        <a:t>provided</a:t>
                      </a:r>
                      <a:endParaRPr lang="it-IT" sz="1000" b="0" kern="1200" spc="0" dirty="0">
                        <a:solidFill>
                          <a:srgbClr val="FF0000"/>
                        </a:solidFill>
                        <a:effectLst/>
                        <a:latin typeface="Times New Roman" pitchFamily="18" charset="0"/>
                        <a:ea typeface="+mn-ea"/>
                        <a:cs typeface="Times New Roman" pitchFamily="18" charset="0"/>
                      </a:endParaRPr>
                    </a:p>
                  </a:txBody>
                  <a:tcPr marL="60759" marR="60759" marT="0" marB="0">
                    <a:solidFill>
                      <a:schemeClr val="accent1">
                        <a:lumMod val="20000"/>
                        <a:lumOff val="80000"/>
                      </a:schemeClr>
                    </a:solidFill>
                  </a:tcPr>
                </a:tc>
                <a:tc>
                  <a:txBody>
                    <a:bodyPr/>
                    <a:lstStyle/>
                    <a:p>
                      <a:pPr marL="0" algn="l" defTabSz="914400" rtl="0" eaLnBrk="1" latinLnBrk="0" hangingPunct="1">
                        <a:lnSpc>
                          <a:spcPct val="115000"/>
                        </a:lnSpc>
                        <a:spcAft>
                          <a:spcPts val="0"/>
                        </a:spcAft>
                      </a:pPr>
                      <a:r>
                        <a:rPr lang="it-IT" sz="1000" b="0" kern="1200" spc="0" dirty="0" err="1" smtClean="0">
                          <a:solidFill>
                            <a:srgbClr val="FF0000"/>
                          </a:solidFill>
                          <a:effectLst/>
                          <a:latin typeface="Times New Roman" pitchFamily="18" charset="0"/>
                          <a:ea typeface="+mn-ea"/>
                          <a:cs typeface="Times New Roman" pitchFamily="18" charset="0"/>
                        </a:rPr>
                        <a:t>provided</a:t>
                      </a:r>
                      <a:endParaRPr lang="it-IT" sz="1000" b="0" kern="1200" spc="0" dirty="0">
                        <a:solidFill>
                          <a:srgbClr val="FF0000"/>
                        </a:solidFill>
                        <a:effectLst/>
                        <a:latin typeface="Times New Roman" pitchFamily="18" charset="0"/>
                        <a:ea typeface="+mn-ea"/>
                        <a:cs typeface="Times New Roman" pitchFamily="18" charset="0"/>
                      </a:endParaRPr>
                    </a:p>
                  </a:txBody>
                  <a:tcPr marL="60759" marR="60759" marT="0" marB="0">
                    <a:solidFill>
                      <a:schemeClr val="accent1">
                        <a:lumMod val="20000"/>
                        <a:lumOff val="80000"/>
                      </a:schemeClr>
                    </a:solidFill>
                  </a:tcPr>
                </a:tc>
              </a:tr>
              <a:tr h="201671">
                <a:tc>
                  <a:txBody>
                    <a:bodyPr/>
                    <a:lstStyle/>
                    <a:p>
                      <a:pPr algn="l">
                        <a:lnSpc>
                          <a:spcPct val="115000"/>
                        </a:lnSpc>
                        <a:spcAft>
                          <a:spcPts val="0"/>
                        </a:spcAft>
                      </a:pPr>
                      <a:r>
                        <a:rPr lang="it-IT" sz="1100" b="1" dirty="0">
                          <a:solidFill>
                            <a:schemeClr val="tx1"/>
                          </a:solidFill>
                          <a:effectLst/>
                          <a:latin typeface="Times New Roman" pitchFamily="18" charset="0"/>
                          <a:cs typeface="Times New Roman" pitchFamily="18" charset="0"/>
                        </a:rPr>
                        <a:t>D’Annibale</a:t>
                      </a:r>
                      <a:endParaRPr lang="it-IT" sz="1100" b="1" dirty="0">
                        <a:solidFill>
                          <a:schemeClr val="tx1"/>
                        </a:solidFill>
                        <a:effectLst/>
                        <a:latin typeface="Times New Roman" pitchFamily="18" charset="0"/>
                        <a:ea typeface="Calibri"/>
                        <a:cs typeface="Times New Roman" pitchFamily="18" charset="0"/>
                      </a:endParaRPr>
                    </a:p>
                  </a:txBody>
                  <a:tcPr marL="42277" marR="42277" marT="0" marB="0" anchor="ctr">
                    <a:solidFill>
                      <a:schemeClr val="bg1">
                        <a:lumMod val="85000"/>
                      </a:schemeClr>
                    </a:solidFill>
                  </a:tcPr>
                </a:tc>
                <a:tc>
                  <a:txBody>
                    <a:bodyPr/>
                    <a:lstStyle/>
                    <a:p>
                      <a:pPr algn="l">
                        <a:lnSpc>
                          <a:spcPct val="115000"/>
                        </a:lnSpc>
                        <a:spcAft>
                          <a:spcPts val="0"/>
                        </a:spcAft>
                      </a:pPr>
                      <a:r>
                        <a:rPr lang="en-US" sz="1000" b="0" u="none" spc="0" smtClean="0">
                          <a:effectLst/>
                          <a:latin typeface="Times New Roman" pitchFamily="18" charset="0"/>
                          <a:cs typeface="Times New Roman" pitchFamily="18" charset="0"/>
                        </a:rPr>
                        <a:t>performed</a:t>
                      </a:r>
                      <a:endParaRPr lang="it-IT" sz="1000" b="0" u="none" spc="0">
                        <a:solidFill>
                          <a:srgbClr val="FF0000"/>
                        </a:solidFill>
                        <a:effectLst/>
                        <a:latin typeface="Times New Roman" pitchFamily="18" charset="0"/>
                        <a:ea typeface="Calibri"/>
                        <a:cs typeface="Times New Roman" pitchFamily="18" charset="0"/>
                      </a:endParaRPr>
                    </a:p>
                  </a:txBody>
                  <a:tcPr marL="42277" marR="42277" marT="0" marB="0">
                    <a:solidFill>
                      <a:schemeClr val="accent1">
                        <a:lumMod val="20000"/>
                        <a:lumOff val="80000"/>
                      </a:schemeClr>
                    </a:solidFill>
                  </a:tcPr>
                </a:tc>
                <a:tc>
                  <a:txBody>
                    <a:bodyPr/>
                    <a:lstStyle/>
                    <a:p>
                      <a:pPr algn="l">
                        <a:lnSpc>
                          <a:spcPct val="115000"/>
                        </a:lnSpc>
                        <a:spcAft>
                          <a:spcPts val="0"/>
                        </a:spcAft>
                      </a:pPr>
                      <a:r>
                        <a:rPr lang="en-US" sz="1000" b="0" u="none" spc="0" smtClean="0">
                          <a:effectLst/>
                          <a:latin typeface="Times New Roman" pitchFamily="18" charset="0"/>
                          <a:cs typeface="Times New Roman" pitchFamily="18" charset="0"/>
                        </a:rPr>
                        <a:t>performed</a:t>
                      </a:r>
                      <a:endParaRPr lang="it-IT" sz="1000" b="0" u="none" spc="0" dirty="0">
                        <a:solidFill>
                          <a:srgbClr val="FF0000"/>
                        </a:solidFill>
                        <a:effectLst/>
                        <a:latin typeface="Times New Roman" pitchFamily="18" charset="0"/>
                        <a:ea typeface="Calibri"/>
                        <a:cs typeface="Times New Roman" pitchFamily="18" charset="0"/>
                      </a:endParaRPr>
                    </a:p>
                  </a:txBody>
                  <a:tcPr marL="42277" marR="42277" marT="0" marB="0">
                    <a:solidFill>
                      <a:schemeClr val="accent1">
                        <a:lumMod val="20000"/>
                        <a:lumOff val="80000"/>
                      </a:schemeClr>
                    </a:solidFill>
                  </a:tcPr>
                </a:tc>
                <a:tc>
                  <a:txBody>
                    <a:bodyPr/>
                    <a:lstStyle/>
                    <a:p>
                      <a:pPr algn="l">
                        <a:lnSpc>
                          <a:spcPct val="115000"/>
                        </a:lnSpc>
                        <a:spcAft>
                          <a:spcPts val="0"/>
                        </a:spcAft>
                      </a:pPr>
                      <a:r>
                        <a:rPr lang="en-US" sz="1000" b="0" spc="0" smtClean="0">
                          <a:solidFill>
                            <a:srgbClr val="C00000"/>
                          </a:solidFill>
                          <a:effectLst/>
                          <a:latin typeface="Times New Roman" pitchFamily="18" charset="0"/>
                          <a:cs typeface="Times New Roman" pitchFamily="18" charset="0"/>
                        </a:rPr>
                        <a:t>performed</a:t>
                      </a:r>
                      <a:endParaRPr lang="it-IT" sz="1000" b="0" spc="0" dirty="0">
                        <a:solidFill>
                          <a:srgbClr val="C00000"/>
                        </a:solidFill>
                        <a:effectLst/>
                        <a:latin typeface="Times New Roman" pitchFamily="18" charset="0"/>
                        <a:ea typeface="Calibri"/>
                        <a:cs typeface="Times New Roman" pitchFamily="18" charset="0"/>
                      </a:endParaRPr>
                    </a:p>
                  </a:txBody>
                  <a:tcPr marL="42277" marR="42277" marT="0" marB="0">
                    <a:solidFill>
                      <a:schemeClr val="accent1">
                        <a:lumMod val="20000"/>
                        <a:lumOff val="80000"/>
                      </a:schemeClr>
                    </a:solidFill>
                  </a:tcPr>
                </a:tc>
                <a:tc>
                  <a:txBody>
                    <a:bodyPr/>
                    <a:lstStyle/>
                    <a:p>
                      <a:pPr algn="l">
                        <a:lnSpc>
                          <a:spcPct val="115000"/>
                        </a:lnSpc>
                        <a:spcAft>
                          <a:spcPts val="0"/>
                        </a:spcAft>
                      </a:pPr>
                      <a:r>
                        <a:rPr lang="it-IT" sz="1000" b="0" spc="-150" dirty="0">
                          <a:effectLst/>
                          <a:latin typeface="Times New Roman" pitchFamily="18" charset="0"/>
                          <a:cs typeface="Times New Roman" pitchFamily="18" charset="0"/>
                        </a:rPr>
                        <a:t>Roux-en-Y</a:t>
                      </a:r>
                      <a:endParaRPr lang="it-IT" sz="1000" b="0" spc="-150" dirty="0">
                        <a:solidFill>
                          <a:schemeClr val="bg1"/>
                        </a:solidFill>
                        <a:effectLst/>
                        <a:latin typeface="Times New Roman" pitchFamily="18" charset="0"/>
                        <a:ea typeface="Calibri"/>
                        <a:cs typeface="Times New Roman" pitchFamily="18" charset="0"/>
                      </a:endParaRPr>
                    </a:p>
                  </a:txBody>
                  <a:tcPr marL="42277" marR="42277" marT="0" marB="0">
                    <a:solidFill>
                      <a:schemeClr val="accent1">
                        <a:lumMod val="20000"/>
                        <a:lumOff val="80000"/>
                      </a:schemeClr>
                    </a:solidFill>
                  </a:tcPr>
                </a:tc>
                <a:tc>
                  <a:txBody>
                    <a:bodyPr/>
                    <a:lstStyle/>
                    <a:p>
                      <a:pPr algn="l">
                        <a:lnSpc>
                          <a:spcPct val="115000"/>
                        </a:lnSpc>
                        <a:spcAft>
                          <a:spcPts val="0"/>
                        </a:spcAft>
                      </a:pPr>
                      <a:r>
                        <a:rPr lang="it-IT" sz="1000" b="0" spc="0" dirty="0" smtClean="0">
                          <a:solidFill>
                            <a:srgbClr val="C00000"/>
                          </a:solidFill>
                          <a:effectLst/>
                          <a:latin typeface="Times New Roman" pitchFamily="18" charset="0"/>
                          <a:cs typeface="Times New Roman" pitchFamily="18" charset="0"/>
                        </a:rPr>
                        <a:t>INTRA</a:t>
                      </a:r>
                      <a:endParaRPr lang="it-IT" sz="1000" b="0" spc="0" dirty="0">
                        <a:solidFill>
                          <a:srgbClr val="C00000"/>
                        </a:solidFill>
                        <a:effectLst/>
                        <a:latin typeface="Times New Roman" pitchFamily="18" charset="0"/>
                        <a:ea typeface="Calibri"/>
                        <a:cs typeface="Times New Roman" pitchFamily="18" charset="0"/>
                      </a:endParaRPr>
                    </a:p>
                  </a:txBody>
                  <a:tcPr marL="42277" marR="42277" marT="0" marB="0">
                    <a:solidFill>
                      <a:schemeClr val="accent1">
                        <a:lumMod val="20000"/>
                        <a:lumOff val="80000"/>
                      </a:schemeClr>
                    </a:solidFill>
                  </a:tcPr>
                </a:tc>
                <a:tc>
                  <a:txBody>
                    <a:bodyPr/>
                    <a:lstStyle/>
                    <a:p>
                      <a:pPr algn="l">
                        <a:lnSpc>
                          <a:spcPct val="115000"/>
                        </a:lnSpc>
                        <a:spcAft>
                          <a:spcPts val="0"/>
                        </a:spcAft>
                      </a:pPr>
                      <a:r>
                        <a:rPr lang="en-US" sz="1000" b="0" spc="-40" smtClean="0">
                          <a:effectLst/>
                          <a:latin typeface="Times New Roman" pitchFamily="18" charset="0"/>
                          <a:cs typeface="Times New Roman" pitchFamily="18" charset="0"/>
                        </a:rPr>
                        <a:t>Circular </a:t>
                      </a:r>
                      <a:r>
                        <a:rPr lang="en-US" sz="1000" b="0" spc="-40" baseline="0" smtClean="0">
                          <a:effectLst/>
                          <a:latin typeface="Times New Roman" pitchFamily="18" charset="0"/>
                          <a:cs typeface="Times New Roman" pitchFamily="18" charset="0"/>
                        </a:rPr>
                        <a:t>stapler</a:t>
                      </a:r>
                      <a:endParaRPr lang="it-IT" sz="1000" b="0" spc="-40" baseline="0" dirty="0">
                        <a:effectLst/>
                        <a:latin typeface="Times New Roman" pitchFamily="18" charset="0"/>
                        <a:ea typeface="Calibri"/>
                        <a:cs typeface="Times New Roman" pitchFamily="18" charset="0"/>
                      </a:endParaRPr>
                    </a:p>
                  </a:txBody>
                  <a:tcPr marL="42277" marR="42277" marT="0" marB="0">
                    <a:solidFill>
                      <a:schemeClr val="accent1">
                        <a:lumMod val="20000"/>
                        <a:lumOff val="80000"/>
                      </a:schemeClr>
                    </a:solidFill>
                  </a:tcPr>
                </a:tc>
                <a:tc>
                  <a:txBody>
                    <a:bodyPr/>
                    <a:lstStyle/>
                    <a:p>
                      <a:pPr algn="l">
                        <a:lnSpc>
                          <a:spcPct val="115000"/>
                        </a:lnSpc>
                        <a:spcAft>
                          <a:spcPts val="0"/>
                        </a:spcAft>
                      </a:pPr>
                      <a:r>
                        <a:rPr lang="en-US" sz="1000" b="0" spc="0" dirty="0" err="1">
                          <a:effectLst/>
                          <a:latin typeface="Times New Roman" pitchFamily="18" charset="0"/>
                          <a:cs typeface="Times New Roman" pitchFamily="18" charset="0"/>
                        </a:rPr>
                        <a:t>Suprapubic</a:t>
                      </a:r>
                      <a:endParaRPr lang="it-IT" sz="1000" b="0" spc="0" dirty="0">
                        <a:effectLst/>
                        <a:latin typeface="Times New Roman" pitchFamily="18" charset="0"/>
                        <a:ea typeface="Calibri"/>
                        <a:cs typeface="Times New Roman" pitchFamily="18" charset="0"/>
                      </a:endParaRPr>
                    </a:p>
                  </a:txBody>
                  <a:tcPr marL="42277" marR="42277" marT="0" marB="0">
                    <a:solidFill>
                      <a:schemeClr val="accent1">
                        <a:lumMod val="20000"/>
                        <a:lumOff val="80000"/>
                      </a:schemeClr>
                    </a:solidFill>
                  </a:tcPr>
                </a:tc>
                <a:tc>
                  <a:txBody>
                    <a:bodyPr/>
                    <a:lstStyle/>
                    <a:p>
                      <a:pPr algn="l">
                        <a:lnSpc>
                          <a:spcPct val="115000"/>
                        </a:lnSpc>
                        <a:spcAft>
                          <a:spcPts val="0"/>
                        </a:spcAft>
                      </a:pPr>
                      <a:r>
                        <a:rPr lang="en-US" sz="1000" b="0" spc="0" dirty="0">
                          <a:effectLst/>
                          <a:latin typeface="Times New Roman" pitchFamily="18" charset="0"/>
                          <a:cs typeface="Times New Roman" pitchFamily="18" charset="0"/>
                        </a:rPr>
                        <a:t>lack</a:t>
                      </a:r>
                      <a:endParaRPr lang="it-IT" sz="1000" b="0" spc="0" dirty="0">
                        <a:effectLst/>
                        <a:latin typeface="Times New Roman" pitchFamily="18" charset="0"/>
                        <a:ea typeface="Calibri"/>
                        <a:cs typeface="Times New Roman" pitchFamily="18" charset="0"/>
                      </a:endParaRPr>
                    </a:p>
                  </a:txBody>
                  <a:tcPr marL="42277" marR="42277" marT="0" marB="0">
                    <a:solidFill>
                      <a:schemeClr val="accent1">
                        <a:lumMod val="20000"/>
                        <a:lumOff val="80000"/>
                      </a:schemeClr>
                    </a:solidFill>
                  </a:tcPr>
                </a:tc>
                <a:tc>
                  <a:txBody>
                    <a:bodyPr/>
                    <a:lstStyle/>
                    <a:p>
                      <a:pPr algn="l">
                        <a:lnSpc>
                          <a:spcPct val="115000"/>
                        </a:lnSpc>
                        <a:spcAft>
                          <a:spcPts val="0"/>
                        </a:spcAft>
                      </a:pPr>
                      <a:r>
                        <a:rPr lang="en-US" sz="1000" b="0" spc="0" dirty="0">
                          <a:effectLst/>
                          <a:latin typeface="Times New Roman" pitchFamily="18" charset="0"/>
                          <a:cs typeface="Times New Roman" pitchFamily="18" charset="0"/>
                        </a:rPr>
                        <a:t>lack</a:t>
                      </a:r>
                      <a:endParaRPr lang="it-IT" sz="1000" b="0" spc="0" dirty="0">
                        <a:effectLst/>
                        <a:latin typeface="Times New Roman" pitchFamily="18" charset="0"/>
                        <a:ea typeface="Calibri"/>
                        <a:cs typeface="Times New Roman" pitchFamily="18" charset="0"/>
                      </a:endParaRPr>
                    </a:p>
                  </a:txBody>
                  <a:tcPr marL="42277" marR="42277" marT="0" marB="0">
                    <a:solidFill>
                      <a:schemeClr val="accent1">
                        <a:lumMod val="20000"/>
                        <a:lumOff val="80000"/>
                      </a:schemeClr>
                    </a:solidFill>
                  </a:tcPr>
                </a:tc>
              </a:tr>
              <a:tr h="201671">
                <a:tc>
                  <a:txBody>
                    <a:bodyPr/>
                    <a:lstStyle/>
                    <a:p>
                      <a:pPr algn="l">
                        <a:lnSpc>
                          <a:spcPct val="115000"/>
                        </a:lnSpc>
                        <a:spcAft>
                          <a:spcPts val="0"/>
                        </a:spcAft>
                      </a:pPr>
                      <a:r>
                        <a:rPr lang="en-US" sz="1100" b="1" dirty="0">
                          <a:solidFill>
                            <a:schemeClr val="tx1"/>
                          </a:solidFill>
                          <a:effectLst/>
                          <a:latin typeface="Times New Roman" pitchFamily="18" charset="0"/>
                          <a:cs typeface="Times New Roman" pitchFamily="18" charset="0"/>
                        </a:rPr>
                        <a:t>Caruso </a:t>
                      </a:r>
                      <a:r>
                        <a:rPr lang="en-US" sz="1100" b="1" spc="-150" dirty="0">
                          <a:solidFill>
                            <a:schemeClr val="tx1"/>
                          </a:solidFill>
                          <a:effectLst/>
                          <a:latin typeface="Times New Roman" pitchFamily="18" charset="0"/>
                          <a:cs typeface="Times New Roman" pitchFamily="18" charset="0"/>
                        </a:rPr>
                        <a:t>- </a:t>
                      </a:r>
                      <a:r>
                        <a:rPr lang="en-US" sz="1100" b="1" spc="0" dirty="0" err="1">
                          <a:solidFill>
                            <a:schemeClr val="tx1"/>
                          </a:solidFill>
                          <a:effectLst/>
                          <a:latin typeface="Times New Roman" pitchFamily="18" charset="0"/>
                          <a:cs typeface="Times New Roman" pitchFamily="18" charset="0"/>
                        </a:rPr>
                        <a:t>Patriti</a:t>
                      </a:r>
                      <a:endParaRPr lang="it-IT" sz="1100" b="1" spc="0" dirty="0">
                        <a:solidFill>
                          <a:schemeClr val="tx1"/>
                        </a:solidFill>
                        <a:effectLst/>
                        <a:latin typeface="Times New Roman" pitchFamily="18" charset="0"/>
                        <a:ea typeface="Calibri"/>
                        <a:cs typeface="Times New Roman" pitchFamily="18" charset="0"/>
                      </a:endParaRPr>
                    </a:p>
                  </a:txBody>
                  <a:tcPr marL="42277" marR="42277" marT="0" marB="0" anchor="ctr">
                    <a:lnB w="12700" cap="flat" cmpd="sng" algn="ctr">
                      <a:noFill/>
                      <a:prstDash val="solid"/>
                      <a:round/>
                      <a:headEnd type="none" w="med" len="med"/>
                      <a:tailEnd type="none" w="med" len="med"/>
                    </a:lnB>
                    <a:solidFill>
                      <a:schemeClr val="bg1">
                        <a:lumMod val="85000"/>
                      </a:schemeClr>
                    </a:solidFill>
                  </a:tcPr>
                </a:tc>
                <a:tc>
                  <a:txBody>
                    <a:bodyPr/>
                    <a:lstStyle/>
                    <a:p>
                      <a:pPr algn="l">
                        <a:lnSpc>
                          <a:spcPct val="115000"/>
                        </a:lnSpc>
                        <a:spcAft>
                          <a:spcPts val="0"/>
                        </a:spcAft>
                      </a:pPr>
                      <a:r>
                        <a:rPr lang="en-US" sz="1000" b="0" u="none" spc="0" dirty="0" smtClean="0">
                          <a:effectLst/>
                          <a:latin typeface="Times New Roman" pitchFamily="18" charset="0"/>
                          <a:cs typeface="Times New Roman" pitchFamily="18" charset="0"/>
                        </a:rPr>
                        <a:t>performed</a:t>
                      </a:r>
                      <a:endParaRPr lang="it-IT" sz="1000" b="0" u="none" spc="0" dirty="0">
                        <a:solidFill>
                          <a:srgbClr val="FF0000"/>
                        </a:solidFill>
                        <a:effectLst/>
                        <a:latin typeface="Times New Roman" pitchFamily="18" charset="0"/>
                        <a:ea typeface="Calibri"/>
                        <a:cs typeface="Times New Roman" pitchFamily="18" charset="0"/>
                      </a:endParaRPr>
                    </a:p>
                  </a:txBody>
                  <a:tcPr marL="42277" marR="42277" marT="0" marB="0">
                    <a:lnB w="12700" cap="flat" cmpd="sng" algn="ctr">
                      <a:noFill/>
                      <a:prstDash val="solid"/>
                      <a:round/>
                      <a:headEnd type="none" w="med" len="med"/>
                      <a:tailEnd type="none" w="med" len="med"/>
                    </a:lnB>
                    <a:solidFill>
                      <a:schemeClr val="accent1">
                        <a:lumMod val="20000"/>
                        <a:lumOff val="80000"/>
                      </a:schemeClr>
                    </a:solidFill>
                  </a:tcPr>
                </a:tc>
                <a:tc>
                  <a:txBody>
                    <a:bodyPr/>
                    <a:lstStyle/>
                    <a:p>
                      <a:pPr algn="l">
                        <a:lnSpc>
                          <a:spcPct val="115000"/>
                        </a:lnSpc>
                        <a:spcAft>
                          <a:spcPts val="0"/>
                        </a:spcAft>
                      </a:pPr>
                      <a:r>
                        <a:rPr lang="en-US" sz="1000" b="0" u="none" spc="0" smtClean="0">
                          <a:effectLst/>
                          <a:latin typeface="Times New Roman" pitchFamily="18" charset="0"/>
                          <a:cs typeface="Times New Roman" pitchFamily="18" charset="0"/>
                        </a:rPr>
                        <a:t>performed</a:t>
                      </a:r>
                      <a:endParaRPr lang="it-IT" sz="1000" b="0" u="none" spc="0" dirty="0">
                        <a:solidFill>
                          <a:srgbClr val="FF0000"/>
                        </a:solidFill>
                        <a:effectLst/>
                        <a:latin typeface="Times New Roman" pitchFamily="18" charset="0"/>
                        <a:ea typeface="Calibri"/>
                        <a:cs typeface="Times New Roman" pitchFamily="18" charset="0"/>
                      </a:endParaRPr>
                    </a:p>
                  </a:txBody>
                  <a:tcPr marL="42277" marR="42277" marT="0" marB="0">
                    <a:lnB w="12700" cap="flat" cmpd="sng" algn="ctr">
                      <a:noFill/>
                      <a:prstDash val="solid"/>
                      <a:round/>
                      <a:headEnd type="none" w="med" len="med"/>
                      <a:tailEnd type="none" w="med" len="med"/>
                    </a:lnB>
                    <a:solidFill>
                      <a:schemeClr val="accent1">
                        <a:lumMod val="20000"/>
                        <a:lumOff val="80000"/>
                      </a:schemeClr>
                    </a:solidFill>
                  </a:tcPr>
                </a:tc>
                <a:tc>
                  <a:txBody>
                    <a:bodyPr/>
                    <a:lstStyle/>
                    <a:p>
                      <a:pPr algn="l">
                        <a:lnSpc>
                          <a:spcPct val="115000"/>
                        </a:lnSpc>
                        <a:spcAft>
                          <a:spcPts val="0"/>
                        </a:spcAft>
                      </a:pPr>
                      <a:r>
                        <a:rPr lang="en-US" sz="1000" b="0" spc="0" dirty="0" smtClean="0">
                          <a:solidFill>
                            <a:srgbClr val="C00000"/>
                          </a:solidFill>
                          <a:effectLst/>
                          <a:latin typeface="Times New Roman" pitchFamily="18" charset="0"/>
                          <a:cs typeface="Times New Roman" pitchFamily="18" charset="0"/>
                        </a:rPr>
                        <a:t>performed</a:t>
                      </a:r>
                      <a:endParaRPr lang="it-IT" sz="1000" b="0" spc="0" dirty="0">
                        <a:solidFill>
                          <a:srgbClr val="C00000"/>
                        </a:solidFill>
                        <a:effectLst/>
                        <a:latin typeface="Times New Roman" pitchFamily="18" charset="0"/>
                        <a:ea typeface="Calibri"/>
                        <a:cs typeface="Times New Roman" pitchFamily="18" charset="0"/>
                      </a:endParaRPr>
                    </a:p>
                  </a:txBody>
                  <a:tcPr marL="42277" marR="42277" marT="0" marB="0">
                    <a:lnB w="12700" cap="flat" cmpd="sng" algn="ctr">
                      <a:noFill/>
                      <a:prstDash val="solid"/>
                      <a:round/>
                      <a:headEnd type="none" w="med" len="med"/>
                      <a:tailEnd type="none" w="med" len="med"/>
                    </a:lnB>
                    <a:solidFill>
                      <a:schemeClr val="accent1">
                        <a:lumMod val="20000"/>
                        <a:lumOff val="80000"/>
                      </a:schemeClr>
                    </a:solidFill>
                  </a:tcPr>
                </a:tc>
                <a:tc>
                  <a:txBody>
                    <a:bodyPr/>
                    <a:lstStyle/>
                    <a:p>
                      <a:pPr algn="l">
                        <a:lnSpc>
                          <a:spcPct val="115000"/>
                        </a:lnSpc>
                        <a:spcAft>
                          <a:spcPts val="0"/>
                        </a:spcAft>
                      </a:pPr>
                      <a:r>
                        <a:rPr lang="it-IT" sz="1000" b="0" spc="-150" dirty="0">
                          <a:effectLst/>
                          <a:latin typeface="Times New Roman" pitchFamily="18" charset="0"/>
                          <a:cs typeface="Times New Roman" pitchFamily="18" charset="0"/>
                        </a:rPr>
                        <a:t>Roux-en-Y</a:t>
                      </a:r>
                      <a:endParaRPr lang="it-IT" sz="1000" b="0" spc="-150" dirty="0">
                        <a:solidFill>
                          <a:schemeClr val="bg1"/>
                        </a:solidFill>
                        <a:effectLst/>
                        <a:latin typeface="Times New Roman" pitchFamily="18" charset="0"/>
                        <a:ea typeface="Calibri"/>
                        <a:cs typeface="Times New Roman" pitchFamily="18" charset="0"/>
                      </a:endParaRPr>
                    </a:p>
                  </a:txBody>
                  <a:tcPr marL="42277" marR="42277" marT="0" marB="0">
                    <a:lnB w="12700" cap="flat" cmpd="sng" algn="ctr">
                      <a:noFill/>
                      <a:prstDash val="solid"/>
                      <a:round/>
                      <a:headEnd type="none" w="med" len="med"/>
                      <a:tailEnd type="none" w="med" len="med"/>
                    </a:lnB>
                    <a:solidFill>
                      <a:schemeClr val="accent1">
                        <a:lumMod val="20000"/>
                        <a:lumOff val="80000"/>
                      </a:schemeClr>
                    </a:solidFill>
                  </a:tcPr>
                </a:tc>
                <a:tc>
                  <a:txBody>
                    <a:bodyPr/>
                    <a:lstStyle/>
                    <a:p>
                      <a:pPr algn="l">
                        <a:lnSpc>
                          <a:spcPct val="115000"/>
                        </a:lnSpc>
                        <a:spcAft>
                          <a:spcPts val="0"/>
                        </a:spcAft>
                      </a:pPr>
                      <a:r>
                        <a:rPr lang="it-IT" sz="1000" b="0" spc="0" dirty="0" smtClean="0">
                          <a:solidFill>
                            <a:srgbClr val="C00000"/>
                          </a:solidFill>
                          <a:effectLst/>
                          <a:latin typeface="Times New Roman" pitchFamily="18" charset="0"/>
                          <a:cs typeface="Times New Roman" pitchFamily="18" charset="0"/>
                        </a:rPr>
                        <a:t>INTRA</a:t>
                      </a:r>
                      <a:endParaRPr lang="it-IT" sz="1000" b="0" spc="0" dirty="0">
                        <a:solidFill>
                          <a:srgbClr val="C00000"/>
                        </a:solidFill>
                        <a:effectLst/>
                        <a:latin typeface="Times New Roman" pitchFamily="18" charset="0"/>
                        <a:ea typeface="Calibri"/>
                        <a:cs typeface="Times New Roman" pitchFamily="18" charset="0"/>
                      </a:endParaRPr>
                    </a:p>
                  </a:txBody>
                  <a:tcPr marL="42277" marR="42277" marT="0" marB="0">
                    <a:lnB w="12700" cap="flat" cmpd="sng" algn="ctr">
                      <a:noFill/>
                      <a:prstDash val="solid"/>
                      <a:round/>
                      <a:headEnd type="none" w="med" len="med"/>
                      <a:tailEnd type="none" w="med" len="med"/>
                    </a:lnB>
                    <a:solidFill>
                      <a:schemeClr val="accent1">
                        <a:lumMod val="20000"/>
                        <a:lumOff val="80000"/>
                      </a:schemeClr>
                    </a:solidFill>
                  </a:tcPr>
                </a:tc>
                <a:tc>
                  <a:txBody>
                    <a:bodyPr/>
                    <a:lstStyle/>
                    <a:p>
                      <a:pPr algn="l">
                        <a:lnSpc>
                          <a:spcPct val="115000"/>
                        </a:lnSpc>
                        <a:spcAft>
                          <a:spcPts val="0"/>
                        </a:spcAft>
                      </a:pPr>
                      <a:r>
                        <a:rPr lang="en-US" sz="1000" b="0" spc="-40" dirty="0" smtClean="0">
                          <a:effectLst/>
                          <a:latin typeface="Times New Roman" pitchFamily="18" charset="0"/>
                          <a:cs typeface="Times New Roman" pitchFamily="18" charset="0"/>
                        </a:rPr>
                        <a:t>Circular </a:t>
                      </a:r>
                      <a:r>
                        <a:rPr lang="en-US" sz="1000" b="0" spc="-40" baseline="0" dirty="0" smtClean="0">
                          <a:effectLst/>
                          <a:latin typeface="Times New Roman" pitchFamily="18" charset="0"/>
                          <a:cs typeface="Times New Roman" pitchFamily="18" charset="0"/>
                        </a:rPr>
                        <a:t>stapler</a:t>
                      </a:r>
                      <a:endParaRPr lang="it-IT" sz="1000" b="0" spc="-40" baseline="0" dirty="0">
                        <a:effectLst/>
                        <a:latin typeface="Times New Roman" pitchFamily="18" charset="0"/>
                        <a:ea typeface="Calibri"/>
                        <a:cs typeface="Times New Roman" pitchFamily="18" charset="0"/>
                      </a:endParaRPr>
                    </a:p>
                  </a:txBody>
                  <a:tcPr marL="42277" marR="42277" marT="0" marB="0">
                    <a:lnB w="12700" cap="flat" cmpd="sng" algn="ctr">
                      <a:noFill/>
                      <a:prstDash val="solid"/>
                      <a:round/>
                      <a:headEnd type="none" w="med" len="med"/>
                      <a:tailEnd type="none" w="med" len="med"/>
                    </a:lnB>
                    <a:solidFill>
                      <a:schemeClr val="accent1">
                        <a:lumMod val="20000"/>
                        <a:lumOff val="80000"/>
                      </a:schemeClr>
                    </a:solidFill>
                  </a:tcPr>
                </a:tc>
                <a:tc>
                  <a:txBody>
                    <a:bodyPr/>
                    <a:lstStyle/>
                    <a:p>
                      <a:pPr algn="l">
                        <a:lnSpc>
                          <a:spcPct val="115000"/>
                        </a:lnSpc>
                        <a:spcAft>
                          <a:spcPts val="0"/>
                        </a:spcAft>
                      </a:pPr>
                      <a:r>
                        <a:rPr lang="it-IT" sz="1000" b="0" spc="0" dirty="0" err="1">
                          <a:effectLst/>
                          <a:latin typeface="Times New Roman" pitchFamily="18" charset="0"/>
                          <a:cs typeface="Times New Roman" pitchFamily="18" charset="0"/>
                        </a:rPr>
                        <a:t>Upper</a:t>
                      </a:r>
                      <a:r>
                        <a:rPr lang="it-IT" sz="1000" b="0" spc="0" dirty="0">
                          <a:effectLst/>
                          <a:latin typeface="Times New Roman" pitchFamily="18" charset="0"/>
                          <a:cs typeface="Times New Roman" pitchFamily="18" charset="0"/>
                        </a:rPr>
                        <a:t> </a:t>
                      </a:r>
                      <a:r>
                        <a:rPr lang="it-IT" sz="1000" b="0" spc="0" dirty="0" err="1">
                          <a:effectLst/>
                          <a:latin typeface="Times New Roman" pitchFamily="18" charset="0"/>
                          <a:cs typeface="Times New Roman" pitchFamily="18" charset="0"/>
                        </a:rPr>
                        <a:t>midline</a:t>
                      </a:r>
                      <a:endParaRPr lang="it-IT" sz="1000" b="0" spc="0" dirty="0">
                        <a:effectLst/>
                        <a:latin typeface="Times New Roman" pitchFamily="18" charset="0"/>
                        <a:ea typeface="Calibri"/>
                        <a:cs typeface="Times New Roman" pitchFamily="18" charset="0"/>
                      </a:endParaRPr>
                    </a:p>
                  </a:txBody>
                  <a:tcPr marL="42277" marR="42277" marT="0" marB="0">
                    <a:lnB w="12700" cap="flat" cmpd="sng" algn="ctr">
                      <a:noFill/>
                      <a:prstDash val="solid"/>
                      <a:round/>
                      <a:headEnd type="none" w="med" len="med"/>
                      <a:tailEnd type="none" w="med" len="med"/>
                    </a:lnB>
                    <a:solidFill>
                      <a:schemeClr val="accent1">
                        <a:lumMod val="20000"/>
                        <a:lumOff val="80000"/>
                      </a:schemeClr>
                    </a:solidFill>
                  </a:tcPr>
                </a:tc>
                <a:tc>
                  <a:txBody>
                    <a:bodyPr/>
                    <a:lstStyle/>
                    <a:p>
                      <a:pPr algn="l">
                        <a:lnSpc>
                          <a:spcPct val="115000"/>
                        </a:lnSpc>
                        <a:spcAft>
                          <a:spcPts val="0"/>
                        </a:spcAft>
                      </a:pPr>
                      <a:r>
                        <a:rPr lang="en-US" sz="1000" b="0" spc="0" dirty="0">
                          <a:effectLst/>
                          <a:latin typeface="Times New Roman" pitchFamily="18" charset="0"/>
                          <a:cs typeface="Times New Roman" pitchFamily="18" charset="0"/>
                        </a:rPr>
                        <a:t>lack</a:t>
                      </a:r>
                      <a:endParaRPr lang="it-IT" sz="1000" b="0" spc="0" dirty="0">
                        <a:effectLst/>
                        <a:latin typeface="Times New Roman" pitchFamily="18" charset="0"/>
                        <a:ea typeface="Calibri"/>
                        <a:cs typeface="Times New Roman" pitchFamily="18" charset="0"/>
                      </a:endParaRPr>
                    </a:p>
                  </a:txBody>
                  <a:tcPr marL="42277" marR="42277" marT="0" marB="0">
                    <a:lnB w="12700" cap="flat" cmpd="sng" algn="ctr">
                      <a:noFill/>
                      <a:prstDash val="solid"/>
                      <a:round/>
                      <a:headEnd type="none" w="med" len="med"/>
                      <a:tailEnd type="none" w="med" len="med"/>
                    </a:lnB>
                    <a:solidFill>
                      <a:schemeClr val="accent1">
                        <a:lumMod val="20000"/>
                        <a:lumOff val="80000"/>
                      </a:schemeClr>
                    </a:solidFill>
                  </a:tcPr>
                </a:tc>
                <a:tc>
                  <a:txBody>
                    <a:bodyPr/>
                    <a:lstStyle/>
                    <a:p>
                      <a:pPr algn="l">
                        <a:lnSpc>
                          <a:spcPct val="115000"/>
                        </a:lnSpc>
                        <a:spcAft>
                          <a:spcPts val="0"/>
                        </a:spcAft>
                      </a:pPr>
                      <a:r>
                        <a:rPr lang="en-US" sz="1000" b="0" spc="0" dirty="0">
                          <a:effectLst/>
                          <a:latin typeface="Times New Roman" pitchFamily="18" charset="0"/>
                          <a:cs typeface="Times New Roman" pitchFamily="18" charset="0"/>
                        </a:rPr>
                        <a:t>lack</a:t>
                      </a:r>
                      <a:endParaRPr lang="it-IT" sz="1000" b="0" spc="0" dirty="0">
                        <a:effectLst/>
                        <a:latin typeface="Times New Roman" pitchFamily="18" charset="0"/>
                        <a:ea typeface="Calibri"/>
                        <a:cs typeface="Times New Roman" pitchFamily="18" charset="0"/>
                      </a:endParaRPr>
                    </a:p>
                  </a:txBody>
                  <a:tcPr marL="42277" marR="42277" marT="0" marB="0">
                    <a:lnB w="12700" cap="flat" cmpd="sng" algn="ctr">
                      <a:noFill/>
                      <a:prstDash val="solid"/>
                      <a:round/>
                      <a:headEnd type="none" w="med" len="med"/>
                      <a:tailEnd type="none" w="med" len="med"/>
                    </a:lnB>
                    <a:solidFill>
                      <a:schemeClr val="accent1">
                        <a:lumMod val="20000"/>
                        <a:lumOff val="80000"/>
                      </a:schemeClr>
                    </a:solidFill>
                  </a:tcPr>
                </a:tc>
              </a:tr>
              <a:tr h="201671">
                <a:tc>
                  <a:txBody>
                    <a:bodyPr/>
                    <a:lstStyle/>
                    <a:p>
                      <a:pPr algn="l">
                        <a:lnSpc>
                          <a:spcPct val="115000"/>
                        </a:lnSpc>
                        <a:spcAft>
                          <a:spcPts val="0"/>
                        </a:spcAft>
                      </a:pPr>
                      <a:r>
                        <a:rPr lang="it-IT" sz="1100" b="1" dirty="0">
                          <a:ln>
                            <a:noFill/>
                          </a:ln>
                          <a:solidFill>
                            <a:schemeClr val="tx1"/>
                          </a:solidFill>
                          <a:effectLst/>
                          <a:latin typeface="Times New Roman" pitchFamily="18" charset="0"/>
                          <a:cs typeface="Times New Roman" pitchFamily="18" charset="0"/>
                        </a:rPr>
                        <a:t>Suda</a:t>
                      </a:r>
                      <a:endParaRPr lang="it-IT" sz="1100" b="1" dirty="0">
                        <a:ln>
                          <a:noFill/>
                        </a:ln>
                        <a:solidFill>
                          <a:schemeClr val="tx1"/>
                        </a:solidFill>
                        <a:effectLst/>
                        <a:latin typeface="Times New Roman" pitchFamily="18" charset="0"/>
                        <a:ea typeface="Calibri"/>
                        <a:cs typeface="Times New Roman" pitchFamily="18" charset="0"/>
                      </a:endParaRPr>
                    </a:p>
                  </a:txBody>
                  <a:tcPr marL="42277" marR="4227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85000"/>
                      </a:schemeClr>
                    </a:solidFill>
                  </a:tcPr>
                </a:tc>
                <a:tc>
                  <a:txBody>
                    <a:bodyPr/>
                    <a:lstStyle/>
                    <a:p>
                      <a:pPr algn="l">
                        <a:lnSpc>
                          <a:spcPct val="115000"/>
                        </a:lnSpc>
                        <a:spcAft>
                          <a:spcPts val="0"/>
                        </a:spcAft>
                      </a:pPr>
                      <a:r>
                        <a:rPr lang="en-US" sz="1000" b="0" u="none" spc="0" smtClean="0">
                          <a:ln>
                            <a:noFill/>
                          </a:ln>
                          <a:effectLst/>
                          <a:latin typeface="Times New Roman" pitchFamily="18" charset="0"/>
                          <a:cs typeface="Times New Roman" pitchFamily="18" charset="0"/>
                        </a:rPr>
                        <a:t>performed</a:t>
                      </a:r>
                      <a:endParaRPr lang="it-IT" sz="1000" b="0" u="none" spc="0">
                        <a:ln>
                          <a:noFill/>
                        </a:ln>
                        <a:solidFill>
                          <a:srgbClr val="FF0000"/>
                        </a:solidFill>
                        <a:effectLst/>
                        <a:latin typeface="Times New Roman" pitchFamily="18" charset="0"/>
                        <a:ea typeface="Calibri"/>
                        <a:cs typeface="Times New Roman" pitchFamily="18" charset="0"/>
                      </a:endParaRPr>
                    </a:p>
                  </a:txBody>
                  <a:tcPr marL="42277" marR="4227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lumMod val="20000"/>
                        <a:lumOff val="80000"/>
                      </a:schemeClr>
                    </a:solidFill>
                  </a:tcPr>
                </a:tc>
                <a:tc>
                  <a:txBody>
                    <a:bodyPr/>
                    <a:lstStyle/>
                    <a:p>
                      <a:pPr algn="l">
                        <a:lnSpc>
                          <a:spcPct val="115000"/>
                        </a:lnSpc>
                        <a:spcAft>
                          <a:spcPts val="0"/>
                        </a:spcAft>
                      </a:pPr>
                      <a:r>
                        <a:rPr lang="en-US" sz="1000" b="0" u="none" spc="0" smtClean="0">
                          <a:ln>
                            <a:noFill/>
                          </a:ln>
                          <a:effectLst/>
                          <a:latin typeface="Times New Roman" pitchFamily="18" charset="0"/>
                          <a:cs typeface="Times New Roman" pitchFamily="18" charset="0"/>
                        </a:rPr>
                        <a:t>Performed</a:t>
                      </a:r>
                      <a:endParaRPr lang="it-IT" sz="1000" b="0" u="none" spc="0" dirty="0">
                        <a:ln>
                          <a:noFill/>
                        </a:ln>
                        <a:solidFill>
                          <a:srgbClr val="FF0000"/>
                        </a:solidFill>
                        <a:effectLst/>
                        <a:latin typeface="Times New Roman" pitchFamily="18" charset="0"/>
                        <a:ea typeface="Calibri"/>
                        <a:cs typeface="Times New Roman" pitchFamily="18" charset="0"/>
                      </a:endParaRPr>
                    </a:p>
                  </a:txBody>
                  <a:tcPr marL="42277" marR="4227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lumMod val="20000"/>
                        <a:lumOff val="80000"/>
                      </a:schemeClr>
                    </a:solidFill>
                  </a:tcPr>
                </a:tc>
                <a:tc>
                  <a:txBody>
                    <a:bodyPr/>
                    <a:lstStyle/>
                    <a:p>
                      <a:pPr algn="l">
                        <a:lnSpc>
                          <a:spcPct val="115000"/>
                        </a:lnSpc>
                        <a:spcAft>
                          <a:spcPts val="0"/>
                        </a:spcAft>
                      </a:pPr>
                      <a:r>
                        <a:rPr lang="en-US" sz="1000" b="0" spc="0" dirty="0" smtClean="0">
                          <a:ln>
                            <a:noFill/>
                          </a:ln>
                          <a:solidFill>
                            <a:srgbClr val="C00000"/>
                          </a:solidFill>
                          <a:effectLst/>
                          <a:latin typeface="Times New Roman" pitchFamily="18" charset="0"/>
                          <a:cs typeface="Times New Roman" pitchFamily="18" charset="0"/>
                        </a:rPr>
                        <a:t>performed</a:t>
                      </a:r>
                      <a:endParaRPr lang="it-IT" sz="1000" b="0" spc="0" dirty="0">
                        <a:ln>
                          <a:noFill/>
                        </a:ln>
                        <a:solidFill>
                          <a:srgbClr val="C00000"/>
                        </a:solidFill>
                        <a:effectLst/>
                        <a:latin typeface="Times New Roman" pitchFamily="18" charset="0"/>
                        <a:ea typeface="Calibri"/>
                        <a:cs typeface="Times New Roman" pitchFamily="18" charset="0"/>
                      </a:endParaRPr>
                    </a:p>
                  </a:txBody>
                  <a:tcPr marL="42277" marR="4227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lumMod val="20000"/>
                        <a:lumOff val="80000"/>
                      </a:schemeClr>
                    </a:solidFill>
                  </a:tcPr>
                </a:tc>
                <a:tc>
                  <a:txBody>
                    <a:bodyPr/>
                    <a:lstStyle/>
                    <a:p>
                      <a:pPr algn="l">
                        <a:lnSpc>
                          <a:spcPct val="115000"/>
                        </a:lnSpc>
                        <a:spcAft>
                          <a:spcPts val="0"/>
                        </a:spcAft>
                      </a:pPr>
                      <a:r>
                        <a:rPr lang="it-IT" sz="1000" b="0" spc="-150" dirty="0">
                          <a:ln>
                            <a:noFill/>
                          </a:ln>
                          <a:effectLst/>
                          <a:latin typeface="Times New Roman" pitchFamily="18" charset="0"/>
                          <a:cs typeface="Times New Roman" pitchFamily="18" charset="0"/>
                        </a:rPr>
                        <a:t>Roux-en-Y</a:t>
                      </a:r>
                      <a:endParaRPr lang="it-IT" sz="1000" b="0" spc="-150" dirty="0">
                        <a:ln>
                          <a:noFill/>
                        </a:ln>
                        <a:solidFill>
                          <a:schemeClr val="bg1"/>
                        </a:solidFill>
                        <a:effectLst/>
                        <a:latin typeface="Times New Roman" pitchFamily="18" charset="0"/>
                        <a:ea typeface="Calibri"/>
                        <a:cs typeface="Times New Roman" pitchFamily="18" charset="0"/>
                      </a:endParaRPr>
                    </a:p>
                  </a:txBody>
                  <a:tcPr marL="42277" marR="4227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lumMod val="20000"/>
                        <a:lumOff val="80000"/>
                      </a:schemeClr>
                    </a:solidFill>
                  </a:tcPr>
                </a:tc>
                <a:tc>
                  <a:txBody>
                    <a:bodyPr/>
                    <a:lstStyle/>
                    <a:p>
                      <a:pPr algn="l">
                        <a:lnSpc>
                          <a:spcPct val="115000"/>
                        </a:lnSpc>
                        <a:spcAft>
                          <a:spcPts val="0"/>
                        </a:spcAft>
                      </a:pPr>
                      <a:r>
                        <a:rPr lang="it-IT" sz="1000" b="0" spc="0" dirty="0" smtClean="0">
                          <a:ln>
                            <a:noFill/>
                          </a:ln>
                          <a:solidFill>
                            <a:srgbClr val="C00000"/>
                          </a:solidFill>
                          <a:effectLst/>
                          <a:latin typeface="Times New Roman" pitchFamily="18" charset="0"/>
                          <a:cs typeface="Times New Roman" pitchFamily="18" charset="0"/>
                        </a:rPr>
                        <a:t>INTRA</a:t>
                      </a:r>
                      <a:endParaRPr lang="it-IT" sz="1000" b="0" spc="0" dirty="0">
                        <a:ln>
                          <a:noFill/>
                        </a:ln>
                        <a:solidFill>
                          <a:srgbClr val="C00000"/>
                        </a:solidFill>
                        <a:effectLst/>
                        <a:latin typeface="Times New Roman" pitchFamily="18" charset="0"/>
                        <a:ea typeface="Calibri"/>
                        <a:cs typeface="Times New Roman" pitchFamily="18" charset="0"/>
                      </a:endParaRPr>
                    </a:p>
                  </a:txBody>
                  <a:tcPr marL="42277" marR="4227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lumMod val="20000"/>
                        <a:lumOff val="80000"/>
                      </a:schemeClr>
                    </a:solidFill>
                  </a:tcPr>
                </a:tc>
                <a:tc>
                  <a:txBody>
                    <a:bodyPr/>
                    <a:lstStyle/>
                    <a:p>
                      <a:pPr algn="l">
                        <a:lnSpc>
                          <a:spcPct val="115000"/>
                        </a:lnSpc>
                        <a:spcAft>
                          <a:spcPts val="0"/>
                        </a:spcAft>
                      </a:pPr>
                      <a:r>
                        <a:rPr lang="en-US" sz="1000" b="0" spc="0" dirty="0" smtClean="0">
                          <a:ln>
                            <a:noFill/>
                          </a:ln>
                          <a:effectLst/>
                          <a:latin typeface="Times New Roman" pitchFamily="18" charset="0"/>
                          <a:cs typeface="Times New Roman" pitchFamily="18" charset="0"/>
                        </a:rPr>
                        <a:t>Linear </a:t>
                      </a:r>
                      <a:r>
                        <a:rPr lang="en-US" sz="1000" b="0" spc="0" dirty="0">
                          <a:ln>
                            <a:noFill/>
                          </a:ln>
                          <a:effectLst/>
                          <a:latin typeface="Times New Roman" pitchFamily="18" charset="0"/>
                          <a:cs typeface="Times New Roman" pitchFamily="18" charset="0"/>
                        </a:rPr>
                        <a:t>stapler</a:t>
                      </a:r>
                      <a:endParaRPr lang="it-IT" sz="1000" b="0" spc="0" dirty="0">
                        <a:ln>
                          <a:noFill/>
                        </a:ln>
                        <a:effectLst/>
                        <a:latin typeface="Times New Roman" pitchFamily="18" charset="0"/>
                        <a:ea typeface="Calibri"/>
                        <a:cs typeface="Times New Roman" pitchFamily="18" charset="0"/>
                      </a:endParaRPr>
                    </a:p>
                  </a:txBody>
                  <a:tcPr marL="42277" marR="4227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lumMod val="20000"/>
                        <a:lumOff val="80000"/>
                      </a:schemeClr>
                    </a:solidFill>
                  </a:tcPr>
                </a:tc>
                <a:tc>
                  <a:txBody>
                    <a:bodyPr/>
                    <a:lstStyle/>
                    <a:p>
                      <a:pPr algn="l">
                        <a:lnSpc>
                          <a:spcPct val="115000"/>
                        </a:lnSpc>
                        <a:spcAft>
                          <a:spcPts val="0"/>
                        </a:spcAft>
                      </a:pPr>
                      <a:r>
                        <a:rPr lang="en-US" sz="1000" b="0" spc="0" dirty="0">
                          <a:ln>
                            <a:noFill/>
                          </a:ln>
                          <a:effectLst/>
                          <a:latin typeface="Times New Roman" pitchFamily="18" charset="0"/>
                          <a:cs typeface="Times New Roman" pitchFamily="18" charset="0"/>
                        </a:rPr>
                        <a:t>Not provided</a:t>
                      </a:r>
                      <a:endParaRPr lang="it-IT" sz="1000" b="0" spc="0" dirty="0">
                        <a:ln>
                          <a:noFill/>
                        </a:ln>
                        <a:effectLst/>
                        <a:latin typeface="Times New Roman" pitchFamily="18" charset="0"/>
                        <a:ea typeface="Calibri"/>
                        <a:cs typeface="Times New Roman" pitchFamily="18" charset="0"/>
                      </a:endParaRPr>
                    </a:p>
                  </a:txBody>
                  <a:tcPr marL="42277" marR="4227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lumMod val="20000"/>
                        <a:lumOff val="80000"/>
                      </a:schemeClr>
                    </a:solidFill>
                  </a:tcPr>
                </a:tc>
                <a:tc>
                  <a:txBody>
                    <a:bodyPr/>
                    <a:lstStyle/>
                    <a:p>
                      <a:pPr algn="l">
                        <a:lnSpc>
                          <a:spcPct val="115000"/>
                        </a:lnSpc>
                        <a:spcAft>
                          <a:spcPts val="0"/>
                        </a:spcAft>
                      </a:pPr>
                      <a:r>
                        <a:rPr lang="en-US" sz="1000" b="0" spc="0" dirty="0" smtClean="0">
                          <a:ln>
                            <a:noFill/>
                          </a:ln>
                          <a:solidFill>
                            <a:srgbClr val="C00000"/>
                          </a:solidFill>
                          <a:effectLst/>
                          <a:latin typeface="Times New Roman" pitchFamily="18" charset="0"/>
                          <a:cs typeface="Times New Roman" pitchFamily="18" charset="0"/>
                        </a:rPr>
                        <a:t>provided</a:t>
                      </a:r>
                      <a:endParaRPr lang="it-IT" sz="1000" b="0" spc="0" dirty="0">
                        <a:ln>
                          <a:noFill/>
                        </a:ln>
                        <a:solidFill>
                          <a:srgbClr val="C00000"/>
                        </a:solidFill>
                        <a:effectLst/>
                        <a:latin typeface="Times New Roman" pitchFamily="18" charset="0"/>
                        <a:ea typeface="Calibri"/>
                        <a:cs typeface="Times New Roman" pitchFamily="18" charset="0"/>
                      </a:endParaRPr>
                    </a:p>
                  </a:txBody>
                  <a:tcPr marL="42277" marR="4227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lumMod val="20000"/>
                        <a:lumOff val="80000"/>
                      </a:schemeClr>
                    </a:solidFill>
                  </a:tcPr>
                </a:tc>
                <a:tc>
                  <a:txBody>
                    <a:bodyPr/>
                    <a:lstStyle/>
                    <a:p>
                      <a:pPr algn="l">
                        <a:lnSpc>
                          <a:spcPct val="115000"/>
                        </a:lnSpc>
                        <a:spcAft>
                          <a:spcPts val="0"/>
                        </a:spcAft>
                      </a:pPr>
                      <a:r>
                        <a:rPr lang="en-US" sz="1000" b="0" spc="0" dirty="0" smtClean="0">
                          <a:ln>
                            <a:noFill/>
                          </a:ln>
                          <a:solidFill>
                            <a:srgbClr val="C00000"/>
                          </a:solidFill>
                          <a:effectLst/>
                          <a:latin typeface="Times New Roman" pitchFamily="18" charset="0"/>
                          <a:cs typeface="Times New Roman" pitchFamily="18" charset="0"/>
                        </a:rPr>
                        <a:t>provided</a:t>
                      </a:r>
                      <a:endParaRPr lang="it-IT" sz="1000" b="0" spc="0" dirty="0">
                        <a:ln>
                          <a:noFill/>
                        </a:ln>
                        <a:solidFill>
                          <a:srgbClr val="C00000"/>
                        </a:solidFill>
                        <a:effectLst/>
                        <a:latin typeface="Times New Roman" pitchFamily="18" charset="0"/>
                        <a:ea typeface="Calibri"/>
                        <a:cs typeface="Times New Roman" pitchFamily="18" charset="0"/>
                      </a:endParaRPr>
                    </a:p>
                  </a:txBody>
                  <a:tcPr marL="42277" marR="4227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lumMod val="20000"/>
                        <a:lumOff val="80000"/>
                      </a:schemeClr>
                    </a:solidFill>
                  </a:tcPr>
                </a:tc>
              </a:tr>
              <a:tr h="201671">
                <a:tc>
                  <a:txBody>
                    <a:bodyPr/>
                    <a:lstStyle/>
                    <a:p>
                      <a:pPr algn="l">
                        <a:lnSpc>
                          <a:spcPct val="115000"/>
                        </a:lnSpc>
                        <a:spcAft>
                          <a:spcPts val="0"/>
                        </a:spcAft>
                      </a:pPr>
                      <a:r>
                        <a:rPr lang="en-US" sz="1100" b="1" dirty="0">
                          <a:solidFill>
                            <a:schemeClr val="tx1"/>
                          </a:solidFill>
                          <a:effectLst/>
                          <a:latin typeface="Times New Roman" pitchFamily="18" charset="0"/>
                          <a:cs typeface="Times New Roman" pitchFamily="18" charset="0"/>
                        </a:rPr>
                        <a:t>Huang</a:t>
                      </a:r>
                      <a:endParaRPr lang="it-IT" sz="1100" b="1" dirty="0">
                        <a:solidFill>
                          <a:schemeClr val="tx1"/>
                        </a:solidFill>
                        <a:effectLst/>
                        <a:latin typeface="Times New Roman" pitchFamily="18" charset="0"/>
                        <a:ea typeface="Calibri"/>
                        <a:cs typeface="Times New Roman" pitchFamily="18" charset="0"/>
                      </a:endParaRPr>
                    </a:p>
                  </a:txBody>
                  <a:tcPr marL="42277" marR="42277" marT="0" marB="0" anchor="ctr">
                    <a:lnT w="12700" cap="flat" cmpd="sng" algn="ctr">
                      <a:noFill/>
                      <a:prstDash val="solid"/>
                      <a:round/>
                      <a:headEnd type="none" w="med" len="med"/>
                      <a:tailEnd type="none" w="med" len="med"/>
                    </a:lnT>
                    <a:solidFill>
                      <a:schemeClr val="bg1">
                        <a:lumMod val="85000"/>
                      </a:schemeClr>
                    </a:solidFill>
                  </a:tcPr>
                </a:tc>
                <a:tc>
                  <a:txBody>
                    <a:bodyPr/>
                    <a:lstStyle/>
                    <a:p>
                      <a:pPr algn="l">
                        <a:lnSpc>
                          <a:spcPct val="115000"/>
                        </a:lnSpc>
                        <a:spcAft>
                          <a:spcPts val="0"/>
                        </a:spcAft>
                      </a:pPr>
                      <a:r>
                        <a:rPr lang="en-US" sz="1000" b="0" u="none" spc="0" smtClean="0">
                          <a:effectLst/>
                          <a:latin typeface="Times New Roman" pitchFamily="18" charset="0"/>
                          <a:cs typeface="Times New Roman" pitchFamily="18" charset="0"/>
                        </a:rPr>
                        <a:t>performed</a:t>
                      </a:r>
                      <a:endParaRPr lang="it-IT" sz="1000" b="0" u="none" spc="0">
                        <a:solidFill>
                          <a:srgbClr val="FF0000"/>
                        </a:solidFill>
                        <a:effectLst/>
                        <a:latin typeface="Times New Roman" pitchFamily="18" charset="0"/>
                        <a:ea typeface="Calibri"/>
                        <a:cs typeface="Times New Roman" pitchFamily="18" charset="0"/>
                      </a:endParaRPr>
                    </a:p>
                  </a:txBody>
                  <a:tcPr marL="42277" marR="42277" marT="0" marB="0">
                    <a:lnT w="12700" cap="flat" cmpd="sng" algn="ctr">
                      <a:noFill/>
                      <a:prstDash val="solid"/>
                      <a:round/>
                      <a:headEnd type="none" w="med" len="med"/>
                      <a:tailEnd type="none" w="med" len="med"/>
                    </a:lnT>
                    <a:solidFill>
                      <a:schemeClr val="accent1">
                        <a:lumMod val="20000"/>
                        <a:lumOff val="80000"/>
                      </a:schemeClr>
                    </a:solidFill>
                  </a:tcPr>
                </a:tc>
                <a:tc>
                  <a:txBody>
                    <a:bodyPr/>
                    <a:lstStyle/>
                    <a:p>
                      <a:pPr algn="l">
                        <a:lnSpc>
                          <a:spcPct val="115000"/>
                        </a:lnSpc>
                        <a:spcAft>
                          <a:spcPts val="0"/>
                        </a:spcAft>
                      </a:pPr>
                      <a:r>
                        <a:rPr lang="en-US" sz="1000" b="0" u="none" spc="0" smtClean="0">
                          <a:effectLst/>
                          <a:latin typeface="Times New Roman" pitchFamily="18" charset="0"/>
                          <a:cs typeface="Times New Roman" pitchFamily="18" charset="0"/>
                        </a:rPr>
                        <a:t>Performed</a:t>
                      </a:r>
                      <a:endParaRPr lang="it-IT" sz="1000" b="0" u="none" spc="0" dirty="0">
                        <a:solidFill>
                          <a:srgbClr val="FF0000"/>
                        </a:solidFill>
                        <a:effectLst/>
                        <a:latin typeface="Times New Roman" pitchFamily="18" charset="0"/>
                        <a:ea typeface="Calibri"/>
                        <a:cs typeface="Times New Roman" pitchFamily="18" charset="0"/>
                      </a:endParaRPr>
                    </a:p>
                  </a:txBody>
                  <a:tcPr marL="42277" marR="42277" marT="0" marB="0">
                    <a:lnT w="12700" cap="flat" cmpd="sng" algn="ctr">
                      <a:noFill/>
                      <a:prstDash val="solid"/>
                      <a:round/>
                      <a:headEnd type="none" w="med" len="med"/>
                      <a:tailEnd type="none" w="med" len="med"/>
                    </a:lnT>
                    <a:solidFill>
                      <a:schemeClr val="accent1">
                        <a:lumMod val="20000"/>
                        <a:lumOff val="80000"/>
                      </a:schemeClr>
                    </a:solidFill>
                  </a:tcPr>
                </a:tc>
                <a:tc>
                  <a:txBody>
                    <a:bodyPr/>
                    <a:lstStyle/>
                    <a:p>
                      <a:pPr algn="l">
                        <a:lnSpc>
                          <a:spcPct val="115000"/>
                        </a:lnSpc>
                        <a:spcAft>
                          <a:spcPts val="0"/>
                        </a:spcAft>
                      </a:pPr>
                      <a:endParaRPr lang="it-IT" sz="1000" b="0" spc="0" dirty="0">
                        <a:solidFill>
                          <a:srgbClr val="FF0000"/>
                        </a:solidFill>
                        <a:effectLst/>
                        <a:latin typeface="Times New Roman" pitchFamily="18" charset="0"/>
                        <a:ea typeface="Calibri"/>
                        <a:cs typeface="Times New Roman" pitchFamily="18" charset="0"/>
                      </a:endParaRPr>
                    </a:p>
                  </a:txBody>
                  <a:tcPr marL="42277" marR="42277" marT="0" marB="0">
                    <a:lnT w="12700" cap="flat" cmpd="sng" algn="ctr">
                      <a:noFill/>
                      <a:prstDash val="solid"/>
                      <a:round/>
                      <a:headEnd type="none" w="med" len="med"/>
                      <a:tailEnd type="none" w="med" len="med"/>
                    </a:lnT>
                    <a:solidFill>
                      <a:schemeClr val="accent1">
                        <a:lumMod val="20000"/>
                        <a:lumOff val="80000"/>
                      </a:schemeClr>
                    </a:solidFill>
                  </a:tcPr>
                </a:tc>
                <a:tc>
                  <a:txBody>
                    <a:bodyPr/>
                    <a:lstStyle/>
                    <a:p>
                      <a:pPr algn="l">
                        <a:lnSpc>
                          <a:spcPct val="115000"/>
                        </a:lnSpc>
                        <a:spcAft>
                          <a:spcPts val="0"/>
                        </a:spcAft>
                      </a:pPr>
                      <a:r>
                        <a:rPr lang="it-IT" sz="1000" b="0" spc="-150" dirty="0">
                          <a:effectLst/>
                          <a:latin typeface="Times New Roman" pitchFamily="18" charset="0"/>
                          <a:cs typeface="Times New Roman" pitchFamily="18" charset="0"/>
                        </a:rPr>
                        <a:t>Roux-en-Y</a:t>
                      </a:r>
                      <a:endParaRPr lang="it-IT" sz="1000" b="0" spc="-150" dirty="0">
                        <a:solidFill>
                          <a:schemeClr val="bg1"/>
                        </a:solidFill>
                        <a:effectLst/>
                        <a:latin typeface="Times New Roman" pitchFamily="18" charset="0"/>
                        <a:ea typeface="Calibri"/>
                        <a:cs typeface="Times New Roman" pitchFamily="18" charset="0"/>
                      </a:endParaRPr>
                    </a:p>
                  </a:txBody>
                  <a:tcPr marL="42277" marR="42277" marT="0" marB="0">
                    <a:lnT w="12700" cap="flat" cmpd="sng" algn="ctr">
                      <a:noFill/>
                      <a:prstDash val="solid"/>
                      <a:round/>
                      <a:headEnd type="none" w="med" len="med"/>
                      <a:tailEnd type="none" w="med" len="med"/>
                    </a:lnT>
                    <a:solidFill>
                      <a:schemeClr val="accent1">
                        <a:lumMod val="20000"/>
                        <a:lumOff val="80000"/>
                      </a:schemeClr>
                    </a:solidFill>
                  </a:tcPr>
                </a:tc>
                <a:tc>
                  <a:txBody>
                    <a:bodyPr/>
                    <a:lstStyle/>
                    <a:p>
                      <a:pPr algn="l">
                        <a:lnSpc>
                          <a:spcPct val="115000"/>
                        </a:lnSpc>
                        <a:spcAft>
                          <a:spcPts val="0"/>
                        </a:spcAft>
                      </a:pPr>
                      <a:r>
                        <a:rPr lang="it-IT" sz="1000" b="0" spc="0" dirty="0" smtClean="0">
                          <a:effectLst/>
                          <a:latin typeface="Times New Roman" pitchFamily="18" charset="0"/>
                          <a:cs typeface="Times New Roman" pitchFamily="18" charset="0"/>
                        </a:rPr>
                        <a:t>INTRA LAP</a:t>
                      </a:r>
                      <a:endParaRPr lang="it-IT" sz="1000" b="0" spc="0" dirty="0">
                        <a:effectLst/>
                        <a:latin typeface="Times New Roman" pitchFamily="18" charset="0"/>
                        <a:ea typeface="Calibri"/>
                        <a:cs typeface="Times New Roman" pitchFamily="18" charset="0"/>
                      </a:endParaRPr>
                    </a:p>
                  </a:txBody>
                  <a:tcPr marL="42277" marR="42277" marT="0" marB="0">
                    <a:lnT w="12700" cap="flat" cmpd="sng" algn="ctr">
                      <a:noFill/>
                      <a:prstDash val="solid"/>
                      <a:round/>
                      <a:headEnd type="none" w="med" len="med"/>
                      <a:tailEnd type="none" w="med" len="med"/>
                    </a:lnT>
                    <a:solidFill>
                      <a:schemeClr val="accent1">
                        <a:lumMod val="20000"/>
                        <a:lumOff val="80000"/>
                      </a:schemeClr>
                    </a:solidFill>
                  </a:tcPr>
                </a:tc>
                <a:tc>
                  <a:txBody>
                    <a:bodyPr/>
                    <a:lstStyle/>
                    <a:p>
                      <a:pPr algn="l">
                        <a:lnSpc>
                          <a:spcPct val="115000"/>
                        </a:lnSpc>
                        <a:spcAft>
                          <a:spcPts val="0"/>
                        </a:spcAft>
                      </a:pPr>
                      <a:r>
                        <a:rPr lang="en-US" sz="1000" b="0" spc="-40" smtClean="0">
                          <a:effectLst/>
                          <a:latin typeface="Times New Roman" pitchFamily="18" charset="0"/>
                          <a:cs typeface="Times New Roman" pitchFamily="18" charset="0"/>
                        </a:rPr>
                        <a:t>Circular </a:t>
                      </a:r>
                      <a:r>
                        <a:rPr lang="en-US" sz="1000" b="0" spc="-40" baseline="0" smtClean="0">
                          <a:effectLst/>
                          <a:latin typeface="Times New Roman" pitchFamily="18" charset="0"/>
                          <a:cs typeface="Times New Roman" pitchFamily="18" charset="0"/>
                        </a:rPr>
                        <a:t>stapler</a:t>
                      </a:r>
                      <a:endParaRPr lang="it-IT" sz="1000" b="0" spc="-40" baseline="0" dirty="0">
                        <a:effectLst/>
                        <a:latin typeface="Times New Roman" pitchFamily="18" charset="0"/>
                        <a:ea typeface="Calibri"/>
                        <a:cs typeface="Times New Roman" pitchFamily="18" charset="0"/>
                      </a:endParaRPr>
                    </a:p>
                  </a:txBody>
                  <a:tcPr marL="42277" marR="42277" marT="0" marB="0">
                    <a:lnT w="12700" cap="flat" cmpd="sng" algn="ctr">
                      <a:noFill/>
                      <a:prstDash val="solid"/>
                      <a:round/>
                      <a:headEnd type="none" w="med" len="med"/>
                      <a:tailEnd type="none" w="med" len="med"/>
                    </a:lnT>
                    <a:solidFill>
                      <a:schemeClr val="accent1">
                        <a:lumMod val="20000"/>
                        <a:lumOff val="80000"/>
                      </a:schemeClr>
                    </a:solidFill>
                  </a:tcPr>
                </a:tc>
                <a:tc>
                  <a:txBody>
                    <a:bodyPr/>
                    <a:lstStyle/>
                    <a:p>
                      <a:pPr algn="l">
                        <a:lnSpc>
                          <a:spcPct val="115000"/>
                        </a:lnSpc>
                        <a:spcAft>
                          <a:spcPts val="0"/>
                        </a:spcAft>
                      </a:pPr>
                      <a:r>
                        <a:rPr lang="en-US" sz="1000" b="0" spc="0" dirty="0" err="1">
                          <a:effectLst/>
                          <a:latin typeface="Times New Roman" pitchFamily="18" charset="0"/>
                          <a:cs typeface="Times New Roman" pitchFamily="18" charset="0"/>
                        </a:rPr>
                        <a:t>Periumbilical</a:t>
                      </a:r>
                      <a:endParaRPr lang="it-IT" sz="1000" b="0" spc="0" dirty="0">
                        <a:effectLst/>
                        <a:latin typeface="Times New Roman" pitchFamily="18" charset="0"/>
                        <a:ea typeface="Calibri"/>
                        <a:cs typeface="Times New Roman" pitchFamily="18" charset="0"/>
                      </a:endParaRPr>
                    </a:p>
                  </a:txBody>
                  <a:tcPr marL="42277" marR="42277" marT="0" marB="0">
                    <a:lnT w="12700" cap="flat" cmpd="sng" algn="ctr">
                      <a:noFill/>
                      <a:prstDash val="solid"/>
                      <a:round/>
                      <a:headEnd type="none" w="med" len="med"/>
                      <a:tailEnd type="none" w="med" len="med"/>
                    </a:lnT>
                    <a:solidFill>
                      <a:schemeClr val="accent1">
                        <a:lumMod val="20000"/>
                        <a:lumOff val="80000"/>
                      </a:schemeClr>
                    </a:solidFill>
                  </a:tcPr>
                </a:tc>
                <a:tc>
                  <a:txBody>
                    <a:bodyPr/>
                    <a:lstStyle/>
                    <a:p>
                      <a:pPr algn="l">
                        <a:lnSpc>
                          <a:spcPct val="115000"/>
                        </a:lnSpc>
                        <a:spcAft>
                          <a:spcPts val="0"/>
                        </a:spcAft>
                      </a:pPr>
                      <a:r>
                        <a:rPr lang="en-US" sz="1000" b="0" spc="0" dirty="0">
                          <a:effectLst/>
                          <a:latin typeface="Times New Roman" pitchFamily="18" charset="0"/>
                          <a:cs typeface="Times New Roman" pitchFamily="18" charset="0"/>
                        </a:rPr>
                        <a:t>lack</a:t>
                      </a:r>
                      <a:endParaRPr lang="it-IT" sz="1000" b="0" spc="0" dirty="0">
                        <a:effectLst/>
                        <a:latin typeface="Times New Roman" pitchFamily="18" charset="0"/>
                        <a:ea typeface="Calibri"/>
                        <a:cs typeface="Times New Roman" pitchFamily="18" charset="0"/>
                      </a:endParaRPr>
                    </a:p>
                  </a:txBody>
                  <a:tcPr marL="42277" marR="42277" marT="0" marB="0">
                    <a:lnT w="12700" cap="flat" cmpd="sng" algn="ctr">
                      <a:noFill/>
                      <a:prstDash val="solid"/>
                      <a:round/>
                      <a:headEnd type="none" w="med" len="med"/>
                      <a:tailEnd type="none" w="med" len="med"/>
                    </a:lnT>
                    <a:solidFill>
                      <a:schemeClr val="accent1">
                        <a:lumMod val="20000"/>
                        <a:lumOff val="80000"/>
                      </a:schemeClr>
                    </a:solidFill>
                  </a:tcPr>
                </a:tc>
                <a:tc>
                  <a:txBody>
                    <a:bodyPr/>
                    <a:lstStyle/>
                    <a:p>
                      <a:pPr algn="l">
                        <a:lnSpc>
                          <a:spcPct val="115000"/>
                        </a:lnSpc>
                        <a:spcAft>
                          <a:spcPts val="0"/>
                        </a:spcAft>
                      </a:pPr>
                      <a:r>
                        <a:rPr lang="en-US" sz="1000" b="0" spc="0" dirty="0">
                          <a:effectLst/>
                          <a:latin typeface="Times New Roman" pitchFamily="18" charset="0"/>
                          <a:cs typeface="Times New Roman" pitchFamily="18" charset="0"/>
                        </a:rPr>
                        <a:t>lack</a:t>
                      </a:r>
                      <a:endParaRPr lang="it-IT" sz="1000" b="0" spc="0" dirty="0">
                        <a:effectLst/>
                        <a:latin typeface="Times New Roman" pitchFamily="18" charset="0"/>
                        <a:ea typeface="Calibri"/>
                        <a:cs typeface="Times New Roman" pitchFamily="18" charset="0"/>
                      </a:endParaRPr>
                    </a:p>
                  </a:txBody>
                  <a:tcPr marL="42277" marR="42277" marT="0" marB="0">
                    <a:lnT w="12700" cap="flat" cmpd="sng" algn="ctr">
                      <a:noFill/>
                      <a:prstDash val="solid"/>
                      <a:round/>
                      <a:headEnd type="none" w="med" len="med"/>
                      <a:tailEnd type="none" w="med" len="med"/>
                    </a:lnT>
                    <a:solidFill>
                      <a:schemeClr val="accent1">
                        <a:lumMod val="20000"/>
                        <a:lumOff val="80000"/>
                      </a:schemeClr>
                    </a:solidFill>
                  </a:tcPr>
                </a:tc>
              </a:tr>
              <a:tr h="201671">
                <a:tc>
                  <a:txBody>
                    <a:bodyPr/>
                    <a:lstStyle/>
                    <a:p>
                      <a:pPr algn="l">
                        <a:lnSpc>
                          <a:spcPct val="115000"/>
                        </a:lnSpc>
                        <a:spcAft>
                          <a:spcPts val="0"/>
                        </a:spcAft>
                      </a:pPr>
                      <a:r>
                        <a:rPr lang="en-US" sz="1100" b="1" dirty="0" err="1">
                          <a:solidFill>
                            <a:schemeClr val="tx1"/>
                          </a:solidFill>
                          <a:effectLst/>
                          <a:latin typeface="Times New Roman" pitchFamily="18" charset="0"/>
                          <a:cs typeface="Times New Roman" pitchFamily="18" charset="0"/>
                        </a:rPr>
                        <a:t>Vasilescu</a:t>
                      </a:r>
                      <a:endParaRPr lang="it-IT" sz="1100" b="1" dirty="0">
                        <a:solidFill>
                          <a:schemeClr val="tx1"/>
                        </a:solidFill>
                        <a:effectLst/>
                        <a:latin typeface="Times New Roman" pitchFamily="18" charset="0"/>
                        <a:ea typeface="Calibri"/>
                        <a:cs typeface="Times New Roman" pitchFamily="18" charset="0"/>
                      </a:endParaRPr>
                    </a:p>
                  </a:txBody>
                  <a:tcPr marL="42277" marR="42277" marT="0" marB="0" anchor="ctr">
                    <a:solidFill>
                      <a:schemeClr val="bg1">
                        <a:lumMod val="85000"/>
                      </a:schemeClr>
                    </a:solidFill>
                  </a:tcPr>
                </a:tc>
                <a:tc>
                  <a:txBody>
                    <a:bodyPr/>
                    <a:lstStyle/>
                    <a:p>
                      <a:pPr algn="l">
                        <a:lnSpc>
                          <a:spcPct val="115000"/>
                        </a:lnSpc>
                        <a:spcAft>
                          <a:spcPts val="0"/>
                        </a:spcAft>
                      </a:pPr>
                      <a:r>
                        <a:rPr lang="en-US" sz="1000" b="0" u="none" spc="0" dirty="0" smtClean="0">
                          <a:effectLst/>
                          <a:latin typeface="Times New Roman" pitchFamily="18" charset="0"/>
                          <a:cs typeface="Times New Roman" pitchFamily="18" charset="0"/>
                        </a:rPr>
                        <a:t>performed</a:t>
                      </a:r>
                      <a:endParaRPr lang="it-IT" sz="1000" b="0" u="none" spc="0" dirty="0">
                        <a:solidFill>
                          <a:srgbClr val="FF0000"/>
                        </a:solidFill>
                        <a:effectLst/>
                        <a:latin typeface="Times New Roman" pitchFamily="18" charset="0"/>
                        <a:ea typeface="Calibri"/>
                        <a:cs typeface="Times New Roman" pitchFamily="18" charset="0"/>
                      </a:endParaRPr>
                    </a:p>
                  </a:txBody>
                  <a:tcPr marL="42277" marR="42277" marT="0" marB="0">
                    <a:solidFill>
                      <a:schemeClr val="accent1">
                        <a:lumMod val="20000"/>
                        <a:lumOff val="80000"/>
                      </a:schemeClr>
                    </a:solidFill>
                  </a:tcPr>
                </a:tc>
                <a:tc>
                  <a:txBody>
                    <a:bodyPr/>
                    <a:lstStyle/>
                    <a:p>
                      <a:pPr algn="l">
                        <a:lnSpc>
                          <a:spcPct val="115000"/>
                        </a:lnSpc>
                        <a:spcAft>
                          <a:spcPts val="0"/>
                        </a:spcAft>
                      </a:pPr>
                      <a:r>
                        <a:rPr lang="en-US" sz="1000" b="0" u="none" spc="0" dirty="0" smtClean="0">
                          <a:effectLst/>
                          <a:latin typeface="Times New Roman" pitchFamily="18" charset="0"/>
                          <a:cs typeface="Times New Roman" pitchFamily="18" charset="0"/>
                        </a:rPr>
                        <a:t>Performed</a:t>
                      </a:r>
                      <a:endParaRPr lang="it-IT" sz="1000" b="0" u="none" spc="0" dirty="0">
                        <a:solidFill>
                          <a:srgbClr val="FF0000"/>
                        </a:solidFill>
                        <a:effectLst/>
                        <a:latin typeface="Times New Roman" pitchFamily="18" charset="0"/>
                        <a:ea typeface="Calibri"/>
                        <a:cs typeface="Times New Roman" pitchFamily="18" charset="0"/>
                      </a:endParaRPr>
                    </a:p>
                  </a:txBody>
                  <a:tcPr marL="42277" marR="42277" marT="0" marB="0">
                    <a:solidFill>
                      <a:schemeClr val="accent1">
                        <a:lumMod val="20000"/>
                        <a:lumOff val="80000"/>
                      </a:schemeClr>
                    </a:solidFill>
                  </a:tcPr>
                </a:tc>
                <a:tc>
                  <a:txBody>
                    <a:bodyPr/>
                    <a:lstStyle/>
                    <a:p>
                      <a:pPr algn="l">
                        <a:lnSpc>
                          <a:spcPct val="115000"/>
                        </a:lnSpc>
                        <a:spcAft>
                          <a:spcPts val="0"/>
                        </a:spcAft>
                      </a:pPr>
                      <a:r>
                        <a:rPr lang="en-US" sz="1000" b="0" spc="0" dirty="0">
                          <a:solidFill>
                            <a:srgbClr val="C00000"/>
                          </a:solidFill>
                          <a:effectLst/>
                          <a:latin typeface="Times New Roman" pitchFamily="18" charset="0"/>
                          <a:cs typeface="Times New Roman" pitchFamily="18" charset="0"/>
                        </a:rPr>
                        <a:t>performed</a:t>
                      </a:r>
                      <a:endParaRPr lang="it-IT" sz="1000" b="0" spc="0" dirty="0">
                        <a:solidFill>
                          <a:srgbClr val="C00000"/>
                        </a:solidFill>
                        <a:effectLst/>
                        <a:latin typeface="Times New Roman" pitchFamily="18" charset="0"/>
                        <a:ea typeface="Calibri"/>
                        <a:cs typeface="Times New Roman" pitchFamily="18" charset="0"/>
                      </a:endParaRPr>
                    </a:p>
                  </a:txBody>
                  <a:tcPr marL="42277" marR="42277" marT="0" marB="0">
                    <a:solidFill>
                      <a:schemeClr val="accent1">
                        <a:lumMod val="20000"/>
                        <a:lumOff val="80000"/>
                      </a:schemeClr>
                    </a:solidFill>
                  </a:tcPr>
                </a:tc>
                <a:tc>
                  <a:txBody>
                    <a:bodyPr/>
                    <a:lstStyle/>
                    <a:p>
                      <a:pPr algn="l">
                        <a:lnSpc>
                          <a:spcPct val="115000"/>
                        </a:lnSpc>
                        <a:spcAft>
                          <a:spcPts val="0"/>
                        </a:spcAft>
                      </a:pPr>
                      <a:r>
                        <a:rPr lang="it-IT" sz="1000" b="0" spc="-150" dirty="0">
                          <a:effectLst/>
                          <a:latin typeface="Times New Roman" pitchFamily="18" charset="0"/>
                          <a:cs typeface="Times New Roman" pitchFamily="18" charset="0"/>
                        </a:rPr>
                        <a:t>Roux-en-Y</a:t>
                      </a:r>
                      <a:endParaRPr lang="it-IT" sz="1000" b="0" spc="-150" dirty="0">
                        <a:solidFill>
                          <a:schemeClr val="bg1"/>
                        </a:solidFill>
                        <a:effectLst/>
                        <a:latin typeface="Times New Roman" pitchFamily="18" charset="0"/>
                        <a:ea typeface="Calibri"/>
                        <a:cs typeface="Times New Roman" pitchFamily="18" charset="0"/>
                      </a:endParaRPr>
                    </a:p>
                  </a:txBody>
                  <a:tcPr marL="42277" marR="42277" marT="0" marB="0">
                    <a:solidFill>
                      <a:schemeClr val="accent1">
                        <a:lumMod val="20000"/>
                        <a:lumOff val="80000"/>
                      </a:schemeClr>
                    </a:solidFill>
                  </a:tcPr>
                </a:tc>
                <a:tc>
                  <a:txBody>
                    <a:bodyPr/>
                    <a:lstStyle/>
                    <a:p>
                      <a:pPr algn="l">
                        <a:lnSpc>
                          <a:spcPct val="115000"/>
                        </a:lnSpc>
                        <a:spcAft>
                          <a:spcPts val="0"/>
                        </a:spcAft>
                      </a:pPr>
                      <a:r>
                        <a:rPr lang="it-IT" sz="1000" b="0" spc="0" dirty="0" smtClean="0">
                          <a:solidFill>
                            <a:srgbClr val="C00000"/>
                          </a:solidFill>
                          <a:effectLst/>
                          <a:latin typeface="Times New Roman" pitchFamily="18" charset="0"/>
                          <a:cs typeface="Times New Roman" pitchFamily="18" charset="0"/>
                        </a:rPr>
                        <a:t>INTRA</a:t>
                      </a:r>
                      <a:endParaRPr lang="it-IT" sz="1000" b="0" spc="0" dirty="0">
                        <a:solidFill>
                          <a:srgbClr val="C00000"/>
                        </a:solidFill>
                        <a:effectLst/>
                        <a:latin typeface="Times New Roman" pitchFamily="18" charset="0"/>
                        <a:ea typeface="Calibri"/>
                        <a:cs typeface="Times New Roman" pitchFamily="18" charset="0"/>
                      </a:endParaRPr>
                    </a:p>
                  </a:txBody>
                  <a:tcPr marL="42277" marR="42277" marT="0" marB="0">
                    <a:solidFill>
                      <a:schemeClr val="accent1">
                        <a:lumMod val="20000"/>
                        <a:lumOff val="80000"/>
                      </a:schemeClr>
                    </a:solidFill>
                  </a:tcPr>
                </a:tc>
                <a:tc>
                  <a:txBody>
                    <a:bodyPr/>
                    <a:lstStyle/>
                    <a:p>
                      <a:pPr algn="l">
                        <a:lnSpc>
                          <a:spcPct val="115000"/>
                        </a:lnSpc>
                        <a:spcAft>
                          <a:spcPts val="0"/>
                        </a:spcAft>
                      </a:pPr>
                      <a:r>
                        <a:rPr lang="en-US" sz="1000" b="0" spc="-40" dirty="0" smtClean="0">
                          <a:effectLst/>
                          <a:latin typeface="Times New Roman" pitchFamily="18" charset="0"/>
                          <a:cs typeface="Times New Roman" pitchFamily="18" charset="0"/>
                        </a:rPr>
                        <a:t>Circular </a:t>
                      </a:r>
                      <a:r>
                        <a:rPr lang="en-US" sz="1000" b="0" spc="-40" baseline="0" dirty="0" smtClean="0">
                          <a:effectLst/>
                          <a:latin typeface="Times New Roman" pitchFamily="18" charset="0"/>
                          <a:cs typeface="Times New Roman" pitchFamily="18" charset="0"/>
                        </a:rPr>
                        <a:t>stapler</a:t>
                      </a:r>
                      <a:endParaRPr lang="it-IT" sz="1000" b="0" spc="-40" baseline="0" dirty="0">
                        <a:effectLst/>
                        <a:latin typeface="Times New Roman" pitchFamily="18" charset="0"/>
                        <a:ea typeface="Calibri"/>
                        <a:cs typeface="Times New Roman" pitchFamily="18" charset="0"/>
                      </a:endParaRPr>
                    </a:p>
                  </a:txBody>
                  <a:tcPr marL="42277" marR="42277" marT="0" marB="0">
                    <a:solidFill>
                      <a:schemeClr val="accent1">
                        <a:lumMod val="20000"/>
                        <a:lumOff val="80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000" b="0" spc="0" dirty="0">
                          <a:effectLst/>
                          <a:latin typeface="Times New Roman" pitchFamily="18" charset="0"/>
                          <a:cs typeface="Times New Roman" pitchFamily="18" charset="0"/>
                        </a:rPr>
                        <a:t> </a:t>
                      </a:r>
                      <a:r>
                        <a:rPr lang="en-US" sz="1000" b="0" spc="0" dirty="0" smtClean="0">
                          <a:effectLst/>
                          <a:latin typeface="Times New Roman" pitchFamily="18" charset="0"/>
                          <a:cs typeface="Times New Roman" pitchFamily="18" charset="0"/>
                        </a:rPr>
                        <a:t>Not provided</a:t>
                      </a:r>
                      <a:endParaRPr lang="it-IT" sz="1000" b="0" spc="0" dirty="0" smtClean="0">
                        <a:effectLst/>
                        <a:latin typeface="Times New Roman" pitchFamily="18" charset="0"/>
                        <a:ea typeface="Calibri"/>
                        <a:cs typeface="Times New Roman" pitchFamily="18" charset="0"/>
                      </a:endParaRPr>
                    </a:p>
                  </a:txBody>
                  <a:tcPr marL="42277" marR="42277" marT="0" marB="0">
                    <a:solidFill>
                      <a:schemeClr val="accent1">
                        <a:lumMod val="20000"/>
                        <a:lumOff val="80000"/>
                      </a:schemeClr>
                    </a:solidFill>
                  </a:tcPr>
                </a:tc>
                <a:tc>
                  <a:txBody>
                    <a:bodyPr/>
                    <a:lstStyle/>
                    <a:p>
                      <a:pPr algn="l">
                        <a:lnSpc>
                          <a:spcPct val="115000"/>
                        </a:lnSpc>
                        <a:spcAft>
                          <a:spcPts val="0"/>
                        </a:spcAft>
                      </a:pPr>
                      <a:r>
                        <a:rPr lang="en-US" sz="1000" b="0" spc="0" dirty="0">
                          <a:effectLst/>
                          <a:latin typeface="Times New Roman" pitchFamily="18" charset="0"/>
                          <a:cs typeface="Times New Roman" pitchFamily="18" charset="0"/>
                        </a:rPr>
                        <a:t>lack</a:t>
                      </a:r>
                      <a:endParaRPr lang="it-IT" sz="1000" b="0" spc="0" dirty="0">
                        <a:effectLst/>
                        <a:latin typeface="Times New Roman" pitchFamily="18" charset="0"/>
                        <a:ea typeface="Calibri"/>
                        <a:cs typeface="Times New Roman" pitchFamily="18" charset="0"/>
                      </a:endParaRPr>
                    </a:p>
                  </a:txBody>
                  <a:tcPr marL="42277" marR="42277" marT="0" marB="0">
                    <a:solidFill>
                      <a:schemeClr val="accent1">
                        <a:lumMod val="20000"/>
                        <a:lumOff val="80000"/>
                      </a:schemeClr>
                    </a:solidFill>
                  </a:tcPr>
                </a:tc>
                <a:tc>
                  <a:txBody>
                    <a:bodyPr/>
                    <a:lstStyle/>
                    <a:p>
                      <a:pPr algn="l">
                        <a:lnSpc>
                          <a:spcPct val="115000"/>
                        </a:lnSpc>
                        <a:spcAft>
                          <a:spcPts val="0"/>
                        </a:spcAft>
                      </a:pPr>
                      <a:r>
                        <a:rPr lang="en-US" sz="1000" b="0" spc="0" dirty="0">
                          <a:effectLst/>
                          <a:latin typeface="Times New Roman" pitchFamily="18" charset="0"/>
                          <a:cs typeface="Times New Roman" pitchFamily="18" charset="0"/>
                        </a:rPr>
                        <a:t>lack</a:t>
                      </a:r>
                      <a:endParaRPr lang="it-IT" sz="1000" b="0" spc="0" dirty="0">
                        <a:effectLst/>
                        <a:latin typeface="Times New Roman" pitchFamily="18" charset="0"/>
                        <a:ea typeface="Calibri"/>
                        <a:cs typeface="Times New Roman" pitchFamily="18" charset="0"/>
                      </a:endParaRPr>
                    </a:p>
                  </a:txBody>
                  <a:tcPr marL="42277" marR="42277" marT="0" marB="0">
                    <a:solidFill>
                      <a:schemeClr val="accent1">
                        <a:lumMod val="20000"/>
                        <a:lumOff val="80000"/>
                      </a:schemeClr>
                    </a:solidFill>
                  </a:tcPr>
                </a:tc>
              </a:tr>
            </a:tbl>
          </a:graphicData>
        </a:graphic>
      </p:graphicFrame>
      <p:sp>
        <p:nvSpPr>
          <p:cNvPr id="7" name="Titolo 1"/>
          <p:cNvSpPr txBox="1">
            <a:spLocks/>
          </p:cNvSpPr>
          <p:nvPr/>
        </p:nvSpPr>
        <p:spPr>
          <a:xfrm>
            <a:off x="35496" y="22940"/>
            <a:ext cx="2880320" cy="453732"/>
          </a:xfrm>
          <a:prstGeom prst="rect">
            <a:avLst/>
          </a:prstGeom>
          <a:solidFill>
            <a:schemeClr val="bg1">
              <a:lumMod val="95000"/>
            </a:schemeClr>
          </a:solidFill>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just"/>
            <a:r>
              <a:rPr lang="it-IT" sz="2800" b="1" dirty="0" err="1">
                <a:solidFill>
                  <a:srgbClr val="FF0000"/>
                </a:solidFill>
                <a:latin typeface="Times New Roman" pitchFamily="18" charset="0"/>
                <a:cs typeface="Times New Roman" pitchFamily="18" charset="0"/>
              </a:rPr>
              <a:t>L</a:t>
            </a:r>
            <a:r>
              <a:rPr lang="it-IT" sz="2800" b="1" dirty="0" err="1" smtClean="0">
                <a:solidFill>
                  <a:srgbClr val="FF0000"/>
                </a:solidFill>
                <a:latin typeface="Times New Roman" pitchFamily="18" charset="0"/>
                <a:cs typeface="Times New Roman" pitchFamily="18" charset="0"/>
              </a:rPr>
              <a:t>iterature</a:t>
            </a:r>
            <a:r>
              <a:rPr lang="it-IT" sz="2800" b="1" dirty="0" smtClean="0">
                <a:solidFill>
                  <a:srgbClr val="FF0000"/>
                </a:solidFill>
                <a:latin typeface="Times New Roman" pitchFamily="18" charset="0"/>
                <a:cs typeface="Times New Roman" pitchFamily="18" charset="0"/>
              </a:rPr>
              <a:t> </a:t>
            </a:r>
            <a:r>
              <a:rPr lang="it-IT" sz="2800" b="1" dirty="0" err="1">
                <a:solidFill>
                  <a:srgbClr val="FF0000"/>
                </a:solidFill>
                <a:latin typeface="Times New Roman" pitchFamily="18" charset="0"/>
                <a:cs typeface="Times New Roman" pitchFamily="18" charset="0"/>
              </a:rPr>
              <a:t>review</a:t>
            </a:r>
            <a:r>
              <a:rPr lang="it-IT" sz="2800" b="1" dirty="0">
                <a:solidFill>
                  <a:srgbClr val="FF0000"/>
                </a:solidFill>
                <a:latin typeface="Times New Roman" pitchFamily="18" charset="0"/>
                <a:cs typeface="Times New Roman" pitchFamily="18" charset="0"/>
              </a:rPr>
              <a:t> </a:t>
            </a:r>
          </a:p>
        </p:txBody>
      </p:sp>
      <p:sp>
        <p:nvSpPr>
          <p:cNvPr id="10" name="Titolo 1"/>
          <p:cNvSpPr txBox="1">
            <a:spLocks/>
          </p:cNvSpPr>
          <p:nvPr/>
        </p:nvSpPr>
        <p:spPr>
          <a:xfrm>
            <a:off x="2987824" y="22940"/>
            <a:ext cx="2520280" cy="453732"/>
          </a:xfrm>
          <a:prstGeom prst="rect">
            <a:avLst/>
          </a:prstGeom>
          <a:solidFill>
            <a:schemeClr val="bg1">
              <a:lumMod val="95000"/>
            </a:schemeClr>
          </a:solidFill>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just"/>
            <a:r>
              <a:rPr lang="it-IT" sz="2800" b="1" dirty="0" err="1" smtClean="0">
                <a:solidFill>
                  <a:schemeClr val="bg1">
                    <a:lumMod val="50000"/>
                  </a:schemeClr>
                </a:solidFill>
                <a:latin typeface="Times New Roman" pitchFamily="18" charset="0"/>
                <a:cs typeface="Times New Roman" pitchFamily="18" charset="0"/>
              </a:rPr>
              <a:t>Reconstruction</a:t>
            </a:r>
            <a:r>
              <a:rPr lang="it-IT" sz="2800" dirty="0" smtClean="0"/>
              <a:t> </a:t>
            </a:r>
            <a:endParaRPr lang="en-US" sz="2800" b="1" dirty="0">
              <a:solidFill>
                <a:schemeClr val="bg1">
                  <a:lumMod val="50000"/>
                </a:schemeClr>
              </a:solidFill>
              <a:latin typeface="Times New Roman" pitchFamily="18" charset="0"/>
              <a:cs typeface="Times New Roman" pitchFamily="18" charset="0"/>
            </a:endParaRPr>
          </a:p>
        </p:txBody>
      </p:sp>
      <p:sp>
        <p:nvSpPr>
          <p:cNvPr id="6" name="Rettangolo arrotondato 5"/>
          <p:cNvSpPr/>
          <p:nvPr/>
        </p:nvSpPr>
        <p:spPr>
          <a:xfrm>
            <a:off x="2555777" y="620688"/>
            <a:ext cx="4032447" cy="360040"/>
          </a:xfrm>
          <a:prstGeom prst="roundRect">
            <a:avLst/>
          </a:prstGeom>
          <a:solidFill>
            <a:schemeClr val="bg1">
              <a:lumMod val="95000"/>
            </a:schemeClr>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b="1" dirty="0">
                <a:solidFill>
                  <a:schemeClr val="tx1"/>
                </a:solidFill>
                <a:latin typeface="Times New Roman" pitchFamily="18" charset="0"/>
                <a:cs typeface="Times New Roman" pitchFamily="18" charset="0"/>
              </a:rPr>
              <a:t>ROBOTIC TOTAL GASTRECTOMY</a:t>
            </a:r>
          </a:p>
        </p:txBody>
      </p:sp>
    </p:spTree>
    <p:extLst>
      <p:ext uri="{BB962C8B-B14F-4D97-AF65-F5344CB8AC3E}">
        <p14:creationId xmlns:p14="http://schemas.microsoft.com/office/powerpoint/2010/main" val="4260666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arrotondato 6"/>
          <p:cNvSpPr/>
          <p:nvPr/>
        </p:nvSpPr>
        <p:spPr>
          <a:xfrm>
            <a:off x="4716016" y="1556792"/>
            <a:ext cx="4320480" cy="1080120"/>
          </a:xfrm>
          <a:prstGeom prst="roundRect">
            <a:avLst/>
          </a:prstGeom>
          <a:solidFill>
            <a:schemeClr val="bg1">
              <a:lumMod val="95000"/>
            </a:schemeClr>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b="1" dirty="0" err="1">
                <a:solidFill>
                  <a:schemeClr val="tx1"/>
                </a:solidFill>
                <a:latin typeface="Times New Roman" pitchFamily="18" charset="0"/>
                <a:cs typeface="Times New Roman" pitchFamily="18" charset="0"/>
              </a:rPr>
              <a:t>Intracorporeal</a:t>
            </a:r>
            <a:r>
              <a:rPr lang="en-US" b="1" dirty="0">
                <a:solidFill>
                  <a:schemeClr val="tx1"/>
                </a:solidFill>
                <a:latin typeface="Times New Roman" pitchFamily="18" charset="0"/>
                <a:cs typeface="Times New Roman" pitchFamily="18" charset="0"/>
              </a:rPr>
              <a:t> Anastomosis</a:t>
            </a:r>
            <a:endParaRPr lang="it-IT" b="1" dirty="0">
              <a:solidFill>
                <a:schemeClr val="tx1"/>
              </a:solidFill>
              <a:latin typeface="Times New Roman" pitchFamily="18" charset="0"/>
              <a:cs typeface="Times New Roman" pitchFamily="18" charset="0"/>
            </a:endParaRPr>
          </a:p>
          <a:p>
            <a:pPr algn="just"/>
            <a:r>
              <a:rPr lang="it-IT" dirty="0" err="1" smtClean="0">
                <a:solidFill>
                  <a:schemeClr val="tx1"/>
                </a:solidFill>
                <a:latin typeface="Times New Roman" pitchFamily="18" charset="0"/>
                <a:cs typeface="Times New Roman" pitchFamily="18" charset="0"/>
              </a:rPr>
              <a:t>Avoid</a:t>
            </a:r>
            <a:r>
              <a:rPr lang="it-IT" dirty="0" smtClean="0">
                <a:solidFill>
                  <a:schemeClr val="tx1"/>
                </a:solidFill>
                <a:latin typeface="Times New Roman" pitchFamily="18" charset="0"/>
                <a:cs typeface="Times New Roman" pitchFamily="18" charset="0"/>
              </a:rPr>
              <a:t> </a:t>
            </a:r>
            <a:r>
              <a:rPr lang="it-IT" dirty="0">
                <a:solidFill>
                  <a:schemeClr val="tx1"/>
                </a:solidFill>
                <a:latin typeface="Times New Roman" pitchFamily="18" charset="0"/>
                <a:cs typeface="Times New Roman" pitchFamily="18" charset="0"/>
              </a:rPr>
              <a:t>the </a:t>
            </a:r>
            <a:r>
              <a:rPr lang="it-IT" dirty="0" err="1">
                <a:solidFill>
                  <a:schemeClr val="tx1"/>
                </a:solidFill>
                <a:latin typeface="Times New Roman" pitchFamily="18" charset="0"/>
                <a:cs typeface="Times New Roman" pitchFamily="18" charset="0"/>
              </a:rPr>
              <a:t>laparotomy</a:t>
            </a:r>
            <a:r>
              <a:rPr lang="it-IT" dirty="0">
                <a:solidFill>
                  <a:schemeClr val="tx1"/>
                </a:solidFill>
                <a:latin typeface="Times New Roman" pitchFamily="18" charset="0"/>
                <a:cs typeface="Times New Roman" pitchFamily="18" charset="0"/>
              </a:rPr>
              <a:t> </a:t>
            </a:r>
            <a:r>
              <a:rPr lang="en-US" dirty="0">
                <a:solidFill>
                  <a:schemeClr val="tx1"/>
                </a:solidFill>
                <a:latin typeface="Times New Roman" pitchFamily="18" charset="0"/>
                <a:cs typeface="Times New Roman" pitchFamily="18" charset="0"/>
              </a:rPr>
              <a:t>and imply performing anastomosis under video – assistance by different solutions.</a:t>
            </a:r>
            <a:endParaRPr lang="it-IT" dirty="0">
              <a:solidFill>
                <a:schemeClr val="tx1"/>
              </a:solidFill>
              <a:latin typeface="Times New Roman" pitchFamily="18" charset="0"/>
              <a:cs typeface="Times New Roman" pitchFamily="18" charset="0"/>
            </a:endParaRPr>
          </a:p>
        </p:txBody>
      </p:sp>
      <p:sp>
        <p:nvSpPr>
          <p:cNvPr id="9" name="Rettangolo arrotondato 8"/>
          <p:cNvSpPr/>
          <p:nvPr/>
        </p:nvSpPr>
        <p:spPr>
          <a:xfrm>
            <a:off x="107504" y="1556792"/>
            <a:ext cx="4320480" cy="1584176"/>
          </a:xfrm>
          <a:prstGeom prst="round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100000" t="100000"/>
            </a:path>
            <a:tileRect r="-100000" b="-100000"/>
          </a:gra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b="1" dirty="0" err="1">
                <a:solidFill>
                  <a:schemeClr val="tx1"/>
                </a:solidFill>
                <a:latin typeface="Times New Roman" pitchFamily="18" charset="0"/>
                <a:cs typeface="Times New Roman" pitchFamily="18" charset="0"/>
              </a:rPr>
              <a:t>Extracorporeal</a:t>
            </a:r>
            <a:r>
              <a:rPr lang="it-IT" b="1" dirty="0">
                <a:solidFill>
                  <a:schemeClr val="tx1"/>
                </a:solidFill>
                <a:latin typeface="Times New Roman" pitchFamily="18" charset="0"/>
                <a:cs typeface="Times New Roman" pitchFamily="18" charset="0"/>
              </a:rPr>
              <a:t> </a:t>
            </a:r>
            <a:r>
              <a:rPr lang="it-IT" b="1" dirty="0" err="1">
                <a:solidFill>
                  <a:schemeClr val="tx1"/>
                </a:solidFill>
                <a:latin typeface="Times New Roman" pitchFamily="18" charset="0"/>
                <a:cs typeface="Times New Roman" pitchFamily="18" charset="0"/>
              </a:rPr>
              <a:t>anastomoses</a:t>
            </a:r>
            <a:endParaRPr lang="it-IT" b="1" dirty="0">
              <a:solidFill>
                <a:schemeClr val="tx1"/>
              </a:solidFill>
              <a:latin typeface="Times New Roman" pitchFamily="18" charset="0"/>
              <a:cs typeface="Times New Roman" pitchFamily="18" charset="0"/>
            </a:endParaRPr>
          </a:p>
          <a:p>
            <a:pPr algn="just"/>
            <a:r>
              <a:rPr lang="en-US" dirty="0" err="1">
                <a:solidFill>
                  <a:schemeClr val="tx1"/>
                </a:solidFill>
                <a:latin typeface="Times New Roman" pitchFamily="18" charset="0"/>
                <a:cs typeface="Times New Roman" pitchFamily="18" charset="0"/>
              </a:rPr>
              <a:t>Minilaparotomy</a:t>
            </a:r>
            <a:r>
              <a:rPr lang="en-US" dirty="0">
                <a:solidFill>
                  <a:schemeClr val="tx1"/>
                </a:solidFill>
                <a:latin typeface="Times New Roman" pitchFamily="18" charset="0"/>
                <a:cs typeface="Times New Roman" pitchFamily="18" charset="0"/>
              </a:rPr>
              <a:t> (5 - 6 cm) through which the ends that need to be anastomosed are brought out and continuity of the digestive tract is reestablished usually with the aid of a circular stapler.</a:t>
            </a:r>
            <a:endParaRPr lang="it-IT" b="1" dirty="0">
              <a:solidFill>
                <a:schemeClr val="tx1"/>
              </a:solidFill>
              <a:latin typeface="Times New Roman" pitchFamily="18" charset="0"/>
              <a:cs typeface="Times New Roman" pitchFamily="18" charset="0"/>
            </a:endParaRPr>
          </a:p>
        </p:txBody>
      </p:sp>
      <p:sp>
        <p:nvSpPr>
          <p:cNvPr id="13" name="Rettangolo arrotondato 12"/>
          <p:cNvSpPr/>
          <p:nvPr/>
        </p:nvSpPr>
        <p:spPr>
          <a:xfrm>
            <a:off x="1196008" y="3356992"/>
            <a:ext cx="1791816" cy="2808312"/>
          </a:xfrm>
          <a:prstGeom prst="round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100000" t="100000"/>
            </a:path>
            <a:tileRect r="-100000" b="-100000"/>
          </a:gra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43836" indent="-243836">
              <a:buFont typeface="Wingdings" pitchFamily="2" charset="2"/>
              <a:buChar char="Ø"/>
            </a:pPr>
            <a:r>
              <a:rPr lang="it-IT" dirty="0" smtClean="0">
                <a:solidFill>
                  <a:schemeClr val="tx1"/>
                </a:solidFill>
              </a:rPr>
              <a:t>Son </a:t>
            </a:r>
            <a:r>
              <a:rPr lang="it-IT" dirty="0">
                <a:solidFill>
                  <a:schemeClr val="tx1"/>
                </a:solidFill>
              </a:rPr>
              <a:t>T.</a:t>
            </a:r>
          </a:p>
          <a:p>
            <a:pPr marL="243836" indent="-243836">
              <a:buFont typeface="Wingdings" pitchFamily="2" charset="2"/>
              <a:buChar char="Ø"/>
            </a:pPr>
            <a:r>
              <a:rPr lang="it-IT" dirty="0" err="1">
                <a:solidFill>
                  <a:schemeClr val="tx1"/>
                </a:solidFill>
              </a:rPr>
              <a:t>Woo</a:t>
            </a:r>
            <a:endParaRPr lang="it-IT" dirty="0">
              <a:solidFill>
                <a:schemeClr val="tx1"/>
              </a:solidFill>
            </a:endParaRPr>
          </a:p>
          <a:p>
            <a:pPr marL="243836" indent="-243836">
              <a:buFont typeface="Wingdings" pitchFamily="2" charset="2"/>
              <a:buChar char="Ø"/>
            </a:pPr>
            <a:r>
              <a:rPr lang="it-IT" dirty="0">
                <a:solidFill>
                  <a:schemeClr val="tx1"/>
                </a:solidFill>
              </a:rPr>
              <a:t>Song</a:t>
            </a:r>
          </a:p>
          <a:p>
            <a:pPr marL="243836" indent="-243836">
              <a:buFont typeface="Wingdings" pitchFamily="2" charset="2"/>
              <a:buChar char="Ø"/>
            </a:pPr>
            <a:r>
              <a:rPr lang="it-IT" dirty="0">
                <a:solidFill>
                  <a:schemeClr val="tx1"/>
                </a:solidFill>
              </a:rPr>
              <a:t>Park</a:t>
            </a:r>
          </a:p>
          <a:p>
            <a:pPr marL="243836" indent="-243836">
              <a:buFont typeface="Wingdings" pitchFamily="2" charset="2"/>
              <a:buChar char="Ø"/>
            </a:pPr>
            <a:r>
              <a:rPr lang="it-IT" dirty="0" err="1">
                <a:solidFill>
                  <a:schemeClr val="tx1"/>
                </a:solidFill>
              </a:rPr>
              <a:t>Yoon</a:t>
            </a:r>
            <a:endParaRPr lang="it-IT" dirty="0">
              <a:solidFill>
                <a:schemeClr val="tx1"/>
              </a:solidFill>
            </a:endParaRPr>
          </a:p>
          <a:p>
            <a:pPr marL="243836" indent="-243836">
              <a:buFont typeface="Wingdings" pitchFamily="2" charset="2"/>
              <a:buChar char="Ø"/>
            </a:pPr>
            <a:r>
              <a:rPr lang="it-IT" dirty="0">
                <a:solidFill>
                  <a:schemeClr val="tx1"/>
                </a:solidFill>
              </a:rPr>
              <a:t>Kang</a:t>
            </a:r>
          </a:p>
          <a:p>
            <a:pPr marL="243836" indent="-243836">
              <a:buFont typeface="Wingdings" pitchFamily="2" charset="2"/>
              <a:buChar char="Ø"/>
            </a:pPr>
            <a:r>
              <a:rPr lang="it-IT" dirty="0" err="1">
                <a:solidFill>
                  <a:schemeClr val="tx1"/>
                </a:solidFill>
              </a:rPr>
              <a:t>Hyun</a:t>
            </a:r>
            <a:endParaRPr lang="it-IT" dirty="0">
              <a:solidFill>
                <a:schemeClr val="tx1"/>
              </a:solidFill>
            </a:endParaRPr>
          </a:p>
          <a:p>
            <a:pPr marL="243836" indent="-243836">
              <a:buFont typeface="Wingdings" pitchFamily="2" charset="2"/>
              <a:buChar char="Ø"/>
            </a:pPr>
            <a:r>
              <a:rPr lang="it-IT" dirty="0">
                <a:solidFill>
                  <a:schemeClr val="tx1"/>
                </a:solidFill>
              </a:rPr>
              <a:t>Son SY</a:t>
            </a:r>
          </a:p>
          <a:p>
            <a:pPr marL="243836" indent="-243836">
              <a:buFont typeface="Wingdings" pitchFamily="2" charset="2"/>
              <a:buChar char="Ø"/>
            </a:pPr>
            <a:r>
              <a:rPr lang="it-IT" dirty="0">
                <a:solidFill>
                  <a:schemeClr val="tx1"/>
                </a:solidFill>
              </a:rPr>
              <a:t>Jiang</a:t>
            </a:r>
          </a:p>
          <a:p>
            <a:pPr marL="243836" indent="-243836">
              <a:buFont typeface="Wingdings" pitchFamily="2" charset="2"/>
              <a:buChar char="Ø"/>
            </a:pPr>
            <a:r>
              <a:rPr lang="it-IT" dirty="0" err="1">
                <a:solidFill>
                  <a:schemeClr val="tx1"/>
                </a:solidFill>
              </a:rPr>
              <a:t>Junfeng</a:t>
            </a:r>
            <a:endParaRPr lang="it-IT" dirty="0">
              <a:solidFill>
                <a:schemeClr val="tx1"/>
              </a:solidFill>
            </a:endParaRPr>
          </a:p>
        </p:txBody>
      </p:sp>
      <p:sp>
        <p:nvSpPr>
          <p:cNvPr id="14" name="Rettangolo arrotondato 13"/>
          <p:cNvSpPr/>
          <p:nvPr/>
        </p:nvSpPr>
        <p:spPr>
          <a:xfrm>
            <a:off x="7100664" y="3212976"/>
            <a:ext cx="1791816" cy="3528392"/>
          </a:xfrm>
          <a:prstGeom prst="roundRect">
            <a:avLst/>
          </a:prstGeom>
          <a:solidFill>
            <a:schemeClr val="bg1">
              <a:lumMod val="95000"/>
            </a:schemeClr>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b="1" dirty="0" smtClean="0">
                <a:solidFill>
                  <a:schemeClr val="tx1"/>
                </a:solidFill>
                <a:latin typeface="Times New Roman" pitchFamily="18" charset="0"/>
                <a:cs typeface="Times New Roman" pitchFamily="18" charset="0"/>
              </a:rPr>
              <a:t>Robotic </a:t>
            </a:r>
            <a:r>
              <a:rPr lang="en-US" b="1" dirty="0">
                <a:solidFill>
                  <a:schemeClr val="tx1"/>
                </a:solidFill>
                <a:latin typeface="Times New Roman" pitchFamily="18" charset="0"/>
                <a:cs typeface="Times New Roman" pitchFamily="18" charset="0"/>
              </a:rPr>
              <a:t>assistance</a:t>
            </a:r>
            <a:endParaRPr lang="it-IT" b="1" dirty="0">
              <a:solidFill>
                <a:schemeClr val="tx1"/>
              </a:solidFill>
              <a:latin typeface="Times New Roman" pitchFamily="18" charset="0"/>
              <a:cs typeface="Times New Roman" pitchFamily="18" charset="0"/>
            </a:endParaRPr>
          </a:p>
          <a:p>
            <a:pPr marL="285750" indent="-285750" algn="just">
              <a:buFont typeface="Wingdings" pitchFamily="2" charset="2"/>
              <a:buChar char="Ø"/>
            </a:pPr>
            <a:r>
              <a:rPr lang="it-IT" dirty="0">
                <a:solidFill>
                  <a:schemeClr val="tx1"/>
                </a:solidFill>
                <a:latin typeface="Times New Roman" pitchFamily="18" charset="0"/>
                <a:cs typeface="Times New Roman" pitchFamily="18" charset="0"/>
              </a:rPr>
              <a:t>Jiang</a:t>
            </a:r>
          </a:p>
          <a:p>
            <a:pPr marL="285750" indent="-285750" algn="just">
              <a:buFont typeface="Wingdings" pitchFamily="2" charset="2"/>
              <a:buChar char="Ø"/>
            </a:pPr>
            <a:r>
              <a:rPr lang="it-IT" dirty="0" err="1" smtClean="0">
                <a:solidFill>
                  <a:schemeClr val="tx1"/>
                </a:solidFill>
                <a:latin typeface="Times New Roman" pitchFamily="18" charset="0"/>
                <a:cs typeface="Times New Roman" pitchFamily="18" charset="0"/>
              </a:rPr>
              <a:t>Liu</a:t>
            </a:r>
            <a:endParaRPr lang="it-IT" dirty="0" smtClean="0">
              <a:solidFill>
                <a:schemeClr val="tx1"/>
              </a:solidFill>
              <a:latin typeface="Times New Roman" pitchFamily="18" charset="0"/>
              <a:cs typeface="Times New Roman" pitchFamily="18" charset="0"/>
            </a:endParaRPr>
          </a:p>
          <a:p>
            <a:pPr marL="285750" indent="-285750" algn="just">
              <a:buFont typeface="Wingdings" pitchFamily="2" charset="2"/>
              <a:buChar char="Ø"/>
            </a:pPr>
            <a:r>
              <a:rPr lang="it-IT" dirty="0" smtClean="0">
                <a:solidFill>
                  <a:schemeClr val="tx1"/>
                </a:solidFill>
                <a:latin typeface="Times New Roman" pitchFamily="18" charset="0"/>
                <a:cs typeface="Times New Roman" pitchFamily="18" charset="0"/>
              </a:rPr>
              <a:t>Parisi</a:t>
            </a:r>
            <a:endParaRPr lang="it-IT" dirty="0">
              <a:solidFill>
                <a:schemeClr val="tx1"/>
              </a:solidFill>
              <a:latin typeface="Times New Roman" pitchFamily="18" charset="0"/>
              <a:cs typeface="Times New Roman" pitchFamily="18" charset="0"/>
            </a:endParaRPr>
          </a:p>
          <a:p>
            <a:pPr marL="285750" indent="-285750" algn="just">
              <a:buFont typeface="Wingdings" pitchFamily="2" charset="2"/>
              <a:buChar char="Ø"/>
            </a:pPr>
            <a:r>
              <a:rPr lang="it-IT" dirty="0" smtClean="0">
                <a:solidFill>
                  <a:schemeClr val="tx1"/>
                </a:solidFill>
                <a:latin typeface="Times New Roman" pitchFamily="18" charset="0"/>
                <a:cs typeface="Times New Roman" pitchFamily="18" charset="0"/>
              </a:rPr>
              <a:t>Kang</a:t>
            </a:r>
            <a:endParaRPr lang="it-IT" dirty="0">
              <a:solidFill>
                <a:schemeClr val="tx1"/>
              </a:solidFill>
              <a:latin typeface="Times New Roman" pitchFamily="18" charset="0"/>
              <a:cs typeface="Times New Roman" pitchFamily="18" charset="0"/>
            </a:endParaRPr>
          </a:p>
          <a:p>
            <a:pPr marL="285750" indent="-285750" algn="just">
              <a:buFont typeface="Wingdings" pitchFamily="2" charset="2"/>
              <a:buChar char="Ø"/>
            </a:pPr>
            <a:r>
              <a:rPr lang="it-IT" dirty="0" err="1">
                <a:solidFill>
                  <a:schemeClr val="tx1"/>
                </a:solidFill>
                <a:latin typeface="Times New Roman" pitchFamily="18" charset="0"/>
                <a:cs typeface="Times New Roman" pitchFamily="18" charset="0"/>
              </a:rPr>
              <a:t>Hur</a:t>
            </a:r>
            <a:endParaRPr lang="it-IT" dirty="0">
              <a:solidFill>
                <a:schemeClr val="tx1"/>
              </a:solidFill>
              <a:latin typeface="Times New Roman" pitchFamily="18" charset="0"/>
              <a:cs typeface="Times New Roman" pitchFamily="18" charset="0"/>
            </a:endParaRPr>
          </a:p>
          <a:p>
            <a:pPr marL="285750" indent="-285750" algn="just">
              <a:buFont typeface="Wingdings" pitchFamily="2" charset="2"/>
              <a:buChar char="Ø"/>
            </a:pPr>
            <a:r>
              <a:rPr lang="it-IT" dirty="0" err="1">
                <a:solidFill>
                  <a:schemeClr val="tx1"/>
                </a:solidFill>
                <a:latin typeface="Times New Roman" pitchFamily="18" charset="0"/>
                <a:cs typeface="Times New Roman" pitchFamily="18" charset="0"/>
              </a:rPr>
              <a:t>Hyun</a:t>
            </a:r>
            <a:endParaRPr lang="it-IT" dirty="0">
              <a:solidFill>
                <a:schemeClr val="tx1"/>
              </a:solidFill>
              <a:latin typeface="Times New Roman" pitchFamily="18" charset="0"/>
              <a:cs typeface="Times New Roman" pitchFamily="18" charset="0"/>
            </a:endParaRPr>
          </a:p>
          <a:p>
            <a:pPr marL="285750" indent="-285750" algn="just">
              <a:buFont typeface="Wingdings" pitchFamily="2" charset="2"/>
              <a:buChar char="Ø"/>
            </a:pPr>
            <a:r>
              <a:rPr lang="it-IT" dirty="0" err="1" smtClean="0">
                <a:solidFill>
                  <a:schemeClr val="tx1"/>
                </a:solidFill>
                <a:latin typeface="Times New Roman" pitchFamily="18" charset="0"/>
                <a:cs typeface="Times New Roman" pitchFamily="18" charset="0"/>
              </a:rPr>
              <a:t>Giulianotti</a:t>
            </a:r>
            <a:endParaRPr lang="it-IT" dirty="0">
              <a:solidFill>
                <a:schemeClr val="tx1"/>
              </a:solidFill>
              <a:latin typeface="Times New Roman" pitchFamily="18" charset="0"/>
              <a:cs typeface="Times New Roman" pitchFamily="18" charset="0"/>
            </a:endParaRPr>
          </a:p>
          <a:p>
            <a:pPr marL="285750" indent="-285750" algn="just">
              <a:buFont typeface="Wingdings" pitchFamily="2" charset="2"/>
              <a:buChar char="Ø"/>
            </a:pPr>
            <a:r>
              <a:rPr lang="it-IT" dirty="0" err="1">
                <a:solidFill>
                  <a:schemeClr val="tx1"/>
                </a:solidFill>
                <a:latin typeface="Times New Roman" pitchFamily="18" charset="0"/>
                <a:cs typeface="Times New Roman" pitchFamily="18" charset="0"/>
              </a:rPr>
              <a:t>D’annibale</a:t>
            </a:r>
            <a:endParaRPr lang="it-IT" dirty="0">
              <a:solidFill>
                <a:schemeClr val="tx1"/>
              </a:solidFill>
              <a:latin typeface="Times New Roman" pitchFamily="18" charset="0"/>
              <a:cs typeface="Times New Roman" pitchFamily="18" charset="0"/>
            </a:endParaRPr>
          </a:p>
          <a:p>
            <a:pPr marL="285750" indent="-285750" algn="just">
              <a:buFont typeface="Wingdings" pitchFamily="2" charset="2"/>
              <a:buChar char="Ø"/>
            </a:pPr>
            <a:r>
              <a:rPr lang="it-IT" dirty="0" err="1">
                <a:solidFill>
                  <a:schemeClr val="tx1"/>
                </a:solidFill>
                <a:latin typeface="Times New Roman" pitchFamily="18" charset="0"/>
                <a:cs typeface="Times New Roman" pitchFamily="18" charset="0"/>
              </a:rPr>
              <a:t>Patriti</a:t>
            </a:r>
            <a:endParaRPr lang="it-IT" dirty="0">
              <a:solidFill>
                <a:schemeClr val="tx1"/>
              </a:solidFill>
              <a:latin typeface="Times New Roman" pitchFamily="18" charset="0"/>
              <a:cs typeface="Times New Roman" pitchFamily="18" charset="0"/>
            </a:endParaRPr>
          </a:p>
          <a:p>
            <a:pPr marL="285750" indent="-285750" algn="just">
              <a:buFont typeface="Wingdings" pitchFamily="2" charset="2"/>
              <a:buChar char="Ø"/>
            </a:pPr>
            <a:r>
              <a:rPr lang="it-IT" dirty="0">
                <a:solidFill>
                  <a:schemeClr val="tx1"/>
                </a:solidFill>
                <a:latin typeface="Times New Roman" pitchFamily="18" charset="0"/>
                <a:cs typeface="Times New Roman" pitchFamily="18" charset="0"/>
              </a:rPr>
              <a:t>Suda</a:t>
            </a:r>
          </a:p>
          <a:p>
            <a:pPr marL="285750" indent="-285750" algn="just">
              <a:buFont typeface="Wingdings" pitchFamily="2" charset="2"/>
              <a:buChar char="Ø"/>
            </a:pPr>
            <a:r>
              <a:rPr lang="it-IT" dirty="0" err="1">
                <a:solidFill>
                  <a:schemeClr val="tx1"/>
                </a:solidFill>
                <a:latin typeface="Times New Roman" pitchFamily="18" charset="0"/>
                <a:cs typeface="Times New Roman" pitchFamily="18" charset="0"/>
              </a:rPr>
              <a:t>Vasilescu</a:t>
            </a:r>
            <a:endParaRPr lang="it-IT" dirty="0">
              <a:solidFill>
                <a:schemeClr val="tx1"/>
              </a:solidFill>
              <a:latin typeface="Times New Roman" pitchFamily="18" charset="0"/>
              <a:cs typeface="Times New Roman" pitchFamily="18" charset="0"/>
            </a:endParaRPr>
          </a:p>
        </p:txBody>
      </p:sp>
      <p:sp>
        <p:nvSpPr>
          <p:cNvPr id="15" name="Rettangolo arrotondato 14"/>
          <p:cNvSpPr/>
          <p:nvPr/>
        </p:nvSpPr>
        <p:spPr>
          <a:xfrm>
            <a:off x="4860032" y="3212976"/>
            <a:ext cx="1791816" cy="1620180"/>
          </a:xfrm>
          <a:prstGeom prst="roundRect">
            <a:avLst/>
          </a:prstGeom>
          <a:solidFill>
            <a:schemeClr val="bg1">
              <a:lumMod val="95000"/>
            </a:schemeClr>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latin typeface="Times New Roman" pitchFamily="18" charset="0"/>
                <a:cs typeface="Times New Roman" pitchFamily="18" charset="0"/>
              </a:rPr>
              <a:t>Laparoscopic </a:t>
            </a:r>
            <a:r>
              <a:rPr lang="en-US" b="1" dirty="0" smtClean="0">
                <a:solidFill>
                  <a:schemeClr val="tx1"/>
                </a:solidFill>
                <a:latin typeface="Times New Roman" pitchFamily="18" charset="0"/>
                <a:cs typeface="Times New Roman" pitchFamily="18" charset="0"/>
              </a:rPr>
              <a:t>assistance</a:t>
            </a:r>
            <a:r>
              <a:rPr lang="it-IT" b="1" dirty="0" smtClean="0">
                <a:solidFill>
                  <a:schemeClr val="tx1"/>
                </a:solidFill>
                <a:latin typeface="Times New Roman" pitchFamily="18" charset="0"/>
                <a:cs typeface="Times New Roman" pitchFamily="18" charset="0"/>
              </a:rPr>
              <a:t> </a:t>
            </a:r>
            <a:endParaRPr lang="it-IT" b="1" dirty="0">
              <a:solidFill>
                <a:schemeClr val="tx1"/>
              </a:solidFill>
              <a:latin typeface="Times New Roman" pitchFamily="18" charset="0"/>
              <a:cs typeface="Times New Roman" pitchFamily="18" charset="0"/>
            </a:endParaRPr>
          </a:p>
          <a:p>
            <a:pPr marL="243836" indent="-243836">
              <a:buFont typeface="Wingdings" pitchFamily="2" charset="2"/>
              <a:buChar char="Ø"/>
            </a:pPr>
            <a:r>
              <a:rPr lang="it-IT" dirty="0" smtClean="0">
                <a:solidFill>
                  <a:schemeClr val="tx1"/>
                </a:solidFill>
                <a:latin typeface="Times New Roman" pitchFamily="18" charset="0"/>
                <a:cs typeface="Times New Roman" pitchFamily="18" charset="0"/>
              </a:rPr>
              <a:t>Son </a:t>
            </a:r>
            <a:r>
              <a:rPr lang="it-IT" dirty="0">
                <a:solidFill>
                  <a:schemeClr val="tx1"/>
                </a:solidFill>
                <a:latin typeface="Times New Roman" pitchFamily="18" charset="0"/>
                <a:cs typeface="Times New Roman" pitchFamily="18" charset="0"/>
              </a:rPr>
              <a:t>T.</a:t>
            </a:r>
          </a:p>
          <a:p>
            <a:pPr marL="243836" indent="-243836">
              <a:buFont typeface="Wingdings" pitchFamily="2" charset="2"/>
              <a:buChar char="Ø"/>
            </a:pPr>
            <a:r>
              <a:rPr lang="it-IT" dirty="0" err="1">
                <a:solidFill>
                  <a:schemeClr val="tx1"/>
                </a:solidFill>
                <a:latin typeface="Times New Roman" pitchFamily="18" charset="0"/>
                <a:cs typeface="Times New Roman" pitchFamily="18" charset="0"/>
              </a:rPr>
              <a:t>Woo</a:t>
            </a:r>
            <a:endParaRPr lang="it-IT" dirty="0">
              <a:solidFill>
                <a:schemeClr val="tx1"/>
              </a:solidFill>
              <a:latin typeface="Times New Roman" pitchFamily="18" charset="0"/>
              <a:cs typeface="Times New Roman" pitchFamily="18" charset="0"/>
            </a:endParaRPr>
          </a:p>
          <a:p>
            <a:pPr marL="243836" indent="-243836">
              <a:buFont typeface="Wingdings" pitchFamily="2" charset="2"/>
              <a:buChar char="Ø"/>
            </a:pPr>
            <a:r>
              <a:rPr lang="it-IT" dirty="0">
                <a:solidFill>
                  <a:schemeClr val="tx1"/>
                </a:solidFill>
                <a:latin typeface="Times New Roman" pitchFamily="18" charset="0"/>
                <a:cs typeface="Times New Roman" pitchFamily="18" charset="0"/>
              </a:rPr>
              <a:t>Song</a:t>
            </a:r>
          </a:p>
          <a:p>
            <a:pPr marL="243836" indent="-243836">
              <a:buFont typeface="Wingdings" pitchFamily="2" charset="2"/>
              <a:buChar char="Ø"/>
            </a:pPr>
            <a:r>
              <a:rPr lang="it-IT" dirty="0">
                <a:solidFill>
                  <a:schemeClr val="tx1"/>
                </a:solidFill>
                <a:latin typeface="Times New Roman" pitchFamily="18" charset="0"/>
                <a:cs typeface="Times New Roman" pitchFamily="18" charset="0"/>
              </a:rPr>
              <a:t>Huang</a:t>
            </a:r>
          </a:p>
        </p:txBody>
      </p:sp>
      <p:sp>
        <p:nvSpPr>
          <p:cNvPr id="11" name="Titolo 1"/>
          <p:cNvSpPr txBox="1">
            <a:spLocks/>
          </p:cNvSpPr>
          <p:nvPr/>
        </p:nvSpPr>
        <p:spPr>
          <a:xfrm>
            <a:off x="35496" y="22940"/>
            <a:ext cx="2880320" cy="453732"/>
          </a:xfrm>
          <a:prstGeom prst="rect">
            <a:avLst/>
          </a:prstGeom>
          <a:solidFill>
            <a:schemeClr val="bg1">
              <a:lumMod val="95000"/>
            </a:schemeClr>
          </a:solidFill>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just"/>
            <a:r>
              <a:rPr lang="it-IT" sz="2800" b="1" dirty="0" err="1">
                <a:solidFill>
                  <a:srgbClr val="FF0000"/>
                </a:solidFill>
                <a:latin typeface="Times New Roman" pitchFamily="18" charset="0"/>
                <a:cs typeface="Times New Roman" pitchFamily="18" charset="0"/>
              </a:rPr>
              <a:t>L</a:t>
            </a:r>
            <a:r>
              <a:rPr lang="it-IT" sz="2800" b="1" dirty="0" err="1" smtClean="0">
                <a:solidFill>
                  <a:srgbClr val="FF0000"/>
                </a:solidFill>
                <a:latin typeface="Times New Roman" pitchFamily="18" charset="0"/>
                <a:cs typeface="Times New Roman" pitchFamily="18" charset="0"/>
              </a:rPr>
              <a:t>iterature</a:t>
            </a:r>
            <a:r>
              <a:rPr lang="it-IT" sz="2800" b="1" dirty="0" smtClean="0">
                <a:solidFill>
                  <a:srgbClr val="FF0000"/>
                </a:solidFill>
                <a:latin typeface="Times New Roman" pitchFamily="18" charset="0"/>
                <a:cs typeface="Times New Roman" pitchFamily="18" charset="0"/>
              </a:rPr>
              <a:t> </a:t>
            </a:r>
            <a:r>
              <a:rPr lang="it-IT" sz="2800" b="1" dirty="0" err="1">
                <a:solidFill>
                  <a:srgbClr val="FF0000"/>
                </a:solidFill>
                <a:latin typeface="Times New Roman" pitchFamily="18" charset="0"/>
                <a:cs typeface="Times New Roman" pitchFamily="18" charset="0"/>
              </a:rPr>
              <a:t>review</a:t>
            </a:r>
            <a:r>
              <a:rPr lang="it-IT" sz="2800" b="1" dirty="0">
                <a:solidFill>
                  <a:srgbClr val="FF0000"/>
                </a:solidFill>
                <a:latin typeface="Times New Roman" pitchFamily="18" charset="0"/>
                <a:cs typeface="Times New Roman" pitchFamily="18" charset="0"/>
              </a:rPr>
              <a:t> </a:t>
            </a:r>
          </a:p>
        </p:txBody>
      </p:sp>
      <p:sp>
        <p:nvSpPr>
          <p:cNvPr id="16" name="Titolo 1"/>
          <p:cNvSpPr txBox="1">
            <a:spLocks/>
          </p:cNvSpPr>
          <p:nvPr/>
        </p:nvSpPr>
        <p:spPr>
          <a:xfrm>
            <a:off x="2987824" y="22940"/>
            <a:ext cx="2520280" cy="453732"/>
          </a:xfrm>
          <a:prstGeom prst="rect">
            <a:avLst/>
          </a:prstGeom>
          <a:solidFill>
            <a:schemeClr val="bg1">
              <a:lumMod val="95000"/>
            </a:schemeClr>
          </a:solidFill>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just"/>
            <a:r>
              <a:rPr lang="it-IT" sz="2800" b="1" dirty="0" err="1" smtClean="0">
                <a:solidFill>
                  <a:schemeClr val="bg1">
                    <a:lumMod val="50000"/>
                  </a:schemeClr>
                </a:solidFill>
                <a:latin typeface="Times New Roman" pitchFamily="18" charset="0"/>
                <a:cs typeface="Times New Roman" pitchFamily="18" charset="0"/>
              </a:rPr>
              <a:t>Reconstruction</a:t>
            </a:r>
            <a:r>
              <a:rPr lang="it-IT" sz="2800" dirty="0" smtClean="0"/>
              <a:t> </a:t>
            </a:r>
            <a:endParaRPr lang="en-US" sz="2800" b="1" dirty="0">
              <a:solidFill>
                <a:schemeClr val="bg1">
                  <a:lumMod val="50000"/>
                </a:schemeClr>
              </a:solidFill>
              <a:latin typeface="Times New Roman" pitchFamily="18" charset="0"/>
              <a:cs typeface="Times New Roman" pitchFamily="18" charset="0"/>
            </a:endParaRPr>
          </a:p>
        </p:txBody>
      </p:sp>
      <p:sp>
        <p:nvSpPr>
          <p:cNvPr id="10" name="Rettangolo arrotondato 9"/>
          <p:cNvSpPr/>
          <p:nvPr/>
        </p:nvSpPr>
        <p:spPr>
          <a:xfrm>
            <a:off x="2555777" y="620688"/>
            <a:ext cx="4032447" cy="360040"/>
          </a:xfrm>
          <a:prstGeom prst="roundRect">
            <a:avLst/>
          </a:prstGeom>
          <a:solidFill>
            <a:schemeClr val="bg1">
              <a:lumMod val="95000"/>
            </a:schemeClr>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b="1" dirty="0">
                <a:solidFill>
                  <a:schemeClr val="tx1"/>
                </a:solidFill>
                <a:latin typeface="Times New Roman" pitchFamily="18" charset="0"/>
                <a:cs typeface="Times New Roman" pitchFamily="18" charset="0"/>
              </a:rPr>
              <a:t>ROBOTIC TOTAL GASTRECTOMY</a:t>
            </a:r>
          </a:p>
        </p:txBody>
      </p:sp>
      <p:sp>
        <p:nvSpPr>
          <p:cNvPr id="17" name="Freccia circolare a destra 16"/>
          <p:cNvSpPr/>
          <p:nvPr/>
        </p:nvSpPr>
        <p:spPr>
          <a:xfrm>
            <a:off x="4427984" y="2636912"/>
            <a:ext cx="576064" cy="864096"/>
          </a:xfrm>
          <a:prstGeom prst="curvedRightArrow">
            <a:avLst/>
          </a:prstGeom>
          <a:solidFill>
            <a:schemeClr val="bg1">
              <a:lumMod val="95000"/>
            </a:schemeClr>
          </a:solidFill>
          <a:ln>
            <a:solidFill>
              <a:schemeClr val="bg1">
                <a:lumMod val="65000"/>
              </a:schemeClr>
            </a:solidFill>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solidFill>
                <a:schemeClr val="tx1"/>
              </a:solidFill>
            </a:endParaRPr>
          </a:p>
        </p:txBody>
      </p:sp>
      <p:sp>
        <p:nvSpPr>
          <p:cNvPr id="18" name="Freccia circolare a sinistra 17"/>
          <p:cNvSpPr/>
          <p:nvPr/>
        </p:nvSpPr>
        <p:spPr>
          <a:xfrm>
            <a:off x="8564252" y="2636912"/>
            <a:ext cx="544252" cy="864096"/>
          </a:xfrm>
          <a:prstGeom prst="curvedLeftArrow">
            <a:avLst/>
          </a:prstGeom>
          <a:solidFill>
            <a:schemeClr val="bg1">
              <a:lumMod val="95000"/>
            </a:schemeClr>
          </a:solidFill>
          <a:ln>
            <a:solidFill>
              <a:schemeClr val="bg1">
                <a:lumMod val="65000"/>
              </a:schemeClr>
            </a:solidFill>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solidFill>
                <a:schemeClr val="tx1"/>
              </a:solidFill>
            </a:endParaRPr>
          </a:p>
        </p:txBody>
      </p:sp>
      <p:sp>
        <p:nvSpPr>
          <p:cNvPr id="19" name="Freccia circolare a destra 18"/>
          <p:cNvSpPr/>
          <p:nvPr/>
        </p:nvSpPr>
        <p:spPr>
          <a:xfrm>
            <a:off x="179512" y="3212976"/>
            <a:ext cx="576064" cy="864096"/>
          </a:xfrm>
          <a:prstGeom prst="curved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100000" t="100000"/>
            </a:path>
            <a:tileRect r="-100000" b="-100000"/>
          </a:gra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43836" indent="-243836">
              <a:buFont typeface="Wingdings" pitchFamily="2" charset="2"/>
              <a:buChar char="Ø"/>
            </a:pPr>
            <a:endParaRPr lang="it-IT">
              <a:solidFill>
                <a:schemeClr val="tx1"/>
              </a:solidFill>
            </a:endParaRPr>
          </a:p>
        </p:txBody>
      </p:sp>
    </p:spTree>
    <p:extLst>
      <p:ext uri="{BB962C8B-B14F-4D97-AF65-F5344CB8AC3E}">
        <p14:creationId xmlns:p14="http://schemas.microsoft.com/office/powerpoint/2010/main" val="27058842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quarter" idx="1"/>
          </p:nvPr>
        </p:nvSpPr>
        <p:spPr>
          <a:xfrm>
            <a:off x="94746" y="1619581"/>
            <a:ext cx="1164886" cy="369259"/>
          </a:xfr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100000" t="100000"/>
            </a:path>
            <a:tileRect r="-100000" b="-100000"/>
          </a:gra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buNone/>
            </a:pPr>
            <a:r>
              <a:rPr lang="en-US" sz="1400" b="1" dirty="0">
                <a:solidFill>
                  <a:schemeClr val="tx1"/>
                </a:solidFill>
                <a:latin typeface="Times New Roman" pitchFamily="18" charset="0"/>
                <a:cs typeface="Times New Roman" pitchFamily="18" charset="0"/>
              </a:rPr>
              <a:t>End-to-Side</a:t>
            </a:r>
          </a:p>
        </p:txBody>
      </p:sp>
      <p:sp>
        <p:nvSpPr>
          <p:cNvPr id="5" name="CasellaDiTesto 4"/>
          <p:cNvSpPr txBox="1"/>
          <p:nvPr/>
        </p:nvSpPr>
        <p:spPr>
          <a:xfrm>
            <a:off x="35496" y="3212976"/>
            <a:ext cx="2154499" cy="1450652"/>
          </a:xfrm>
          <a:prstGeom prst="rect">
            <a:avLst/>
          </a:prstGeom>
          <a:solidFill>
            <a:schemeClr val="bg1">
              <a:lumMod val="95000"/>
            </a:schemeClr>
          </a:solidFill>
        </p:spPr>
        <p:txBody>
          <a:bodyPr wrap="square" lIns="65023" tIns="32511" rIns="65023" bIns="32511" rtlCol="0">
            <a:spAutoFit/>
          </a:bodyPr>
          <a:lstStyle/>
          <a:p>
            <a:r>
              <a:rPr lang="it-IT" sz="1100" b="1" spc="-7" dirty="0">
                <a:latin typeface="Times New Roman" pitchFamily="18" charset="0"/>
                <a:cs typeface="Times New Roman" pitchFamily="18" charset="0"/>
              </a:rPr>
              <a:t>Manual </a:t>
            </a:r>
            <a:r>
              <a:rPr lang="it-IT" sz="1100" b="1" spc="-7" dirty="0" err="1">
                <a:latin typeface="Times New Roman" pitchFamily="18" charset="0"/>
                <a:cs typeface="Times New Roman" pitchFamily="18" charset="0"/>
              </a:rPr>
              <a:t>purse-string</a:t>
            </a:r>
            <a:r>
              <a:rPr lang="it-IT" sz="1100" b="1" spc="-7" dirty="0">
                <a:latin typeface="Times New Roman" pitchFamily="18" charset="0"/>
                <a:cs typeface="Times New Roman" pitchFamily="18" charset="0"/>
              </a:rPr>
              <a:t> suture</a:t>
            </a:r>
          </a:p>
          <a:p>
            <a:pPr algn="just"/>
            <a:r>
              <a:rPr lang="en-US" sz="1100" dirty="0">
                <a:latin typeface="Times New Roman" pitchFamily="18" charset="0"/>
                <a:cs typeface="Times New Roman" pitchFamily="18" charset="0"/>
              </a:rPr>
              <a:t>The anvil is introduced in the esophagus after performing a manual purse-string. The shaft of the stapler is introduced in the </a:t>
            </a:r>
            <a:r>
              <a:rPr lang="en-US" sz="1100" dirty="0" err="1">
                <a:latin typeface="Times New Roman" pitchFamily="18" charset="0"/>
                <a:cs typeface="Times New Roman" pitchFamily="18" charset="0"/>
              </a:rPr>
              <a:t>jejunal</a:t>
            </a:r>
            <a:r>
              <a:rPr lang="en-US" sz="1100" dirty="0">
                <a:latin typeface="Times New Roman" pitchFamily="18" charset="0"/>
                <a:cs typeface="Times New Roman" pitchFamily="18" charset="0"/>
              </a:rPr>
              <a:t> limb through an incision, and then the two sides are stapled together.</a:t>
            </a:r>
            <a:endParaRPr lang="it-IT" sz="1100" dirty="0">
              <a:latin typeface="Times New Roman" pitchFamily="18" charset="0"/>
              <a:cs typeface="Times New Roman" pitchFamily="18" charset="0"/>
            </a:endParaRPr>
          </a:p>
        </p:txBody>
      </p:sp>
      <p:sp>
        <p:nvSpPr>
          <p:cNvPr id="8" name="CasellaDiTesto 7"/>
          <p:cNvSpPr txBox="1"/>
          <p:nvPr/>
        </p:nvSpPr>
        <p:spPr>
          <a:xfrm>
            <a:off x="2329888" y="3212976"/>
            <a:ext cx="1954080" cy="1112097"/>
          </a:xfrm>
          <a:prstGeom prst="rect">
            <a:avLst/>
          </a:prstGeom>
          <a:solidFill>
            <a:schemeClr val="bg1">
              <a:lumMod val="95000"/>
            </a:schemeClr>
          </a:solidFill>
        </p:spPr>
        <p:txBody>
          <a:bodyPr wrap="square" lIns="65023" tIns="32511" rIns="65023" bIns="32511" rtlCol="0">
            <a:spAutoFit/>
          </a:bodyPr>
          <a:lstStyle/>
          <a:p>
            <a:pPr algn="just"/>
            <a:r>
              <a:rPr lang="it-IT" sz="1100" b="1" dirty="0">
                <a:latin typeface="Times New Roman" pitchFamily="18" charset="0"/>
                <a:cs typeface="Times New Roman" pitchFamily="18" charset="0"/>
              </a:rPr>
              <a:t>Using the </a:t>
            </a:r>
            <a:r>
              <a:rPr lang="it-IT" sz="1100" b="1" dirty="0" err="1">
                <a:latin typeface="Times New Roman" pitchFamily="18" charset="0"/>
                <a:cs typeface="Times New Roman" pitchFamily="18" charset="0"/>
              </a:rPr>
              <a:t>OrVil</a:t>
            </a:r>
            <a:r>
              <a:rPr lang="it-IT" sz="1100" b="1" dirty="0">
                <a:latin typeface="Times New Roman" pitchFamily="18" charset="0"/>
                <a:cs typeface="Times New Roman" pitchFamily="18" charset="0"/>
              </a:rPr>
              <a:t>™</a:t>
            </a:r>
          </a:p>
          <a:p>
            <a:pPr algn="just"/>
            <a:r>
              <a:rPr lang="it-IT" sz="1100" dirty="0">
                <a:latin typeface="Times New Roman" pitchFamily="18" charset="0"/>
                <a:cs typeface="Times New Roman" pitchFamily="18" charset="0"/>
              </a:rPr>
              <a:t>The </a:t>
            </a:r>
            <a:r>
              <a:rPr lang="it-IT" sz="1100" dirty="0" err="1">
                <a:latin typeface="Times New Roman" pitchFamily="18" charset="0"/>
                <a:cs typeface="Times New Roman" pitchFamily="18" charset="0"/>
              </a:rPr>
              <a:t>anvil</a:t>
            </a:r>
            <a:r>
              <a:rPr lang="it-IT" sz="1100" dirty="0">
                <a:latin typeface="Times New Roman" pitchFamily="18" charset="0"/>
                <a:cs typeface="Times New Roman" pitchFamily="18" charset="0"/>
              </a:rPr>
              <a:t> </a:t>
            </a:r>
            <a:r>
              <a:rPr lang="it-IT" sz="1100" dirty="0" err="1">
                <a:latin typeface="Times New Roman" pitchFamily="18" charset="0"/>
                <a:cs typeface="Times New Roman" pitchFamily="18" charset="0"/>
              </a:rPr>
              <a:t>is</a:t>
            </a:r>
            <a:r>
              <a:rPr lang="it-IT" sz="1100" dirty="0">
                <a:latin typeface="Times New Roman" pitchFamily="18" charset="0"/>
                <a:cs typeface="Times New Roman" pitchFamily="18" charset="0"/>
              </a:rPr>
              <a:t> </a:t>
            </a:r>
            <a:r>
              <a:rPr lang="it-IT" sz="1100" dirty="0" err="1">
                <a:latin typeface="Times New Roman" pitchFamily="18" charset="0"/>
                <a:cs typeface="Times New Roman" pitchFamily="18" charset="0"/>
              </a:rPr>
              <a:t>delivered</a:t>
            </a:r>
            <a:r>
              <a:rPr lang="it-IT" sz="1100" dirty="0">
                <a:latin typeface="Times New Roman" pitchFamily="18" charset="0"/>
                <a:cs typeface="Times New Roman" pitchFamily="18" charset="0"/>
              </a:rPr>
              <a:t> trans-</a:t>
            </a:r>
            <a:r>
              <a:rPr lang="it-IT" sz="1100" dirty="0" err="1">
                <a:latin typeface="Times New Roman" pitchFamily="18" charset="0"/>
                <a:cs typeface="Times New Roman" pitchFamily="18" charset="0"/>
              </a:rPr>
              <a:t>orally</a:t>
            </a:r>
            <a:r>
              <a:rPr lang="it-IT" sz="1100" dirty="0">
                <a:latin typeface="Times New Roman" pitchFamily="18" charset="0"/>
                <a:cs typeface="Times New Roman" pitchFamily="18" charset="0"/>
              </a:rPr>
              <a:t> and the </a:t>
            </a:r>
            <a:r>
              <a:rPr lang="it-IT" sz="1100" dirty="0" err="1">
                <a:latin typeface="Times New Roman" pitchFamily="18" charset="0"/>
                <a:cs typeface="Times New Roman" pitchFamily="18" charset="0"/>
              </a:rPr>
              <a:t>anastomosis</a:t>
            </a:r>
            <a:r>
              <a:rPr lang="it-IT" sz="1100" dirty="0">
                <a:latin typeface="Times New Roman" pitchFamily="18" charset="0"/>
                <a:cs typeface="Times New Roman" pitchFamily="18" charset="0"/>
              </a:rPr>
              <a:t> </a:t>
            </a:r>
            <a:r>
              <a:rPr lang="en-US" sz="1100" dirty="0">
                <a:latin typeface="Times New Roman" pitchFamily="18" charset="0"/>
                <a:cs typeface="Times New Roman" pitchFamily="18" charset="0"/>
              </a:rPr>
              <a:t>is performed using the shaft of a stapler introduced through the </a:t>
            </a:r>
            <a:r>
              <a:rPr lang="it-IT" sz="1100" dirty="0" err="1">
                <a:latin typeface="Times New Roman" pitchFamily="18" charset="0"/>
                <a:cs typeface="Times New Roman" pitchFamily="18" charset="0"/>
              </a:rPr>
              <a:t>jejunal</a:t>
            </a:r>
            <a:r>
              <a:rPr lang="it-IT" sz="1100" dirty="0">
                <a:latin typeface="Times New Roman" pitchFamily="18" charset="0"/>
                <a:cs typeface="Times New Roman" pitchFamily="18" charset="0"/>
              </a:rPr>
              <a:t> </a:t>
            </a:r>
            <a:r>
              <a:rPr lang="it-IT" sz="1100" dirty="0" err="1">
                <a:latin typeface="Times New Roman" pitchFamily="18" charset="0"/>
                <a:cs typeface="Times New Roman" pitchFamily="18" charset="0"/>
              </a:rPr>
              <a:t>stump</a:t>
            </a:r>
            <a:r>
              <a:rPr lang="it-IT" sz="1100" dirty="0">
                <a:latin typeface="Times New Roman" pitchFamily="18" charset="0"/>
                <a:cs typeface="Times New Roman" pitchFamily="18" charset="0"/>
              </a:rPr>
              <a:t>.</a:t>
            </a:r>
          </a:p>
        </p:txBody>
      </p:sp>
      <p:sp>
        <p:nvSpPr>
          <p:cNvPr id="9" name="CasellaDiTesto 8"/>
          <p:cNvSpPr txBox="1"/>
          <p:nvPr/>
        </p:nvSpPr>
        <p:spPr>
          <a:xfrm>
            <a:off x="6452959" y="1268760"/>
            <a:ext cx="2655545" cy="342656"/>
          </a:xfrm>
          <a:prstGeom prst="rect">
            <a:avLst/>
          </a:prstGeom>
          <a:solidFill>
            <a:schemeClr val="bg1">
              <a:lumMod val="95000"/>
            </a:schemeClr>
          </a:solidFill>
        </p:spPr>
        <p:txBody>
          <a:bodyPr wrap="square" lIns="65023" tIns="32511" rIns="65023" bIns="32511" rtlCol="0">
            <a:spAutoFit/>
          </a:bodyPr>
          <a:lstStyle/>
          <a:p>
            <a:r>
              <a:rPr lang="it-IT" b="1" dirty="0" err="1">
                <a:latin typeface="Times New Roman" pitchFamily="18" charset="0"/>
                <a:cs typeface="Times New Roman" pitchFamily="18" charset="0"/>
              </a:rPr>
              <a:t>Entirely</a:t>
            </a:r>
            <a:r>
              <a:rPr lang="it-IT" b="1" dirty="0">
                <a:latin typeface="Times New Roman" pitchFamily="18" charset="0"/>
                <a:cs typeface="Times New Roman" pitchFamily="18" charset="0"/>
              </a:rPr>
              <a:t> </a:t>
            </a:r>
            <a:r>
              <a:rPr lang="it-IT" b="1" dirty="0" err="1">
                <a:latin typeface="Times New Roman" pitchFamily="18" charset="0"/>
                <a:cs typeface="Times New Roman" pitchFamily="18" charset="0"/>
              </a:rPr>
              <a:t>manual</a:t>
            </a:r>
            <a:r>
              <a:rPr lang="it-IT" b="1" dirty="0">
                <a:latin typeface="Times New Roman" pitchFamily="18" charset="0"/>
                <a:cs typeface="Times New Roman" pitchFamily="18" charset="0"/>
              </a:rPr>
              <a:t> </a:t>
            </a:r>
            <a:r>
              <a:rPr lang="it-IT" b="1" dirty="0" err="1">
                <a:latin typeface="Times New Roman" pitchFamily="18" charset="0"/>
                <a:cs typeface="Times New Roman" pitchFamily="18" charset="0"/>
              </a:rPr>
              <a:t>suturing</a:t>
            </a:r>
            <a:endParaRPr lang="it-IT" b="1" dirty="0">
              <a:latin typeface="Times New Roman" pitchFamily="18" charset="0"/>
              <a:cs typeface="Times New Roman" pitchFamily="18" charset="0"/>
            </a:endParaRPr>
          </a:p>
        </p:txBody>
      </p:sp>
      <p:sp>
        <p:nvSpPr>
          <p:cNvPr id="10" name="CasellaDiTesto 9"/>
          <p:cNvSpPr txBox="1"/>
          <p:nvPr/>
        </p:nvSpPr>
        <p:spPr>
          <a:xfrm>
            <a:off x="35496" y="2225988"/>
            <a:ext cx="2805859" cy="698956"/>
          </a:xfrm>
          <a:prstGeom prst="rect">
            <a:avLst/>
          </a:prstGeom>
          <a:solidFill>
            <a:schemeClr val="bg1">
              <a:lumMod val="95000"/>
            </a:schemeClr>
          </a:solidFill>
        </p:spPr>
        <p:txBody>
          <a:bodyPr wrap="square" lIns="65023" tIns="32511" rIns="65023" bIns="32511" rtlCol="0">
            <a:spAutoFit/>
          </a:bodyPr>
          <a:lstStyle/>
          <a:p>
            <a:r>
              <a:rPr lang="en-US" sz="1400" b="1" dirty="0">
                <a:latin typeface="Times New Roman" pitchFamily="18" charset="0"/>
                <a:cs typeface="Times New Roman" pitchFamily="18" charset="0"/>
              </a:rPr>
              <a:t>Circular stapler</a:t>
            </a:r>
          </a:p>
          <a:p>
            <a:pPr marL="203197" indent="-203197">
              <a:buFont typeface="Wingdings" pitchFamily="2" charset="2"/>
              <a:buChar char="§"/>
            </a:pPr>
            <a:r>
              <a:rPr lang="en-US" sz="1300" dirty="0">
                <a:latin typeface="Times New Roman" pitchFamily="18" charset="0"/>
                <a:cs typeface="Times New Roman" pitchFamily="18" charset="0"/>
              </a:rPr>
              <a:t>Anvil placement </a:t>
            </a:r>
          </a:p>
          <a:p>
            <a:pPr marL="203197" indent="-203197">
              <a:buFont typeface="Wingdings" pitchFamily="2" charset="2"/>
              <a:buChar char="§"/>
            </a:pPr>
            <a:r>
              <a:rPr lang="en-US" sz="1300" dirty="0">
                <a:latin typeface="Times New Roman" pitchFamily="18" charset="0"/>
                <a:cs typeface="Times New Roman" pitchFamily="18" charset="0"/>
              </a:rPr>
              <a:t>Creation of the purse-string suture</a:t>
            </a:r>
            <a:endParaRPr lang="it-IT" dirty="0">
              <a:latin typeface="Times New Roman" pitchFamily="18" charset="0"/>
              <a:cs typeface="Times New Roman" pitchFamily="18" charset="0"/>
            </a:endParaRPr>
          </a:p>
        </p:txBody>
      </p:sp>
      <p:sp>
        <p:nvSpPr>
          <p:cNvPr id="11" name="Rettangolo 10"/>
          <p:cNvSpPr/>
          <p:nvPr/>
        </p:nvSpPr>
        <p:spPr>
          <a:xfrm>
            <a:off x="4575319" y="1653075"/>
            <a:ext cx="1220817" cy="263757"/>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100000" t="100000"/>
            </a:path>
            <a:tileRect r="-100000" b="-100000"/>
          </a:gra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Bef>
                <a:spcPct val="20000"/>
              </a:spcBef>
              <a:buFont typeface="Arial" pitchFamily="34" charset="0"/>
              <a:buNone/>
            </a:pPr>
            <a:r>
              <a:rPr lang="en-US" sz="1400" b="1" dirty="0">
                <a:solidFill>
                  <a:schemeClr val="tx1"/>
                </a:solidFill>
                <a:latin typeface="Times New Roman" pitchFamily="18" charset="0"/>
                <a:cs typeface="Times New Roman" pitchFamily="18" charset="0"/>
              </a:rPr>
              <a:t>Side-to-Side</a:t>
            </a:r>
            <a:endParaRPr lang="it-IT" sz="1400" b="1" dirty="0">
              <a:solidFill>
                <a:schemeClr val="tx1"/>
              </a:solidFill>
              <a:latin typeface="Times New Roman" pitchFamily="18" charset="0"/>
              <a:cs typeface="Times New Roman" pitchFamily="18" charset="0"/>
            </a:endParaRPr>
          </a:p>
        </p:txBody>
      </p:sp>
      <p:sp>
        <p:nvSpPr>
          <p:cNvPr id="16" name="Segnaposto contenuto 2"/>
          <p:cNvSpPr txBox="1">
            <a:spLocks/>
          </p:cNvSpPr>
          <p:nvPr/>
        </p:nvSpPr>
        <p:spPr bwMode="auto">
          <a:xfrm>
            <a:off x="1475656" y="1259541"/>
            <a:ext cx="2655544" cy="369259"/>
          </a:xfrm>
          <a:prstGeom prst="rect">
            <a:avLst/>
          </a:prstGeom>
          <a:solidFill>
            <a:schemeClr val="bg1">
              <a:lumMod val="95000"/>
            </a:schemeClr>
          </a:solidFill>
          <a:ln>
            <a:noFill/>
          </a:ln>
          <a:extLst/>
        </p:spPr>
        <p:txBody>
          <a:bodyPr vert="horz" wrap="square" lIns="78978" tIns="39490" rIns="78978" bIns="39490" numCol="1" anchor="t" anchorCtr="0" compatLnSpc="1">
            <a:prstTxWarp prst="textNoShape">
              <a:avLst/>
            </a:prstTxWarp>
          </a:bodyPr>
          <a:lstStyle>
            <a:lvl1pPr marL="331788" indent="-331788" algn="l" rtl="0" eaLnBrk="0" fontAlgn="base" hangingPunct="0">
              <a:spcBef>
                <a:spcPts val="725"/>
              </a:spcBef>
              <a:spcAft>
                <a:spcPct val="0"/>
              </a:spcAft>
              <a:buClr>
                <a:schemeClr val="accent1"/>
              </a:buClr>
              <a:buSzPct val="76000"/>
              <a:buFont typeface="Wingdings 3" pitchFamily="18" charset="2"/>
              <a:buChar char=""/>
              <a:defRPr sz="3200" kern="1200">
                <a:solidFill>
                  <a:schemeClr val="tx1"/>
                </a:solidFill>
                <a:latin typeface="+mn-lt"/>
                <a:ea typeface="+mn-ea"/>
                <a:cs typeface="+mn-cs"/>
              </a:defRPr>
            </a:lvl1pPr>
            <a:lvl2pPr marL="665163" indent="-331788" algn="l" rtl="0" eaLnBrk="0" fontAlgn="base" hangingPunct="0">
              <a:spcBef>
                <a:spcPts val="613"/>
              </a:spcBef>
              <a:spcAft>
                <a:spcPct val="0"/>
              </a:spcAft>
              <a:buClr>
                <a:schemeClr val="accent2"/>
              </a:buClr>
              <a:buSzPct val="76000"/>
              <a:buFont typeface="Wingdings 3" pitchFamily="18" charset="2"/>
              <a:buChar char=""/>
              <a:defRPr sz="2800" kern="1200">
                <a:solidFill>
                  <a:schemeClr val="tx2"/>
                </a:solidFill>
                <a:latin typeface="+mn-lt"/>
                <a:ea typeface="+mn-ea"/>
                <a:cs typeface="+mn-cs"/>
              </a:defRPr>
            </a:lvl2pPr>
            <a:lvl3pPr marL="998538" indent="-276225" algn="l" rtl="0" eaLnBrk="0" fontAlgn="base" hangingPunct="0">
              <a:spcBef>
                <a:spcPts val="613"/>
              </a:spcBef>
              <a:spcAft>
                <a:spcPct val="0"/>
              </a:spcAft>
              <a:buClr>
                <a:srgbClr val="000000"/>
              </a:buClr>
              <a:buSzPct val="76000"/>
              <a:buFont typeface="Wingdings 3" pitchFamily="18" charset="2"/>
              <a:buChar char=""/>
              <a:defRPr sz="2400" kern="1200">
                <a:solidFill>
                  <a:schemeClr val="tx1"/>
                </a:solidFill>
                <a:latin typeface="+mn-lt"/>
                <a:ea typeface="+mn-ea"/>
                <a:cs typeface="+mn-cs"/>
              </a:defRPr>
            </a:lvl3pPr>
            <a:lvl4pPr marL="1331913" indent="-276225" algn="l" rtl="0" eaLnBrk="0" fontAlgn="base" hangingPunct="0">
              <a:spcBef>
                <a:spcPts val="488"/>
              </a:spcBef>
              <a:spcAft>
                <a:spcPct val="0"/>
              </a:spcAft>
              <a:buClr>
                <a:srgbClr val="8BA2B4"/>
              </a:buClr>
              <a:buSzPct val="70000"/>
              <a:buFont typeface="Wingdings" pitchFamily="2" charset="2"/>
              <a:buChar char=""/>
              <a:defRPr sz="2300" kern="1200">
                <a:solidFill>
                  <a:schemeClr val="tx1"/>
                </a:solidFill>
                <a:latin typeface="+mn-lt"/>
                <a:ea typeface="+mn-ea"/>
                <a:cs typeface="+mn-cs"/>
              </a:defRPr>
            </a:lvl4pPr>
            <a:lvl5pPr marL="1665288" indent="-276225" algn="l" rtl="0" eaLnBrk="0" fontAlgn="base" hangingPunct="0">
              <a:spcBef>
                <a:spcPts val="363"/>
              </a:spcBef>
              <a:spcAft>
                <a:spcPct val="0"/>
              </a:spcAft>
              <a:buClr>
                <a:schemeClr val="accent2"/>
              </a:buClr>
              <a:buSzPct val="70000"/>
              <a:buFont typeface="Wingdings" pitchFamily="2" charset="2"/>
              <a:buChar char=""/>
              <a:defRPr sz="1900" kern="1200">
                <a:solidFill>
                  <a:schemeClr val="tx1"/>
                </a:solidFill>
                <a:latin typeface="+mn-lt"/>
                <a:ea typeface="+mn-ea"/>
                <a:cs typeface="+mn-cs"/>
              </a:defRPr>
            </a:lvl5pPr>
            <a:lvl6pPr marL="1999344" indent="-222149" algn="l" rtl="0" eaLnBrk="1" latinLnBrk="0" hangingPunct="1">
              <a:spcBef>
                <a:spcPts val="364"/>
              </a:spcBef>
              <a:buClr>
                <a:srgbClr val="9FB8CD">
                  <a:shade val="75000"/>
                </a:srgbClr>
              </a:buClr>
              <a:buSzPct val="75000"/>
              <a:buFont typeface="Wingdings 3"/>
              <a:buChar char=""/>
              <a:defRPr kumimoji="0" lang="en-US" sz="1900" kern="1200" smtClean="0">
                <a:solidFill>
                  <a:schemeClr val="tx1"/>
                </a:solidFill>
                <a:latin typeface="+mn-lt"/>
                <a:ea typeface="+mn-ea"/>
                <a:cs typeface="+mn-cs"/>
              </a:defRPr>
            </a:lvl6pPr>
            <a:lvl7pPr marL="2221496" indent="-222149" algn="l" rtl="0" eaLnBrk="1" latinLnBrk="0" hangingPunct="1">
              <a:spcBef>
                <a:spcPts val="364"/>
              </a:spcBef>
              <a:buClr>
                <a:srgbClr val="727CA3">
                  <a:shade val="75000"/>
                </a:srgbClr>
              </a:buClr>
              <a:buSzPct val="75000"/>
              <a:buFont typeface="Wingdings 3"/>
              <a:buChar char=""/>
              <a:defRPr kumimoji="0" lang="en-US" sz="1700" kern="1200" smtClean="0">
                <a:solidFill>
                  <a:schemeClr val="tx1"/>
                </a:solidFill>
                <a:latin typeface="+mn-lt"/>
                <a:ea typeface="+mn-ea"/>
                <a:cs typeface="+mn-cs"/>
              </a:defRPr>
            </a:lvl7pPr>
            <a:lvl8pPr marL="2443643" indent="-222149" algn="l" rtl="0" eaLnBrk="1" latinLnBrk="0" hangingPunct="1">
              <a:spcBef>
                <a:spcPts val="364"/>
              </a:spcBef>
              <a:buClr>
                <a:prstClr val="white">
                  <a:shade val="50000"/>
                </a:prstClr>
              </a:buClr>
              <a:buSzPct val="75000"/>
              <a:buFont typeface="Wingdings 3"/>
              <a:buChar char=""/>
              <a:defRPr kumimoji="0" lang="en-US" sz="1700" kern="1200" smtClean="0">
                <a:solidFill>
                  <a:schemeClr val="tx1"/>
                </a:solidFill>
                <a:latin typeface="+mn-lt"/>
                <a:ea typeface="+mn-ea"/>
                <a:cs typeface="+mn-cs"/>
              </a:defRPr>
            </a:lvl8pPr>
            <a:lvl9pPr marL="2665795" indent="-222149" algn="l" rtl="0" eaLnBrk="1" latinLnBrk="0" hangingPunct="1">
              <a:spcBef>
                <a:spcPts val="364"/>
              </a:spcBef>
              <a:buClr>
                <a:srgbClr val="9FB8CD"/>
              </a:buClr>
              <a:buSzPct val="75000"/>
              <a:buFont typeface="Wingdings 3"/>
              <a:buChar char=""/>
              <a:defRPr kumimoji="0" lang="en-US" sz="1500" kern="1200" smtClean="0">
                <a:solidFill>
                  <a:schemeClr val="tx1"/>
                </a:solidFill>
                <a:latin typeface="+mn-lt"/>
                <a:ea typeface="+mn-ea"/>
                <a:cs typeface="+mn-cs"/>
              </a:defRPr>
            </a:lvl9pPr>
          </a:lstStyle>
          <a:p>
            <a:pPr marL="0" indent="0">
              <a:buNone/>
            </a:pPr>
            <a:r>
              <a:rPr lang="en-US" sz="1800" b="1" dirty="0">
                <a:latin typeface="Times New Roman" pitchFamily="18" charset="0"/>
                <a:cs typeface="Times New Roman" pitchFamily="18" charset="0"/>
              </a:rPr>
              <a:t>Mechanical anastomosis</a:t>
            </a:r>
            <a:endParaRPr lang="en-US" sz="1800" i="1" dirty="0">
              <a:latin typeface="Times New Roman" pitchFamily="18" charset="0"/>
              <a:cs typeface="Times New Roman" pitchFamily="18" charset="0"/>
            </a:endParaRPr>
          </a:p>
        </p:txBody>
      </p:sp>
      <p:sp>
        <p:nvSpPr>
          <p:cNvPr id="14" name="CasellaDiTesto 13"/>
          <p:cNvSpPr txBox="1"/>
          <p:nvPr/>
        </p:nvSpPr>
        <p:spPr>
          <a:xfrm>
            <a:off x="4490437" y="2499827"/>
            <a:ext cx="1449715" cy="281101"/>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100000" t="100000"/>
            </a:path>
            <a:tileRect r="-100000" b="-100000"/>
          </a:gra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it-IT"/>
            </a:defPPr>
            <a:lvl1pPr>
              <a:spcBef>
                <a:spcPct val="20000"/>
              </a:spcBef>
              <a:buFont typeface="Arial" pitchFamily="34" charset="0"/>
              <a:buNone/>
              <a:defRPr sz="1400" b="1">
                <a:latin typeface="Times New Roman" pitchFamily="18" charset="0"/>
                <a:cs typeface="Times New Roman"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it-IT" dirty="0">
                <a:solidFill>
                  <a:schemeClr val="tx1"/>
                </a:solidFill>
              </a:rPr>
              <a:t>Linear </a:t>
            </a:r>
            <a:r>
              <a:rPr lang="it-IT" dirty="0" err="1">
                <a:solidFill>
                  <a:schemeClr val="tx1"/>
                </a:solidFill>
              </a:rPr>
              <a:t>stapler</a:t>
            </a:r>
            <a:endParaRPr lang="it-IT" dirty="0">
              <a:solidFill>
                <a:schemeClr val="tx1"/>
              </a:solidFill>
            </a:endParaRPr>
          </a:p>
        </p:txBody>
      </p:sp>
      <p:sp>
        <p:nvSpPr>
          <p:cNvPr id="15" name="Rettangolo 14"/>
          <p:cNvSpPr/>
          <p:nvPr/>
        </p:nvSpPr>
        <p:spPr>
          <a:xfrm>
            <a:off x="4471791" y="3212976"/>
            <a:ext cx="1954080" cy="1281374"/>
          </a:xfrm>
          <a:prstGeom prst="rect">
            <a:avLst/>
          </a:prstGeom>
          <a:solidFill>
            <a:schemeClr val="bg1">
              <a:lumMod val="95000"/>
            </a:schemeClr>
          </a:solidFill>
        </p:spPr>
        <p:txBody>
          <a:bodyPr wrap="square" lIns="65023" tIns="32511" rIns="65023" bIns="32511">
            <a:spAutoFit/>
          </a:bodyPr>
          <a:lstStyle/>
          <a:p>
            <a:pPr algn="just"/>
            <a:r>
              <a:rPr lang="en-US" sz="1100" b="1" dirty="0">
                <a:latin typeface="Times New Roman" pitchFamily="18" charset="0"/>
                <a:cs typeface="Times New Roman" pitchFamily="18" charset="0"/>
              </a:rPr>
              <a:t>Overlap technique </a:t>
            </a:r>
          </a:p>
          <a:p>
            <a:pPr algn="just"/>
            <a:r>
              <a:rPr lang="en-US" sz="1100" dirty="0">
                <a:latin typeface="Times New Roman" pitchFamily="18" charset="0"/>
                <a:cs typeface="Times New Roman" pitchFamily="18" charset="0"/>
              </a:rPr>
              <a:t>The linear stapler is introduced through a </a:t>
            </a:r>
            <a:r>
              <a:rPr lang="en-US" sz="1100" dirty="0" err="1">
                <a:latin typeface="Times New Roman" pitchFamily="18" charset="0"/>
                <a:cs typeface="Times New Roman" pitchFamily="18" charset="0"/>
              </a:rPr>
              <a:t>jejunal</a:t>
            </a:r>
            <a:r>
              <a:rPr lang="en-US" sz="1100" dirty="0">
                <a:latin typeface="Times New Roman" pitchFamily="18" charset="0"/>
                <a:cs typeface="Times New Roman" pitchFamily="18" charset="0"/>
              </a:rPr>
              <a:t> incision and the esophagus. </a:t>
            </a:r>
          </a:p>
          <a:p>
            <a:pPr algn="just"/>
            <a:r>
              <a:rPr lang="en-US" sz="1100" dirty="0">
                <a:latin typeface="Times New Roman" pitchFamily="18" charset="0"/>
                <a:cs typeface="Times New Roman" pitchFamily="18" charset="0"/>
              </a:rPr>
              <a:t>The two ends are stapled together and the remaining orifice is </a:t>
            </a:r>
            <a:r>
              <a:rPr lang="it-IT" sz="1100" dirty="0" err="1">
                <a:latin typeface="Times New Roman" pitchFamily="18" charset="0"/>
                <a:cs typeface="Times New Roman" pitchFamily="18" charset="0"/>
              </a:rPr>
              <a:t>sewn</a:t>
            </a:r>
            <a:r>
              <a:rPr lang="it-IT" sz="1100" dirty="0">
                <a:latin typeface="Times New Roman" pitchFamily="18" charset="0"/>
                <a:cs typeface="Times New Roman" pitchFamily="18" charset="0"/>
              </a:rPr>
              <a:t> </a:t>
            </a:r>
            <a:r>
              <a:rPr lang="it-IT" sz="1100" dirty="0" err="1">
                <a:latin typeface="Times New Roman" pitchFamily="18" charset="0"/>
                <a:cs typeface="Times New Roman" pitchFamily="18" charset="0"/>
              </a:rPr>
              <a:t>manually</a:t>
            </a:r>
            <a:r>
              <a:rPr lang="it-IT" sz="1100" dirty="0">
                <a:latin typeface="Times New Roman" pitchFamily="18" charset="0"/>
                <a:cs typeface="Times New Roman" pitchFamily="18" charset="0"/>
              </a:rPr>
              <a:t>.</a:t>
            </a:r>
          </a:p>
        </p:txBody>
      </p:sp>
      <p:sp>
        <p:nvSpPr>
          <p:cNvPr id="19" name="CasellaDiTesto 18"/>
          <p:cNvSpPr txBox="1"/>
          <p:nvPr/>
        </p:nvSpPr>
        <p:spPr>
          <a:xfrm>
            <a:off x="4572000" y="4755714"/>
            <a:ext cx="1052197" cy="473486"/>
          </a:xfrm>
          <a:prstGeom prst="rect">
            <a:avLst/>
          </a:prstGeom>
          <a:solidFill>
            <a:schemeClr val="bg1">
              <a:lumMod val="95000"/>
            </a:schemeClr>
          </a:solidFill>
        </p:spPr>
        <p:txBody>
          <a:bodyPr wrap="square" lIns="65023" tIns="32511" rIns="65023" bIns="32511" rtlCol="0">
            <a:spAutoFit/>
          </a:bodyPr>
          <a:lstStyle/>
          <a:p>
            <a:pPr marL="243836" indent="-243836">
              <a:buFont typeface="Wingdings" pitchFamily="2" charset="2"/>
              <a:buChar char="Ø"/>
            </a:pPr>
            <a:r>
              <a:rPr lang="it-IT" sz="1300" dirty="0">
                <a:latin typeface="Times New Roman" pitchFamily="18" charset="0"/>
                <a:cs typeface="Times New Roman" pitchFamily="18" charset="0"/>
              </a:rPr>
              <a:t>Suda</a:t>
            </a:r>
          </a:p>
          <a:p>
            <a:pPr marL="243836" indent="-243836">
              <a:buFont typeface="Wingdings" pitchFamily="2" charset="2"/>
              <a:buChar char="Ø"/>
            </a:pPr>
            <a:r>
              <a:rPr lang="it-IT" sz="1300" dirty="0" err="1">
                <a:latin typeface="Times New Roman" pitchFamily="18" charset="0"/>
                <a:cs typeface="Times New Roman" pitchFamily="18" charset="0"/>
              </a:rPr>
              <a:t>Vasilescu</a:t>
            </a:r>
            <a:endParaRPr lang="it-IT" sz="1300" dirty="0">
              <a:latin typeface="Times New Roman" pitchFamily="18" charset="0"/>
              <a:cs typeface="Times New Roman" pitchFamily="18" charset="0"/>
            </a:endParaRPr>
          </a:p>
        </p:txBody>
      </p:sp>
      <p:sp>
        <p:nvSpPr>
          <p:cNvPr id="18" name="Rettangolo 17"/>
          <p:cNvSpPr/>
          <p:nvPr/>
        </p:nvSpPr>
        <p:spPr>
          <a:xfrm>
            <a:off x="6516216" y="2104519"/>
            <a:ext cx="1208199" cy="665821"/>
          </a:xfrm>
          <a:prstGeom prst="rect">
            <a:avLst/>
          </a:prstGeom>
          <a:solidFill>
            <a:schemeClr val="bg1">
              <a:lumMod val="95000"/>
            </a:schemeClr>
          </a:solidFill>
        </p:spPr>
        <p:txBody>
          <a:bodyPr wrap="square" lIns="65023" tIns="32511" rIns="65023" bIns="32511">
            <a:spAutoFit/>
          </a:bodyPr>
          <a:lstStyle/>
          <a:p>
            <a:pPr marL="243836" indent="-243836">
              <a:buFont typeface="Wingdings" pitchFamily="2" charset="2"/>
              <a:buChar char="Ø"/>
            </a:pPr>
            <a:r>
              <a:rPr lang="it-IT" sz="1300" dirty="0">
                <a:latin typeface="Times New Roman" pitchFamily="18" charset="0"/>
                <a:cs typeface="Times New Roman" pitchFamily="18" charset="0"/>
              </a:rPr>
              <a:t>Jiang</a:t>
            </a:r>
          </a:p>
          <a:p>
            <a:pPr marL="243836" indent="-243836">
              <a:buFont typeface="Wingdings" pitchFamily="2" charset="2"/>
              <a:buChar char="Ø"/>
            </a:pPr>
            <a:r>
              <a:rPr lang="it-IT" sz="1300" dirty="0" err="1">
                <a:latin typeface="Times New Roman" pitchFamily="18" charset="0"/>
                <a:cs typeface="Times New Roman" pitchFamily="18" charset="0"/>
              </a:rPr>
              <a:t>Liu</a:t>
            </a:r>
            <a:endParaRPr lang="it-IT" sz="1300" dirty="0">
              <a:latin typeface="Times New Roman" pitchFamily="18" charset="0"/>
              <a:cs typeface="Times New Roman" pitchFamily="18" charset="0"/>
            </a:endParaRPr>
          </a:p>
          <a:p>
            <a:pPr marL="243836" indent="-243836">
              <a:buFont typeface="Wingdings" pitchFamily="2" charset="2"/>
              <a:buChar char="Ø"/>
            </a:pPr>
            <a:r>
              <a:rPr lang="it-IT" sz="1300" dirty="0" smtClean="0">
                <a:latin typeface="Times New Roman" pitchFamily="18" charset="0"/>
                <a:cs typeface="Times New Roman" pitchFamily="18" charset="0"/>
              </a:rPr>
              <a:t>Kang </a:t>
            </a:r>
            <a:r>
              <a:rPr lang="it-IT" sz="1300" dirty="0">
                <a:latin typeface="Times New Roman" pitchFamily="18" charset="0"/>
                <a:cs typeface="Times New Roman" pitchFamily="18" charset="0"/>
              </a:rPr>
              <a:t>- </a:t>
            </a:r>
            <a:r>
              <a:rPr lang="it-IT" sz="1300" dirty="0" err="1" smtClean="0">
                <a:latin typeface="Times New Roman" pitchFamily="18" charset="0"/>
                <a:cs typeface="Times New Roman" pitchFamily="18" charset="0"/>
              </a:rPr>
              <a:t>Hur</a:t>
            </a:r>
            <a:endParaRPr lang="it-IT" sz="1300" dirty="0">
              <a:latin typeface="Times New Roman" pitchFamily="18" charset="0"/>
              <a:cs typeface="Times New Roman" pitchFamily="18" charset="0"/>
            </a:endParaRPr>
          </a:p>
        </p:txBody>
      </p:sp>
      <p:sp>
        <p:nvSpPr>
          <p:cNvPr id="21" name="Rettangolo 20"/>
          <p:cNvSpPr/>
          <p:nvPr/>
        </p:nvSpPr>
        <p:spPr>
          <a:xfrm>
            <a:off x="62584" y="4768815"/>
            <a:ext cx="1152406" cy="465767"/>
          </a:xfrm>
          <a:prstGeom prst="rect">
            <a:avLst/>
          </a:prstGeom>
          <a:solidFill>
            <a:schemeClr val="bg1">
              <a:lumMod val="95000"/>
            </a:schemeClr>
          </a:solidFill>
        </p:spPr>
        <p:txBody>
          <a:bodyPr wrap="square" lIns="65023" tIns="32511" rIns="65023" bIns="32511">
            <a:spAutoFit/>
          </a:bodyPr>
          <a:lstStyle/>
          <a:p>
            <a:pPr marL="243836" indent="-243836">
              <a:buFont typeface="Wingdings" pitchFamily="2" charset="2"/>
              <a:buChar char="Ø"/>
            </a:pPr>
            <a:r>
              <a:rPr lang="it-IT" sz="1300" dirty="0" err="1">
                <a:latin typeface="Times New Roman" pitchFamily="18" charset="0"/>
                <a:cs typeface="Times New Roman" pitchFamily="18" charset="0"/>
              </a:rPr>
              <a:t>Giulianotti</a:t>
            </a:r>
            <a:endParaRPr lang="it-IT" sz="1300" dirty="0">
              <a:latin typeface="Times New Roman" pitchFamily="18" charset="0"/>
              <a:cs typeface="Times New Roman" pitchFamily="18" charset="0"/>
            </a:endParaRPr>
          </a:p>
          <a:p>
            <a:pPr marL="243836" indent="-243836">
              <a:buFont typeface="Wingdings" pitchFamily="2" charset="2"/>
              <a:buChar char="Ø"/>
            </a:pPr>
            <a:r>
              <a:rPr lang="it-IT" sz="1300" dirty="0" err="1" smtClean="0">
                <a:latin typeface="Times New Roman" pitchFamily="18" charset="0"/>
                <a:cs typeface="Times New Roman" pitchFamily="18" charset="0"/>
              </a:rPr>
              <a:t>D’annibale</a:t>
            </a:r>
            <a:endParaRPr lang="it-IT" sz="1300" dirty="0">
              <a:latin typeface="Times New Roman" pitchFamily="18" charset="0"/>
              <a:cs typeface="Times New Roman" pitchFamily="18" charset="0"/>
            </a:endParaRPr>
          </a:p>
        </p:txBody>
      </p:sp>
      <p:sp>
        <p:nvSpPr>
          <p:cNvPr id="22" name="Rettangolo 21"/>
          <p:cNvSpPr/>
          <p:nvPr/>
        </p:nvSpPr>
        <p:spPr>
          <a:xfrm>
            <a:off x="2267187" y="4819472"/>
            <a:ext cx="1005081" cy="265712"/>
          </a:xfrm>
          <a:prstGeom prst="rect">
            <a:avLst/>
          </a:prstGeom>
          <a:solidFill>
            <a:schemeClr val="bg1">
              <a:lumMod val="95000"/>
            </a:schemeClr>
          </a:solidFill>
        </p:spPr>
        <p:txBody>
          <a:bodyPr wrap="none" lIns="65023" tIns="32511" rIns="65023" bIns="32511">
            <a:spAutoFit/>
          </a:bodyPr>
          <a:lstStyle/>
          <a:p>
            <a:pPr marL="243836" indent="-243836">
              <a:buFont typeface="Wingdings" pitchFamily="2" charset="2"/>
              <a:buChar char="Ø"/>
            </a:pPr>
            <a:r>
              <a:rPr lang="it-IT" sz="1300" dirty="0" err="1">
                <a:latin typeface="Times New Roman" pitchFamily="18" charset="0"/>
                <a:cs typeface="Times New Roman" pitchFamily="18" charset="0"/>
              </a:rPr>
              <a:t>Vasilescu</a:t>
            </a:r>
            <a:endParaRPr lang="it-IT" sz="1300" dirty="0">
              <a:latin typeface="Times New Roman" pitchFamily="18" charset="0"/>
              <a:cs typeface="Times New Roman" pitchFamily="18" charset="0"/>
            </a:endParaRPr>
          </a:p>
        </p:txBody>
      </p:sp>
      <p:pic>
        <p:nvPicPr>
          <p:cNvPr id="2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66978" y="5445224"/>
            <a:ext cx="1295120" cy="1046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2209" y="5445224"/>
            <a:ext cx="710121" cy="100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Rettangolo 26"/>
          <p:cNvSpPr/>
          <p:nvPr/>
        </p:nvSpPr>
        <p:spPr>
          <a:xfrm>
            <a:off x="7834488" y="2104519"/>
            <a:ext cx="1246928" cy="665821"/>
          </a:xfrm>
          <a:prstGeom prst="rect">
            <a:avLst/>
          </a:prstGeom>
          <a:solidFill>
            <a:schemeClr val="bg1">
              <a:lumMod val="95000"/>
            </a:schemeClr>
          </a:solidFill>
        </p:spPr>
        <p:txBody>
          <a:bodyPr wrap="square" lIns="65023" tIns="32511" rIns="65023" bIns="32511">
            <a:spAutoFit/>
          </a:bodyPr>
          <a:lstStyle/>
          <a:p>
            <a:pPr marL="243836" indent="-243836">
              <a:buFont typeface="Wingdings" pitchFamily="2" charset="2"/>
              <a:buChar char="Ø"/>
            </a:pPr>
            <a:r>
              <a:rPr lang="it-IT" sz="1300" spc="-21" dirty="0">
                <a:latin typeface="Times New Roman" pitchFamily="18" charset="0"/>
                <a:cs typeface="Times New Roman" pitchFamily="18" charset="0"/>
              </a:rPr>
              <a:t>Parisi (Double </a:t>
            </a:r>
            <a:r>
              <a:rPr lang="it-IT" sz="1300" spc="-21" dirty="0" err="1" smtClean="0">
                <a:latin typeface="Times New Roman" pitchFamily="18" charset="0"/>
                <a:cs typeface="Times New Roman" pitchFamily="18" charset="0"/>
              </a:rPr>
              <a:t>Loop</a:t>
            </a:r>
            <a:r>
              <a:rPr lang="it-IT" sz="1300" spc="-21" dirty="0" smtClean="0">
                <a:latin typeface="Times New Roman" pitchFamily="18" charset="0"/>
                <a:cs typeface="Times New Roman" pitchFamily="18" charset="0"/>
              </a:rPr>
              <a:t>)</a:t>
            </a:r>
            <a:endParaRPr lang="it-IT" sz="1300" spc="-21" dirty="0">
              <a:latin typeface="Times New Roman" pitchFamily="18" charset="0"/>
              <a:cs typeface="Times New Roman" pitchFamily="18" charset="0"/>
            </a:endParaRPr>
          </a:p>
        </p:txBody>
      </p:sp>
      <p:sp>
        <p:nvSpPr>
          <p:cNvPr id="29" name="Freccia in giù 28"/>
          <p:cNvSpPr/>
          <p:nvPr/>
        </p:nvSpPr>
        <p:spPr>
          <a:xfrm>
            <a:off x="5073046" y="2008235"/>
            <a:ext cx="175366" cy="412653"/>
          </a:xfrm>
          <a:prstGeom prst="downArrow">
            <a:avLst/>
          </a:prstGeom>
          <a:solidFill>
            <a:schemeClr val="bg1">
              <a:lumMod val="95000"/>
            </a:schemeClr>
          </a:solidFill>
          <a:ln>
            <a:solidFill>
              <a:schemeClr val="bg1">
                <a:lumMod val="65000"/>
              </a:schemeClr>
            </a:solidFill>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solidFill>
                <a:schemeClr val="tx1"/>
              </a:solidFill>
            </a:endParaRPr>
          </a:p>
        </p:txBody>
      </p:sp>
      <p:sp>
        <p:nvSpPr>
          <p:cNvPr id="33" name="Freccia in giù 32"/>
          <p:cNvSpPr/>
          <p:nvPr/>
        </p:nvSpPr>
        <p:spPr>
          <a:xfrm>
            <a:off x="939414" y="2852936"/>
            <a:ext cx="175366" cy="346713"/>
          </a:xfrm>
          <a:prstGeom prst="downArrow">
            <a:avLst/>
          </a:prstGeom>
          <a:solidFill>
            <a:schemeClr val="bg1">
              <a:lumMod val="95000"/>
            </a:schemeClr>
          </a:solidFill>
          <a:ln>
            <a:solidFill>
              <a:schemeClr val="bg1">
                <a:lumMod val="65000"/>
              </a:schemeClr>
            </a:solidFill>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solidFill>
                <a:schemeClr val="tx1"/>
              </a:solidFill>
            </a:endParaRPr>
          </a:p>
        </p:txBody>
      </p:sp>
      <p:sp>
        <p:nvSpPr>
          <p:cNvPr id="35" name="Freccia in giù 34"/>
          <p:cNvSpPr/>
          <p:nvPr/>
        </p:nvSpPr>
        <p:spPr>
          <a:xfrm>
            <a:off x="2699792" y="2852936"/>
            <a:ext cx="175366" cy="346713"/>
          </a:xfrm>
          <a:prstGeom prst="downArrow">
            <a:avLst/>
          </a:prstGeom>
          <a:solidFill>
            <a:schemeClr val="bg1">
              <a:lumMod val="95000"/>
            </a:schemeClr>
          </a:solidFill>
          <a:ln>
            <a:solidFill>
              <a:schemeClr val="bg1">
                <a:lumMod val="65000"/>
              </a:schemeClr>
            </a:solidFill>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solidFill>
                <a:schemeClr val="tx1"/>
              </a:solidFill>
            </a:endParaRPr>
          </a:p>
        </p:txBody>
      </p:sp>
      <p:sp>
        <p:nvSpPr>
          <p:cNvPr id="26" name="Freccia circolare a destra 25"/>
          <p:cNvSpPr/>
          <p:nvPr/>
        </p:nvSpPr>
        <p:spPr>
          <a:xfrm>
            <a:off x="7127336" y="1734982"/>
            <a:ext cx="200418" cy="325866"/>
          </a:xfrm>
          <a:prstGeom prst="curvedRightArrow">
            <a:avLst/>
          </a:prstGeom>
          <a:solidFill>
            <a:schemeClr val="bg1">
              <a:lumMod val="95000"/>
            </a:schemeClr>
          </a:solidFill>
          <a:ln>
            <a:solidFill>
              <a:schemeClr val="bg1">
                <a:lumMod val="65000"/>
              </a:schemeClr>
            </a:solidFill>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solidFill>
                <a:schemeClr val="tx1"/>
              </a:solidFill>
            </a:endParaRPr>
          </a:p>
        </p:txBody>
      </p:sp>
      <p:sp>
        <p:nvSpPr>
          <p:cNvPr id="28" name="Freccia circolare a sinistra 27"/>
          <p:cNvSpPr/>
          <p:nvPr/>
        </p:nvSpPr>
        <p:spPr>
          <a:xfrm>
            <a:off x="8379951" y="1772816"/>
            <a:ext cx="200418" cy="325866"/>
          </a:xfrm>
          <a:prstGeom prst="curvedLeftArrow">
            <a:avLst/>
          </a:prstGeom>
          <a:solidFill>
            <a:schemeClr val="bg1">
              <a:lumMod val="95000"/>
            </a:schemeClr>
          </a:solidFill>
          <a:ln>
            <a:solidFill>
              <a:schemeClr val="bg1">
                <a:lumMod val="65000"/>
              </a:schemeClr>
            </a:solidFill>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solidFill>
                <a:schemeClr val="tx1"/>
              </a:solidFill>
            </a:endParaRPr>
          </a:p>
        </p:txBody>
      </p:sp>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0614" y="5733256"/>
            <a:ext cx="798801" cy="705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Freccia in giù 33"/>
          <p:cNvSpPr/>
          <p:nvPr/>
        </p:nvSpPr>
        <p:spPr>
          <a:xfrm>
            <a:off x="940250" y="1930159"/>
            <a:ext cx="175366" cy="346713"/>
          </a:xfrm>
          <a:prstGeom prst="downArrow">
            <a:avLst/>
          </a:prstGeom>
          <a:solidFill>
            <a:schemeClr val="bg1">
              <a:lumMod val="95000"/>
            </a:schemeClr>
          </a:solidFill>
          <a:ln>
            <a:solidFill>
              <a:schemeClr val="bg1">
                <a:lumMod val="65000"/>
              </a:schemeClr>
            </a:solidFill>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solidFill>
                <a:schemeClr val="tx1"/>
              </a:solidFill>
            </a:endParaRPr>
          </a:p>
        </p:txBody>
      </p:sp>
      <p:sp>
        <p:nvSpPr>
          <p:cNvPr id="37" name="Freccia in giù 36"/>
          <p:cNvSpPr/>
          <p:nvPr/>
        </p:nvSpPr>
        <p:spPr>
          <a:xfrm>
            <a:off x="5076056" y="2852936"/>
            <a:ext cx="175366" cy="346713"/>
          </a:xfrm>
          <a:prstGeom prst="downArrow">
            <a:avLst/>
          </a:prstGeom>
          <a:solidFill>
            <a:schemeClr val="bg1">
              <a:lumMod val="95000"/>
            </a:schemeClr>
          </a:solidFill>
          <a:ln>
            <a:solidFill>
              <a:schemeClr val="bg1">
                <a:lumMod val="65000"/>
              </a:schemeClr>
            </a:solidFill>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solidFill>
                <a:schemeClr val="tx1"/>
              </a:solidFill>
            </a:endParaRPr>
          </a:p>
        </p:txBody>
      </p:sp>
      <p:sp>
        <p:nvSpPr>
          <p:cNvPr id="31" name="Titolo 1"/>
          <p:cNvSpPr txBox="1">
            <a:spLocks/>
          </p:cNvSpPr>
          <p:nvPr/>
        </p:nvSpPr>
        <p:spPr>
          <a:xfrm>
            <a:off x="35496" y="22940"/>
            <a:ext cx="2880320" cy="453732"/>
          </a:xfrm>
          <a:prstGeom prst="rect">
            <a:avLst/>
          </a:prstGeom>
          <a:solidFill>
            <a:schemeClr val="bg1">
              <a:lumMod val="95000"/>
            </a:schemeClr>
          </a:solidFill>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just"/>
            <a:r>
              <a:rPr lang="it-IT" sz="2800" b="1" dirty="0" err="1">
                <a:solidFill>
                  <a:srgbClr val="FF0000"/>
                </a:solidFill>
                <a:latin typeface="Times New Roman" pitchFamily="18" charset="0"/>
                <a:cs typeface="Times New Roman" pitchFamily="18" charset="0"/>
              </a:rPr>
              <a:t>L</a:t>
            </a:r>
            <a:r>
              <a:rPr lang="it-IT" sz="2800" b="1" dirty="0" err="1" smtClean="0">
                <a:solidFill>
                  <a:srgbClr val="FF0000"/>
                </a:solidFill>
                <a:latin typeface="Times New Roman" pitchFamily="18" charset="0"/>
                <a:cs typeface="Times New Roman" pitchFamily="18" charset="0"/>
              </a:rPr>
              <a:t>iterature</a:t>
            </a:r>
            <a:r>
              <a:rPr lang="it-IT" sz="2800" b="1" dirty="0" smtClean="0">
                <a:solidFill>
                  <a:srgbClr val="FF0000"/>
                </a:solidFill>
                <a:latin typeface="Times New Roman" pitchFamily="18" charset="0"/>
                <a:cs typeface="Times New Roman" pitchFamily="18" charset="0"/>
              </a:rPr>
              <a:t> </a:t>
            </a:r>
            <a:r>
              <a:rPr lang="it-IT" sz="2800" b="1" dirty="0" err="1">
                <a:solidFill>
                  <a:srgbClr val="FF0000"/>
                </a:solidFill>
                <a:latin typeface="Times New Roman" pitchFamily="18" charset="0"/>
                <a:cs typeface="Times New Roman" pitchFamily="18" charset="0"/>
              </a:rPr>
              <a:t>review</a:t>
            </a:r>
            <a:r>
              <a:rPr lang="it-IT" sz="2800" b="1" dirty="0">
                <a:solidFill>
                  <a:srgbClr val="FF0000"/>
                </a:solidFill>
                <a:latin typeface="Times New Roman" pitchFamily="18" charset="0"/>
                <a:cs typeface="Times New Roman" pitchFamily="18" charset="0"/>
              </a:rPr>
              <a:t> </a:t>
            </a:r>
          </a:p>
        </p:txBody>
      </p:sp>
      <p:sp>
        <p:nvSpPr>
          <p:cNvPr id="38" name="Titolo 1"/>
          <p:cNvSpPr txBox="1">
            <a:spLocks/>
          </p:cNvSpPr>
          <p:nvPr/>
        </p:nvSpPr>
        <p:spPr>
          <a:xfrm>
            <a:off x="2987824" y="22940"/>
            <a:ext cx="2520280" cy="453732"/>
          </a:xfrm>
          <a:prstGeom prst="rect">
            <a:avLst/>
          </a:prstGeom>
          <a:solidFill>
            <a:schemeClr val="bg1">
              <a:lumMod val="95000"/>
            </a:schemeClr>
          </a:solidFill>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just"/>
            <a:r>
              <a:rPr lang="it-IT" sz="2800" b="1" dirty="0" err="1" smtClean="0">
                <a:solidFill>
                  <a:schemeClr val="bg1">
                    <a:lumMod val="50000"/>
                  </a:schemeClr>
                </a:solidFill>
                <a:latin typeface="Times New Roman" pitchFamily="18" charset="0"/>
                <a:cs typeface="Times New Roman" pitchFamily="18" charset="0"/>
              </a:rPr>
              <a:t>Reconstruction</a:t>
            </a:r>
            <a:r>
              <a:rPr lang="it-IT" sz="2800" dirty="0" smtClean="0"/>
              <a:t> </a:t>
            </a:r>
            <a:endParaRPr lang="en-US" sz="2800" b="1" dirty="0">
              <a:solidFill>
                <a:schemeClr val="bg1">
                  <a:lumMod val="50000"/>
                </a:schemeClr>
              </a:solidFill>
              <a:latin typeface="Times New Roman" pitchFamily="18" charset="0"/>
              <a:cs typeface="Times New Roman" pitchFamily="18" charset="0"/>
            </a:endParaRPr>
          </a:p>
        </p:txBody>
      </p:sp>
      <p:sp>
        <p:nvSpPr>
          <p:cNvPr id="30" name="Rettangolo arrotondato 29"/>
          <p:cNvSpPr/>
          <p:nvPr/>
        </p:nvSpPr>
        <p:spPr>
          <a:xfrm>
            <a:off x="2555777" y="620688"/>
            <a:ext cx="4032447" cy="360040"/>
          </a:xfrm>
          <a:prstGeom prst="roundRect">
            <a:avLst/>
          </a:prstGeom>
          <a:solidFill>
            <a:schemeClr val="bg1">
              <a:lumMod val="95000"/>
            </a:schemeClr>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b="1" dirty="0">
                <a:solidFill>
                  <a:schemeClr val="tx1"/>
                </a:solidFill>
                <a:latin typeface="Times New Roman" pitchFamily="18" charset="0"/>
                <a:cs typeface="Times New Roman" pitchFamily="18" charset="0"/>
              </a:rPr>
              <a:t>ROBOTIC TOTAL GASTRECTOMY</a:t>
            </a:r>
          </a:p>
        </p:txBody>
      </p:sp>
    </p:spTree>
    <p:extLst>
      <p:ext uri="{BB962C8B-B14F-4D97-AF65-F5344CB8AC3E}">
        <p14:creationId xmlns:p14="http://schemas.microsoft.com/office/powerpoint/2010/main" val="18025516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txBox="1">
            <a:spLocks/>
          </p:cNvSpPr>
          <p:nvPr/>
        </p:nvSpPr>
        <p:spPr>
          <a:xfrm>
            <a:off x="25648" y="22940"/>
            <a:ext cx="3322216" cy="453732"/>
          </a:xfrm>
          <a:prstGeom prst="rect">
            <a:avLst/>
          </a:prstGeom>
          <a:solidFill>
            <a:schemeClr val="bg1">
              <a:lumMod val="95000"/>
            </a:schemeClr>
          </a:solidFill>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just"/>
            <a:r>
              <a:rPr lang="it-IT" sz="2800" b="1" dirty="0" smtClean="0">
                <a:solidFill>
                  <a:schemeClr val="bg1">
                    <a:lumMod val="50000"/>
                  </a:schemeClr>
                </a:solidFill>
                <a:latin typeface="Times New Roman" pitchFamily="18" charset="0"/>
                <a:cs typeface="Times New Roman" pitchFamily="18" charset="0"/>
              </a:rPr>
              <a:t>Future </a:t>
            </a:r>
            <a:r>
              <a:rPr lang="it-IT" sz="2800" b="1" dirty="0" err="1" smtClean="0">
                <a:solidFill>
                  <a:schemeClr val="bg1">
                    <a:lumMod val="50000"/>
                  </a:schemeClr>
                </a:solidFill>
                <a:latin typeface="Times New Roman" pitchFamily="18" charset="0"/>
                <a:cs typeface="Times New Roman" pitchFamily="18" charset="0"/>
              </a:rPr>
              <a:t>Perspectives</a:t>
            </a:r>
            <a:r>
              <a:rPr lang="it-IT" sz="2800" dirty="0" smtClean="0"/>
              <a:t> </a:t>
            </a:r>
            <a:endParaRPr lang="en-US" sz="2800" b="1" dirty="0">
              <a:solidFill>
                <a:schemeClr val="bg1">
                  <a:lumMod val="50000"/>
                </a:schemeClr>
              </a:solidFill>
              <a:latin typeface="Times New Roman" pitchFamily="18" charset="0"/>
              <a:cs typeface="Times New Roman" pitchFamily="18" charset="0"/>
            </a:endParaRPr>
          </a:p>
        </p:txBody>
      </p:sp>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5" y="856460"/>
            <a:ext cx="4248471" cy="2284508"/>
          </a:xfrm>
          <a:prstGeom prst="rect">
            <a:avLst/>
          </a:prstGeom>
          <a:noFill/>
          <a:ln>
            <a:noFill/>
          </a:ln>
          <a:effectLst>
            <a:glow rad="101600">
              <a:schemeClr val="bg1">
                <a:lumMod val="75000"/>
                <a:alpha val="6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5936" y="332656"/>
            <a:ext cx="4796152" cy="2082640"/>
          </a:xfrm>
          <a:prstGeom prst="rect">
            <a:avLst/>
          </a:prstGeom>
          <a:noFill/>
          <a:ln>
            <a:noFill/>
          </a:ln>
          <a:effectLst>
            <a:glow rad="101600">
              <a:schemeClr val="bg1">
                <a:lumMod val="75000"/>
                <a:alpha val="6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Immagin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35696" y="4221088"/>
            <a:ext cx="5472608" cy="2589787"/>
          </a:xfrm>
          <a:prstGeom prst="rect">
            <a:avLst/>
          </a:prstGeom>
          <a:noFill/>
          <a:ln>
            <a:noFill/>
          </a:ln>
          <a:effectLst>
            <a:glow rad="101600">
              <a:schemeClr val="bg1">
                <a:lumMod val="75000"/>
                <a:alpha val="60000"/>
              </a:schemeClr>
            </a:glow>
            <a:outerShdw dist="35921" dir="2700000" algn="ctr" rotWithShape="0">
              <a:schemeClr val="bg2"/>
            </a:outerShdw>
          </a:effectLst>
        </p:spPr>
      </p:pic>
      <p:pic>
        <p:nvPicPr>
          <p:cNvPr id="9" name="Immagin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63954" y="2708920"/>
            <a:ext cx="3360374" cy="1440160"/>
          </a:xfrm>
          <a:prstGeom prst="rect">
            <a:avLst/>
          </a:prstGeom>
          <a:ln>
            <a:noFill/>
          </a:ln>
          <a:effectLst/>
          <a:scene3d>
            <a:camera prst="perspectiveContrastingLeftFacing">
              <a:rot lat="300000" lon="19800000" rev="0"/>
            </a:camera>
            <a:lightRig rig="threePt" dir="t">
              <a:rot lat="0" lon="0" rev="2700000"/>
            </a:lightRig>
          </a:scene3d>
          <a:sp3d>
            <a:bevelT w="63500" h="50800"/>
          </a:sp3d>
        </p:spPr>
      </p:pic>
      <p:sp>
        <p:nvSpPr>
          <p:cNvPr id="8" name="CasellaDiTesto 7"/>
          <p:cNvSpPr txBox="1"/>
          <p:nvPr/>
        </p:nvSpPr>
        <p:spPr>
          <a:xfrm>
            <a:off x="323528" y="3316922"/>
            <a:ext cx="3744416" cy="76015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defPPr>
              <a:defRPr lang="it-IT"/>
            </a:defPPr>
            <a:lvl1pPr algn="ctr">
              <a:lnSpc>
                <a:spcPct val="150000"/>
              </a:lnSpc>
              <a:defRPr b="1">
                <a:solidFill>
                  <a:schemeClr val="tx1"/>
                </a:solidFill>
                <a:latin typeface="Times New Roman" pitchFamily="18" charset="0"/>
                <a:cs typeface="Times New Roman"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smtClean="0">
                <a:solidFill>
                  <a:schemeClr val="accent2"/>
                </a:solidFill>
                <a:latin typeface="Comic Sans MS" pitchFamily="66" charset="0"/>
              </a:rPr>
              <a:t>WHAT </a:t>
            </a:r>
            <a:r>
              <a:rPr lang="en-US" dirty="0">
                <a:solidFill>
                  <a:schemeClr val="accent2"/>
                </a:solidFill>
                <a:latin typeface="Comic Sans MS" pitchFamily="66" charset="0"/>
              </a:rPr>
              <a:t>KIND OF STUDY</a:t>
            </a:r>
            <a:r>
              <a:rPr lang="en-US" dirty="0" smtClean="0">
                <a:solidFill>
                  <a:schemeClr val="accent2"/>
                </a:solidFill>
                <a:latin typeface="Comic Sans MS" pitchFamily="66" charset="0"/>
              </a:rPr>
              <a:t>?</a:t>
            </a:r>
            <a:endParaRPr lang="it-IT" dirty="0">
              <a:solidFill>
                <a:schemeClr val="accent2"/>
              </a:solidFill>
              <a:latin typeface="Comic Sans MS" pitchFamily="66" charset="0"/>
            </a:endParaRPr>
          </a:p>
        </p:txBody>
      </p:sp>
    </p:spTree>
    <p:extLst>
      <p:ext uri="{BB962C8B-B14F-4D97-AF65-F5344CB8AC3E}">
        <p14:creationId xmlns:p14="http://schemas.microsoft.com/office/powerpoint/2010/main" val="2674677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107504" y="908720"/>
            <a:ext cx="8928992" cy="1440160"/>
          </a:xfrm>
          <a:prstGeom prst="rect">
            <a:avLst/>
          </a:prstGeom>
          <a:solidFill>
            <a:schemeClr val="bg1">
              <a:lumMod val="85000"/>
            </a:schemeClr>
          </a:solidFill>
          <a:ln w="38100">
            <a:no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it-IT" sz="4800" b="1" dirty="0" smtClean="0">
                <a:solidFill>
                  <a:schemeClr val="tx1"/>
                </a:solidFill>
                <a:latin typeface="Times New Roman" pitchFamily="18" charset="0"/>
                <a:cs typeface="Times New Roman" pitchFamily="18" charset="0"/>
              </a:rPr>
              <a:t>www.imigastric.com</a:t>
            </a:r>
            <a:endParaRPr lang="it-IT" sz="4800" b="1" dirty="0">
              <a:solidFill>
                <a:schemeClr val="tx1"/>
              </a:solidFill>
              <a:latin typeface="Times New Roman" pitchFamily="18" charset="0"/>
              <a:cs typeface="Times New Roman" pitchFamily="18" charset="0"/>
            </a:endParaRPr>
          </a:p>
        </p:txBody>
      </p:sp>
      <p:sp>
        <p:nvSpPr>
          <p:cNvPr id="6" name="Rettangolo 5"/>
          <p:cNvSpPr/>
          <p:nvPr/>
        </p:nvSpPr>
        <p:spPr>
          <a:xfrm>
            <a:off x="179512" y="5469031"/>
            <a:ext cx="5688632" cy="1200329"/>
          </a:xfrm>
          <a:prstGeom prst="rect">
            <a:avLst/>
          </a:prstGeom>
          <a:solidFill>
            <a:srgbClr val="E9EDF4"/>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marL="171450" indent="-171450" algn="just">
              <a:buFont typeface="Wingdings" pitchFamily="2" charset="2"/>
              <a:buChar char="§"/>
            </a:pPr>
            <a:r>
              <a:rPr lang="en-US" sz="900" dirty="0" err="1">
                <a:latin typeface="Times New Roman" pitchFamily="18" charset="0"/>
                <a:cs typeface="Times New Roman" pitchFamily="18" charset="0"/>
              </a:rPr>
              <a:t>Parisi</a:t>
            </a:r>
            <a:r>
              <a:rPr lang="en-US" sz="900" dirty="0">
                <a:latin typeface="Times New Roman" pitchFamily="18" charset="0"/>
                <a:cs typeface="Times New Roman" pitchFamily="18" charset="0"/>
              </a:rPr>
              <a:t> A, </a:t>
            </a:r>
            <a:r>
              <a:rPr lang="en-US" sz="900" dirty="0" err="1">
                <a:latin typeface="Times New Roman" pitchFamily="18" charset="0"/>
                <a:cs typeface="Times New Roman" pitchFamily="18" charset="0"/>
              </a:rPr>
              <a:t>Desiderio</a:t>
            </a:r>
            <a:r>
              <a:rPr lang="en-US" sz="900" dirty="0">
                <a:latin typeface="Times New Roman" pitchFamily="18" charset="0"/>
                <a:cs typeface="Times New Roman" pitchFamily="18" charset="0"/>
              </a:rPr>
              <a:t> J (2015) </a:t>
            </a:r>
            <a:r>
              <a:rPr lang="en-US" sz="900" b="1" dirty="0">
                <a:latin typeface="Times New Roman" pitchFamily="18" charset="0"/>
                <a:cs typeface="Times New Roman" pitchFamily="18" charset="0"/>
              </a:rPr>
              <a:t>Establishing a multi-institutional registry to compare the outcomes of robotic, laparoscopic, and open surgery for gastric cancer.</a:t>
            </a:r>
            <a:r>
              <a:rPr lang="en-US" sz="900" dirty="0">
                <a:latin typeface="Times New Roman" pitchFamily="18" charset="0"/>
                <a:cs typeface="Times New Roman" pitchFamily="18" charset="0"/>
              </a:rPr>
              <a:t> Surgery</a:t>
            </a:r>
            <a:r>
              <a:rPr lang="en-US" sz="900" dirty="0" smtClean="0">
                <a:latin typeface="Times New Roman" pitchFamily="18" charset="0"/>
                <a:cs typeface="Times New Roman" pitchFamily="18" charset="0"/>
              </a:rPr>
              <a:t>.</a:t>
            </a:r>
          </a:p>
          <a:p>
            <a:pPr marL="171450" indent="-171450" algn="just">
              <a:buFont typeface="Wingdings" pitchFamily="2" charset="2"/>
              <a:buChar char="§"/>
            </a:pPr>
            <a:endParaRPr lang="it-IT" sz="900" dirty="0">
              <a:latin typeface="Times New Roman" pitchFamily="18" charset="0"/>
              <a:cs typeface="Times New Roman" pitchFamily="18" charset="0"/>
            </a:endParaRPr>
          </a:p>
          <a:p>
            <a:pPr marL="171450" indent="-171450" algn="just">
              <a:buFont typeface="Wingdings" pitchFamily="2" charset="2"/>
              <a:buChar char="§"/>
            </a:pPr>
            <a:r>
              <a:rPr lang="en-US" sz="900" dirty="0" err="1">
                <a:latin typeface="Times New Roman" pitchFamily="18" charset="0"/>
                <a:cs typeface="Times New Roman" pitchFamily="18" charset="0"/>
              </a:rPr>
              <a:t>Parisi</a:t>
            </a:r>
            <a:r>
              <a:rPr lang="en-US" sz="900" dirty="0">
                <a:latin typeface="Times New Roman" pitchFamily="18" charset="0"/>
                <a:cs typeface="Times New Roman" pitchFamily="18" charset="0"/>
              </a:rPr>
              <a:t> A, Nguyen NT, </a:t>
            </a:r>
            <a:r>
              <a:rPr lang="en-US" sz="900" dirty="0" err="1">
                <a:latin typeface="Times New Roman" pitchFamily="18" charset="0"/>
                <a:cs typeface="Times New Roman" pitchFamily="18" charset="0"/>
              </a:rPr>
              <a:t>Reim</a:t>
            </a:r>
            <a:r>
              <a:rPr lang="en-US" sz="900" dirty="0">
                <a:latin typeface="Times New Roman" pitchFamily="18" charset="0"/>
                <a:cs typeface="Times New Roman" pitchFamily="18" charset="0"/>
              </a:rPr>
              <a:t> D, Zhang S, Jiang ZW, Brower ST, </a:t>
            </a:r>
            <a:r>
              <a:rPr lang="en-US" sz="900" dirty="0" err="1">
                <a:latin typeface="Times New Roman" pitchFamily="18" charset="0"/>
                <a:cs typeface="Times New Roman" pitchFamily="18" charset="0"/>
              </a:rPr>
              <a:t>Azagra</a:t>
            </a:r>
            <a:r>
              <a:rPr lang="en-US" sz="900" dirty="0">
                <a:latin typeface="Times New Roman" pitchFamily="18" charset="0"/>
                <a:cs typeface="Times New Roman" pitchFamily="18" charset="0"/>
              </a:rPr>
              <a:t> JS, </a:t>
            </a:r>
            <a:r>
              <a:rPr lang="en-US" sz="900" dirty="0" err="1">
                <a:latin typeface="Times New Roman" pitchFamily="18" charset="0"/>
                <a:cs typeface="Times New Roman" pitchFamily="18" charset="0"/>
              </a:rPr>
              <a:t>Facy</a:t>
            </a:r>
            <a:r>
              <a:rPr lang="en-US" sz="900" dirty="0">
                <a:latin typeface="Times New Roman" pitchFamily="18" charset="0"/>
                <a:cs typeface="Times New Roman" pitchFamily="18" charset="0"/>
              </a:rPr>
              <a:t> O, </a:t>
            </a:r>
            <a:r>
              <a:rPr lang="en-US" sz="900" dirty="0" err="1">
                <a:latin typeface="Times New Roman" pitchFamily="18" charset="0"/>
                <a:cs typeface="Times New Roman" pitchFamily="18" charset="0"/>
              </a:rPr>
              <a:t>Alimoglu</a:t>
            </a:r>
            <a:r>
              <a:rPr lang="en-US" sz="900" dirty="0">
                <a:latin typeface="Times New Roman" pitchFamily="18" charset="0"/>
                <a:cs typeface="Times New Roman" pitchFamily="18" charset="0"/>
              </a:rPr>
              <a:t> O, Jackson PG, </a:t>
            </a:r>
            <a:r>
              <a:rPr lang="en-US" sz="900" dirty="0" err="1">
                <a:latin typeface="Times New Roman" pitchFamily="18" charset="0"/>
                <a:cs typeface="Times New Roman" pitchFamily="18" charset="0"/>
              </a:rPr>
              <a:t>Tsujimoto</a:t>
            </a:r>
            <a:r>
              <a:rPr lang="en-US" sz="900" dirty="0">
                <a:latin typeface="Times New Roman" pitchFamily="18" charset="0"/>
                <a:cs typeface="Times New Roman" pitchFamily="18" charset="0"/>
              </a:rPr>
              <a:t> H, </a:t>
            </a:r>
            <a:r>
              <a:rPr lang="en-US" sz="900" dirty="0" err="1">
                <a:latin typeface="Times New Roman" pitchFamily="18" charset="0"/>
                <a:cs typeface="Times New Roman" pitchFamily="18" charset="0"/>
              </a:rPr>
              <a:t>Kurokawa</a:t>
            </a:r>
            <a:r>
              <a:rPr lang="en-US" sz="900" dirty="0">
                <a:latin typeface="Times New Roman" pitchFamily="18" charset="0"/>
                <a:cs typeface="Times New Roman" pitchFamily="18" charset="0"/>
              </a:rPr>
              <a:t> Y, </a:t>
            </a:r>
            <a:r>
              <a:rPr lang="en-US" sz="900" dirty="0" err="1">
                <a:latin typeface="Times New Roman" pitchFamily="18" charset="0"/>
                <a:cs typeface="Times New Roman" pitchFamily="18" charset="0"/>
              </a:rPr>
              <a:t>Zang</a:t>
            </a:r>
            <a:r>
              <a:rPr lang="en-US" sz="900" dirty="0">
                <a:latin typeface="Times New Roman" pitchFamily="18" charset="0"/>
                <a:cs typeface="Times New Roman" pitchFamily="18" charset="0"/>
              </a:rPr>
              <a:t> L, Coburn NG, Yu PW, Zhang B, </a:t>
            </a:r>
            <a:r>
              <a:rPr lang="en-US" sz="900" dirty="0" err="1">
                <a:latin typeface="Times New Roman" pitchFamily="18" charset="0"/>
                <a:cs typeface="Times New Roman" pitchFamily="18" charset="0"/>
              </a:rPr>
              <a:t>Feng</a:t>
            </a:r>
            <a:r>
              <a:rPr lang="en-US" sz="900" dirty="0">
                <a:latin typeface="Times New Roman" pitchFamily="18" charset="0"/>
                <a:cs typeface="Times New Roman" pitchFamily="18" charset="0"/>
              </a:rPr>
              <a:t> Q, </a:t>
            </a:r>
            <a:r>
              <a:rPr lang="en-US" sz="900" dirty="0" err="1">
                <a:latin typeface="Times New Roman" pitchFamily="18" charset="0"/>
                <a:cs typeface="Times New Roman" pitchFamily="18" charset="0"/>
              </a:rPr>
              <a:t>Coratti</a:t>
            </a:r>
            <a:r>
              <a:rPr lang="en-US" sz="900" dirty="0">
                <a:latin typeface="Times New Roman" pitchFamily="18" charset="0"/>
                <a:cs typeface="Times New Roman" pitchFamily="18" charset="0"/>
              </a:rPr>
              <a:t> A, </a:t>
            </a:r>
            <a:r>
              <a:rPr lang="en-US" sz="900" dirty="0" err="1">
                <a:latin typeface="Times New Roman" pitchFamily="18" charset="0"/>
                <a:cs typeface="Times New Roman" pitchFamily="18" charset="0"/>
              </a:rPr>
              <a:t>Annecchiarico</a:t>
            </a:r>
            <a:r>
              <a:rPr lang="en-US" sz="900" dirty="0">
                <a:latin typeface="Times New Roman" pitchFamily="18" charset="0"/>
                <a:cs typeface="Times New Roman" pitchFamily="18" charset="0"/>
              </a:rPr>
              <a:t> M, Novotny A, </a:t>
            </a:r>
            <a:r>
              <a:rPr lang="en-US" sz="900" dirty="0" err="1">
                <a:latin typeface="Times New Roman" pitchFamily="18" charset="0"/>
                <a:cs typeface="Times New Roman" pitchFamily="18" charset="0"/>
              </a:rPr>
              <a:t>Goergen</a:t>
            </a:r>
            <a:r>
              <a:rPr lang="en-US" sz="900" dirty="0">
                <a:latin typeface="Times New Roman" pitchFamily="18" charset="0"/>
                <a:cs typeface="Times New Roman" pitchFamily="18" charset="0"/>
              </a:rPr>
              <a:t> M, </a:t>
            </a:r>
            <a:r>
              <a:rPr lang="en-US" sz="900" dirty="0" err="1">
                <a:latin typeface="Times New Roman" pitchFamily="18" charset="0"/>
                <a:cs typeface="Times New Roman" pitchFamily="18" charset="0"/>
              </a:rPr>
              <a:t>Lequeu</a:t>
            </a:r>
            <a:r>
              <a:rPr lang="en-US" sz="900" dirty="0">
                <a:latin typeface="Times New Roman" pitchFamily="18" charset="0"/>
                <a:cs typeface="Times New Roman" pitchFamily="18" charset="0"/>
              </a:rPr>
              <a:t> JB, </a:t>
            </a:r>
            <a:r>
              <a:rPr lang="en-US" sz="900" dirty="0" err="1">
                <a:latin typeface="Times New Roman" pitchFamily="18" charset="0"/>
                <a:cs typeface="Times New Roman" pitchFamily="18" charset="0"/>
              </a:rPr>
              <a:t>Eren</a:t>
            </a:r>
            <a:r>
              <a:rPr lang="en-US" sz="900" dirty="0">
                <a:latin typeface="Times New Roman" pitchFamily="18" charset="0"/>
                <a:cs typeface="Times New Roman" pitchFamily="18" charset="0"/>
              </a:rPr>
              <a:t> T, </a:t>
            </a:r>
            <a:r>
              <a:rPr lang="en-US" sz="900" dirty="0" err="1">
                <a:latin typeface="Times New Roman" pitchFamily="18" charset="0"/>
                <a:cs typeface="Times New Roman" pitchFamily="18" charset="0"/>
              </a:rPr>
              <a:t>Leblebici</a:t>
            </a:r>
            <a:r>
              <a:rPr lang="en-US" sz="900" dirty="0">
                <a:latin typeface="Times New Roman" pitchFamily="18" charset="0"/>
                <a:cs typeface="Times New Roman" pitchFamily="18" charset="0"/>
              </a:rPr>
              <a:t> M, Al-</a:t>
            </a:r>
            <a:r>
              <a:rPr lang="en-US" sz="900" dirty="0" err="1">
                <a:latin typeface="Times New Roman" pitchFamily="18" charset="0"/>
                <a:cs typeface="Times New Roman" pitchFamily="18" charset="0"/>
              </a:rPr>
              <a:t>Refaie</a:t>
            </a:r>
            <a:r>
              <a:rPr lang="en-US" sz="900" dirty="0">
                <a:latin typeface="Times New Roman" pitchFamily="18" charset="0"/>
                <a:cs typeface="Times New Roman" pitchFamily="18" charset="0"/>
              </a:rPr>
              <a:t> W, </a:t>
            </a:r>
            <a:r>
              <a:rPr lang="en-US" sz="900" dirty="0" err="1">
                <a:latin typeface="Times New Roman" pitchFamily="18" charset="0"/>
                <a:cs typeface="Times New Roman" pitchFamily="18" charset="0"/>
              </a:rPr>
              <a:t>Takiguchi</a:t>
            </a:r>
            <a:r>
              <a:rPr lang="en-US" sz="900" dirty="0">
                <a:latin typeface="Times New Roman" pitchFamily="18" charset="0"/>
                <a:cs typeface="Times New Roman" pitchFamily="18" charset="0"/>
              </a:rPr>
              <a:t> S, </a:t>
            </a:r>
            <a:r>
              <a:rPr lang="en-US" sz="900" dirty="0" err="1">
                <a:latin typeface="Times New Roman" pitchFamily="18" charset="0"/>
                <a:cs typeface="Times New Roman" pitchFamily="18" charset="0"/>
              </a:rPr>
              <a:t>Junjun</a:t>
            </a:r>
            <a:r>
              <a:rPr lang="en-US" sz="900" dirty="0">
                <a:latin typeface="Times New Roman" pitchFamily="18" charset="0"/>
                <a:cs typeface="Times New Roman" pitchFamily="18" charset="0"/>
              </a:rPr>
              <a:t> MA, Zhao YL, Liu T, </a:t>
            </a:r>
            <a:r>
              <a:rPr lang="en-US" sz="900" dirty="0" err="1">
                <a:latin typeface="Times New Roman" pitchFamily="18" charset="0"/>
                <a:cs typeface="Times New Roman" pitchFamily="18" charset="0"/>
              </a:rPr>
              <a:t>Desiderio</a:t>
            </a:r>
            <a:r>
              <a:rPr lang="en-US" sz="900" dirty="0">
                <a:latin typeface="Times New Roman" pitchFamily="18" charset="0"/>
                <a:cs typeface="Times New Roman" pitchFamily="18" charset="0"/>
              </a:rPr>
              <a:t> J (2015) </a:t>
            </a:r>
            <a:r>
              <a:rPr lang="en-US" sz="900" b="1" dirty="0">
                <a:latin typeface="Times New Roman" pitchFamily="18" charset="0"/>
                <a:cs typeface="Times New Roman" pitchFamily="18" charset="0"/>
              </a:rPr>
              <a:t>Current Status of Minimally Invasive Surgery for Gastric </a:t>
            </a:r>
            <a:r>
              <a:rPr lang="en-US" sz="900" b="1" dirty="0" err="1">
                <a:latin typeface="Times New Roman" pitchFamily="18" charset="0"/>
                <a:cs typeface="Times New Roman" pitchFamily="18" charset="0"/>
              </a:rPr>
              <a:t>Cancer:a</a:t>
            </a:r>
            <a:r>
              <a:rPr lang="en-US" sz="900" b="1" dirty="0">
                <a:latin typeface="Times New Roman" pitchFamily="18" charset="0"/>
                <a:cs typeface="Times New Roman" pitchFamily="18" charset="0"/>
              </a:rPr>
              <a:t> literature review to highlight studies limits</a:t>
            </a:r>
            <a:r>
              <a:rPr lang="en-US" sz="900" dirty="0">
                <a:latin typeface="Times New Roman" pitchFamily="18" charset="0"/>
                <a:cs typeface="Times New Roman" pitchFamily="18" charset="0"/>
              </a:rPr>
              <a:t>. </a:t>
            </a:r>
            <a:r>
              <a:rPr lang="it-IT" sz="900" dirty="0" err="1">
                <a:latin typeface="Times New Roman" pitchFamily="18" charset="0"/>
                <a:cs typeface="Times New Roman" pitchFamily="18" charset="0"/>
              </a:rPr>
              <a:t>Int</a:t>
            </a:r>
            <a:r>
              <a:rPr lang="it-IT" sz="900" dirty="0">
                <a:latin typeface="Times New Roman" pitchFamily="18" charset="0"/>
                <a:cs typeface="Times New Roman" pitchFamily="18" charset="0"/>
              </a:rPr>
              <a:t> J </a:t>
            </a:r>
            <a:r>
              <a:rPr lang="it-IT" sz="900" dirty="0" err="1">
                <a:latin typeface="Times New Roman" pitchFamily="18" charset="0"/>
                <a:cs typeface="Times New Roman" pitchFamily="18" charset="0"/>
              </a:rPr>
              <a:t>Surg</a:t>
            </a:r>
            <a:r>
              <a:rPr lang="it-IT" sz="900" dirty="0">
                <a:latin typeface="Times New Roman" pitchFamily="18" charset="0"/>
                <a:cs typeface="Times New Roman" pitchFamily="18" charset="0"/>
              </a:rPr>
              <a:t>. </a:t>
            </a:r>
          </a:p>
        </p:txBody>
      </p:sp>
      <p:pic>
        <p:nvPicPr>
          <p:cNvPr id="8" name="Immagin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96" y="908720"/>
            <a:ext cx="1440160" cy="1440160"/>
          </a:xfrm>
          <a:prstGeom prst="rect">
            <a:avLst/>
          </a:prstGeom>
        </p:spPr>
      </p:pic>
      <p:pic>
        <p:nvPicPr>
          <p:cNvPr id="11" name="Immagin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11760" y="2852936"/>
            <a:ext cx="4371916" cy="1800200"/>
          </a:xfrm>
          <a:prstGeom prst="rect">
            <a:avLst/>
          </a:prstGeom>
        </p:spPr>
      </p:pic>
      <p:sp>
        <p:nvSpPr>
          <p:cNvPr id="7" name="Titolo 1"/>
          <p:cNvSpPr txBox="1">
            <a:spLocks/>
          </p:cNvSpPr>
          <p:nvPr/>
        </p:nvSpPr>
        <p:spPr>
          <a:xfrm>
            <a:off x="25648" y="22940"/>
            <a:ext cx="3322216" cy="453732"/>
          </a:xfrm>
          <a:prstGeom prst="rect">
            <a:avLst/>
          </a:prstGeom>
          <a:solidFill>
            <a:schemeClr val="bg1">
              <a:lumMod val="95000"/>
            </a:schemeClr>
          </a:solidFill>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just"/>
            <a:r>
              <a:rPr lang="it-IT" sz="2800" b="1" dirty="0" smtClean="0">
                <a:solidFill>
                  <a:schemeClr val="bg1">
                    <a:lumMod val="50000"/>
                  </a:schemeClr>
                </a:solidFill>
                <a:latin typeface="Times New Roman" pitchFamily="18" charset="0"/>
                <a:cs typeface="Times New Roman" pitchFamily="18" charset="0"/>
              </a:rPr>
              <a:t>More Information</a:t>
            </a:r>
            <a:endParaRPr lang="en-US" sz="2800" b="1" dirty="0">
              <a:solidFill>
                <a:schemeClr val="bg1">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9135581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Jacopo\Desktop\img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2100256"/>
            <a:ext cx="5184576" cy="1173586"/>
          </a:xfrm>
          <a:prstGeom prst="rect">
            <a:avLst/>
          </a:prstGeom>
          <a:noFill/>
          <a:ln>
            <a:noFill/>
          </a:ln>
          <a:effectLst>
            <a:glow rad="101600">
              <a:schemeClr val="bg1">
                <a:lumMod val="75000"/>
                <a:alpha val="60000"/>
              </a:schemeClr>
            </a:glow>
            <a:outerShdw dist="35921" dir="2700000" algn="ctr" rotWithShape="0">
              <a:schemeClr val="bg2"/>
            </a:outerShdw>
          </a:effectLst>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52110" y="2924944"/>
            <a:ext cx="4656394" cy="1414165"/>
          </a:xfrm>
          <a:prstGeom prst="rect">
            <a:avLst/>
          </a:prstGeom>
          <a:noFill/>
          <a:ln>
            <a:noFill/>
          </a:ln>
          <a:effectLst>
            <a:outerShdw dist="35921" dir="2700000" algn="ctr" rotWithShape="0">
              <a:schemeClr val="bg2"/>
            </a:outerShdw>
            <a:reflection blurRad="6350" stA="52000" endA="300" endPos="35000" dir="5400000" sy="-100000" algn="bl" rotWithShape="0"/>
          </a:effectLst>
          <a:scene3d>
            <a:camera prst="perspectiveContrastingRightFacing"/>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8064" y="1052736"/>
            <a:ext cx="3600400" cy="681315"/>
          </a:xfrm>
          <a:prstGeom prst="rect">
            <a:avLst/>
          </a:prstGeom>
          <a:noFill/>
          <a:ln>
            <a:noFill/>
          </a:ln>
          <a:effectLst>
            <a:glow rad="101600">
              <a:schemeClr val="bg1">
                <a:lumMod val="75000"/>
                <a:alpha val="6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4313" y="848345"/>
            <a:ext cx="4765719" cy="1068487"/>
          </a:xfrm>
          <a:prstGeom prst="rect">
            <a:avLst/>
          </a:prstGeom>
          <a:noFill/>
          <a:ln>
            <a:noFill/>
          </a:ln>
          <a:effectLst>
            <a:glow rad="101600">
              <a:schemeClr val="bg1">
                <a:lumMod val="75000"/>
                <a:alpha val="6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ttangolo arrotondato 1"/>
          <p:cNvSpPr/>
          <p:nvPr/>
        </p:nvSpPr>
        <p:spPr>
          <a:xfrm>
            <a:off x="1403648" y="3573016"/>
            <a:ext cx="2016224" cy="720080"/>
          </a:xfrm>
          <a:prstGeom prst="roundRect">
            <a:avLst/>
          </a:prstGeom>
          <a:solidFill>
            <a:schemeClr val="bg1">
              <a:lumMod val="95000"/>
            </a:schemeClr>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a:solidFill>
                  <a:schemeClr val="tx1"/>
                </a:solidFill>
                <a:latin typeface="Times New Roman" pitchFamily="18" charset="0"/>
                <a:cs typeface="Times New Roman" pitchFamily="18" charset="0"/>
              </a:rPr>
              <a:t>Multi-disciplinary </a:t>
            </a:r>
            <a:endParaRPr lang="en-US" dirty="0" smtClean="0">
              <a:solidFill>
                <a:schemeClr val="tx1"/>
              </a:solidFill>
              <a:latin typeface="Times New Roman" pitchFamily="18" charset="0"/>
              <a:cs typeface="Times New Roman" pitchFamily="18" charset="0"/>
            </a:endParaRPr>
          </a:p>
          <a:p>
            <a:pPr algn="just"/>
            <a:r>
              <a:rPr lang="en-US" dirty="0" smtClean="0">
                <a:solidFill>
                  <a:schemeClr val="tx1"/>
                </a:solidFill>
                <a:latin typeface="Times New Roman" pitchFamily="18" charset="0"/>
                <a:cs typeface="Times New Roman" pitchFamily="18" charset="0"/>
              </a:rPr>
              <a:t>treatment </a:t>
            </a:r>
            <a:r>
              <a:rPr lang="en-US" dirty="0">
                <a:solidFill>
                  <a:schemeClr val="tx1"/>
                </a:solidFill>
                <a:latin typeface="Times New Roman" pitchFamily="18" charset="0"/>
                <a:cs typeface="Times New Roman" pitchFamily="18" charset="0"/>
              </a:rPr>
              <a:t>planning</a:t>
            </a:r>
          </a:p>
        </p:txBody>
      </p:sp>
      <p:sp>
        <p:nvSpPr>
          <p:cNvPr id="10" name="Rettangolo arrotondato 9"/>
          <p:cNvSpPr/>
          <p:nvPr/>
        </p:nvSpPr>
        <p:spPr>
          <a:xfrm>
            <a:off x="107504" y="4725144"/>
            <a:ext cx="2016224" cy="720080"/>
          </a:xfrm>
          <a:prstGeom prst="roundRect">
            <a:avLst/>
          </a:prstGeom>
          <a:solidFill>
            <a:schemeClr val="bg1">
              <a:lumMod val="95000"/>
            </a:schemeClr>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dirty="0" err="1">
                <a:solidFill>
                  <a:schemeClr val="tx1"/>
                </a:solidFill>
                <a:latin typeface="Times New Roman" pitchFamily="18" charset="0"/>
                <a:cs typeface="Times New Roman" pitchFamily="18" charset="0"/>
              </a:rPr>
              <a:t>Surgical</a:t>
            </a:r>
            <a:r>
              <a:rPr lang="it-IT" dirty="0">
                <a:solidFill>
                  <a:schemeClr val="tx1"/>
                </a:solidFill>
                <a:latin typeface="Times New Roman" pitchFamily="18" charset="0"/>
                <a:cs typeface="Times New Roman" pitchFamily="18" charset="0"/>
              </a:rPr>
              <a:t> </a:t>
            </a:r>
            <a:r>
              <a:rPr lang="en-US" dirty="0">
                <a:solidFill>
                  <a:schemeClr val="tx1"/>
                </a:solidFill>
                <a:latin typeface="Times New Roman" pitchFamily="18" charset="0"/>
                <a:cs typeface="Times New Roman" pitchFamily="18" charset="0"/>
              </a:rPr>
              <a:t>resection is the only curative treatment option</a:t>
            </a:r>
            <a:endParaRPr lang="it-IT" dirty="0">
              <a:solidFill>
                <a:schemeClr val="tx1"/>
              </a:solidFill>
              <a:latin typeface="Times New Roman" pitchFamily="18" charset="0"/>
              <a:cs typeface="Times New Roman" pitchFamily="18" charset="0"/>
            </a:endParaRPr>
          </a:p>
        </p:txBody>
      </p:sp>
      <p:sp>
        <p:nvSpPr>
          <p:cNvPr id="12" name="Rettangolo arrotondato 11"/>
          <p:cNvSpPr/>
          <p:nvPr/>
        </p:nvSpPr>
        <p:spPr>
          <a:xfrm>
            <a:off x="2500230" y="5661248"/>
            <a:ext cx="4448034" cy="792088"/>
          </a:xfrm>
          <a:prstGeom prst="roundRect">
            <a:avLst/>
          </a:prstGeom>
          <a:solidFill>
            <a:schemeClr val="bg1">
              <a:lumMod val="95000"/>
            </a:schemeClr>
          </a:solidFill>
          <a:ln>
            <a:solidFill>
              <a:schemeClr val="bg1"/>
            </a:solidFill>
          </a:ln>
          <a:effectLst>
            <a:outerShdw blurRad="76200" dir="13500000" sy="23000" kx="1200000" algn="br" rotWithShape="0">
              <a:prstClr val="black">
                <a:alpha val="2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b="1" dirty="0">
                <a:solidFill>
                  <a:schemeClr val="tx1"/>
                </a:solidFill>
                <a:latin typeface="Times New Roman" pitchFamily="18" charset="0"/>
                <a:cs typeface="Times New Roman" pitchFamily="18" charset="0"/>
              </a:rPr>
              <a:t>Standard </a:t>
            </a:r>
            <a:r>
              <a:rPr lang="it-IT" b="1" dirty="0" err="1" smtClean="0">
                <a:solidFill>
                  <a:schemeClr val="tx1"/>
                </a:solidFill>
                <a:latin typeface="Times New Roman" pitchFamily="18" charset="0"/>
                <a:cs typeface="Times New Roman" pitchFamily="18" charset="0"/>
              </a:rPr>
              <a:t>Gastrectomy</a:t>
            </a:r>
            <a:r>
              <a:rPr lang="it-IT" b="1" dirty="0" smtClean="0">
                <a:solidFill>
                  <a:schemeClr val="tx1"/>
                </a:solidFill>
                <a:latin typeface="Times New Roman" pitchFamily="18" charset="0"/>
                <a:cs typeface="Times New Roman" pitchFamily="18" charset="0"/>
              </a:rPr>
              <a:t> </a:t>
            </a:r>
            <a:endParaRPr lang="it-IT" b="1" dirty="0">
              <a:solidFill>
                <a:schemeClr val="tx1"/>
              </a:solidFill>
              <a:latin typeface="Times New Roman" pitchFamily="18" charset="0"/>
              <a:cs typeface="Times New Roman" pitchFamily="18" charset="0"/>
            </a:endParaRPr>
          </a:p>
          <a:p>
            <a:r>
              <a:rPr lang="en-US" dirty="0">
                <a:solidFill>
                  <a:schemeClr val="tx1"/>
                </a:solidFill>
                <a:latin typeface="Times New Roman" pitchFamily="18" charset="0"/>
                <a:cs typeface="Times New Roman" pitchFamily="18" charset="0"/>
              </a:rPr>
              <a:t>resection of at least two-thirds of the stomach with a D2 lymph node dissection</a:t>
            </a:r>
            <a:endParaRPr lang="it-IT" dirty="0">
              <a:solidFill>
                <a:schemeClr val="tx1"/>
              </a:solidFill>
              <a:latin typeface="Times New Roman" pitchFamily="18" charset="0"/>
              <a:cs typeface="Times New Roman" pitchFamily="18" charset="0"/>
            </a:endParaRPr>
          </a:p>
        </p:txBody>
      </p:sp>
      <p:sp>
        <p:nvSpPr>
          <p:cNvPr id="3" name="Freccia circolare a destra 2"/>
          <p:cNvSpPr/>
          <p:nvPr/>
        </p:nvSpPr>
        <p:spPr>
          <a:xfrm rot="1064823">
            <a:off x="722000" y="3814047"/>
            <a:ext cx="432048" cy="792088"/>
          </a:xfrm>
          <a:prstGeom prst="curvedRightArrow">
            <a:avLst/>
          </a:prstGeom>
          <a:ln>
            <a:solidFill>
              <a:schemeClr val="bg1">
                <a:lumMod val="6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it-IT">
              <a:solidFill>
                <a:schemeClr val="tx1"/>
              </a:solidFill>
            </a:endParaRPr>
          </a:p>
        </p:txBody>
      </p:sp>
      <p:sp>
        <p:nvSpPr>
          <p:cNvPr id="6" name="Freccia circolare a sinistra 5"/>
          <p:cNvSpPr/>
          <p:nvPr/>
        </p:nvSpPr>
        <p:spPr>
          <a:xfrm rot="18440696">
            <a:off x="2398283" y="4896643"/>
            <a:ext cx="425454" cy="720080"/>
          </a:xfrm>
          <a:prstGeom prst="curvedLeftArrow">
            <a:avLst/>
          </a:prstGeom>
          <a:ln>
            <a:solidFill>
              <a:schemeClr val="bg1">
                <a:lumMod val="6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it-IT">
              <a:solidFill>
                <a:schemeClr val="tx1"/>
              </a:solidFill>
            </a:endParaRPr>
          </a:p>
        </p:txBody>
      </p:sp>
      <p:sp>
        <p:nvSpPr>
          <p:cNvPr id="11" name="Titolo 1"/>
          <p:cNvSpPr txBox="1">
            <a:spLocks/>
          </p:cNvSpPr>
          <p:nvPr/>
        </p:nvSpPr>
        <p:spPr>
          <a:xfrm>
            <a:off x="3131840" y="22940"/>
            <a:ext cx="2808312" cy="453732"/>
          </a:xfrm>
          <a:prstGeom prst="rect">
            <a:avLst/>
          </a:prstGeom>
          <a:solidFill>
            <a:schemeClr val="bg1">
              <a:lumMod val="95000"/>
            </a:schemeClr>
          </a:solidFill>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lvl="0" algn="just"/>
            <a:r>
              <a:rPr lang="en-US" sz="2800" b="1" dirty="0" smtClean="0">
                <a:solidFill>
                  <a:schemeClr val="bg1">
                    <a:lumMod val="50000"/>
                  </a:schemeClr>
                </a:solidFill>
                <a:latin typeface="Times New Roman" pitchFamily="18" charset="0"/>
                <a:cs typeface="Times New Roman" pitchFamily="18" charset="0"/>
              </a:rPr>
              <a:t>Current Practice</a:t>
            </a:r>
            <a:endParaRPr lang="it-IT" sz="2800" b="1" dirty="0">
              <a:solidFill>
                <a:schemeClr val="bg1">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38863583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arrotondato 1"/>
          <p:cNvSpPr/>
          <p:nvPr/>
        </p:nvSpPr>
        <p:spPr>
          <a:xfrm>
            <a:off x="3203848" y="2379438"/>
            <a:ext cx="2664296" cy="720080"/>
          </a:xfrm>
          <a:prstGeom prst="round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100000" t="100000"/>
            </a:path>
            <a:tileRect r="-100000" b="-100000"/>
          </a:gra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solidFill>
                  <a:schemeClr val="tx1"/>
                </a:solidFill>
                <a:latin typeface="Times New Roman" pitchFamily="18" charset="0"/>
                <a:cs typeface="Times New Roman" pitchFamily="18" charset="0"/>
              </a:rPr>
              <a:t>INVESTIGATIONAL TREATMENTS</a:t>
            </a:r>
          </a:p>
        </p:txBody>
      </p:sp>
      <p:sp>
        <p:nvSpPr>
          <p:cNvPr id="10" name="Rettangolo arrotondato 9"/>
          <p:cNvSpPr/>
          <p:nvPr/>
        </p:nvSpPr>
        <p:spPr>
          <a:xfrm>
            <a:off x="107504" y="1268760"/>
            <a:ext cx="3456384" cy="576064"/>
          </a:xfrm>
          <a:prstGeom prst="roundRect">
            <a:avLst/>
          </a:prstGeom>
          <a:solidFill>
            <a:schemeClr val="bg1">
              <a:lumMod val="95000"/>
            </a:schemeClr>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Times New Roman" pitchFamily="18" charset="0"/>
                <a:cs typeface="Times New Roman" pitchFamily="18" charset="0"/>
              </a:rPr>
              <a:t>Endoscopic </a:t>
            </a:r>
            <a:r>
              <a:rPr lang="en-US" dirty="0" err="1">
                <a:solidFill>
                  <a:schemeClr val="tx1"/>
                </a:solidFill>
                <a:latin typeface="Times New Roman" pitchFamily="18" charset="0"/>
                <a:cs typeface="Times New Roman" pitchFamily="18" charset="0"/>
              </a:rPr>
              <a:t>submucosal</a:t>
            </a:r>
            <a:r>
              <a:rPr lang="en-US" dirty="0">
                <a:solidFill>
                  <a:schemeClr val="tx1"/>
                </a:solidFill>
                <a:latin typeface="Times New Roman" pitchFamily="18" charset="0"/>
                <a:cs typeface="Times New Roman" pitchFamily="18" charset="0"/>
              </a:rPr>
              <a:t> dissection under </a:t>
            </a:r>
            <a:r>
              <a:rPr lang="en-US" dirty="0" smtClean="0">
                <a:solidFill>
                  <a:schemeClr val="tx1"/>
                </a:solidFill>
                <a:latin typeface="Times New Roman" pitchFamily="18" charset="0"/>
                <a:cs typeface="Times New Roman" pitchFamily="18" charset="0"/>
              </a:rPr>
              <a:t>expanded </a:t>
            </a:r>
            <a:r>
              <a:rPr lang="it-IT" dirty="0" err="1" smtClean="0">
                <a:solidFill>
                  <a:schemeClr val="tx1"/>
                </a:solidFill>
                <a:latin typeface="Times New Roman" pitchFamily="18" charset="0"/>
                <a:cs typeface="Times New Roman" pitchFamily="18" charset="0"/>
              </a:rPr>
              <a:t>criteria</a:t>
            </a:r>
            <a:endParaRPr lang="it-IT" dirty="0">
              <a:solidFill>
                <a:schemeClr val="tx1"/>
              </a:solidFill>
              <a:latin typeface="Times New Roman" pitchFamily="18" charset="0"/>
              <a:cs typeface="Times New Roman" pitchFamily="18" charset="0"/>
            </a:endParaRPr>
          </a:p>
        </p:txBody>
      </p:sp>
      <p:sp>
        <p:nvSpPr>
          <p:cNvPr id="12" name="Rettangolo arrotondato 11"/>
          <p:cNvSpPr/>
          <p:nvPr/>
        </p:nvSpPr>
        <p:spPr>
          <a:xfrm>
            <a:off x="3059832" y="5517232"/>
            <a:ext cx="3006180" cy="792088"/>
          </a:xfrm>
          <a:prstGeom prst="roundRect">
            <a:avLst/>
          </a:prstGeom>
          <a:solidFill>
            <a:schemeClr val="bg1">
              <a:lumMod val="95000"/>
            </a:schemeClr>
          </a:solidFill>
          <a:ln w="38100">
            <a:solidFill>
              <a:srgbClr val="FF0000"/>
            </a:solidFill>
          </a:ln>
          <a:effectLst>
            <a:outerShdw blurRad="50800" dist="38100" dir="8100000" algn="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b="1" dirty="0" err="1" smtClean="0">
                <a:solidFill>
                  <a:srgbClr val="C00000"/>
                </a:solidFill>
                <a:latin typeface="Times New Roman" pitchFamily="18" charset="0"/>
                <a:cs typeface="Times New Roman" pitchFamily="18" charset="0"/>
              </a:rPr>
              <a:t>Minimally</a:t>
            </a:r>
            <a:r>
              <a:rPr lang="it-IT" b="1" dirty="0" smtClean="0">
                <a:solidFill>
                  <a:srgbClr val="C00000"/>
                </a:solidFill>
                <a:latin typeface="Times New Roman" pitchFamily="18" charset="0"/>
                <a:cs typeface="Times New Roman" pitchFamily="18" charset="0"/>
              </a:rPr>
              <a:t> Invasive </a:t>
            </a:r>
            <a:r>
              <a:rPr lang="it-IT" b="1" dirty="0" err="1" smtClean="0">
                <a:solidFill>
                  <a:srgbClr val="C00000"/>
                </a:solidFill>
                <a:latin typeface="Times New Roman" pitchFamily="18" charset="0"/>
                <a:cs typeface="Times New Roman" pitchFamily="18" charset="0"/>
              </a:rPr>
              <a:t>Surgery</a:t>
            </a:r>
            <a:endParaRPr lang="it-IT" b="1" dirty="0">
              <a:solidFill>
                <a:srgbClr val="C00000"/>
              </a:solidFill>
              <a:latin typeface="Times New Roman" pitchFamily="18" charset="0"/>
              <a:cs typeface="Times New Roman" pitchFamily="18" charset="0"/>
            </a:endParaRPr>
          </a:p>
        </p:txBody>
      </p:sp>
      <p:sp>
        <p:nvSpPr>
          <p:cNvPr id="5" name="Rettangolo 4"/>
          <p:cNvSpPr/>
          <p:nvPr/>
        </p:nvSpPr>
        <p:spPr>
          <a:xfrm>
            <a:off x="3059832" y="3284984"/>
            <a:ext cx="2880320" cy="533636"/>
          </a:xfrm>
          <a:prstGeom prst="rect">
            <a:avLst/>
          </a:prstGeom>
          <a:solidFill>
            <a:schemeClr val="bg1">
              <a:lumMod val="95000"/>
            </a:schemeClr>
          </a:solidFill>
          <a:ln>
            <a:solidFill>
              <a:schemeClr val="bg1"/>
            </a:solid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it-IT" sz="1600" spc="-40" dirty="0" err="1" smtClean="0">
                <a:solidFill>
                  <a:schemeClr val="tx1"/>
                </a:solidFill>
                <a:latin typeface="Times New Roman" pitchFamily="18" charset="0"/>
                <a:cs typeface="Times New Roman" pitchFamily="18" charset="0"/>
              </a:rPr>
              <a:t>Should</a:t>
            </a:r>
            <a:r>
              <a:rPr lang="it-IT" sz="1600" spc="-40" dirty="0" smtClean="0">
                <a:solidFill>
                  <a:schemeClr val="tx1"/>
                </a:solidFill>
                <a:latin typeface="Times New Roman" pitchFamily="18" charset="0"/>
                <a:cs typeface="Times New Roman" pitchFamily="18" charset="0"/>
              </a:rPr>
              <a:t> </a:t>
            </a:r>
            <a:r>
              <a:rPr lang="it-IT" sz="1600" spc="-40" dirty="0">
                <a:solidFill>
                  <a:schemeClr val="tx1"/>
                </a:solidFill>
                <a:latin typeface="Times New Roman" pitchFamily="18" charset="0"/>
                <a:cs typeface="Times New Roman" pitchFamily="18" charset="0"/>
              </a:rPr>
              <a:t>be </a:t>
            </a:r>
            <a:r>
              <a:rPr lang="en-US" sz="1600" spc="-40" dirty="0">
                <a:solidFill>
                  <a:schemeClr val="tx1"/>
                </a:solidFill>
                <a:latin typeface="Times New Roman" pitchFamily="18" charset="0"/>
                <a:cs typeface="Times New Roman" pitchFamily="18" charset="0"/>
              </a:rPr>
              <a:t>evaluated in appropriate clinical research settings</a:t>
            </a:r>
            <a:endParaRPr lang="it-IT" sz="1600" spc="-40" dirty="0">
              <a:solidFill>
                <a:schemeClr val="tx1"/>
              </a:solidFill>
              <a:latin typeface="Times New Roman" pitchFamily="18" charset="0"/>
              <a:cs typeface="Times New Roman" pitchFamily="18" charset="0"/>
            </a:endParaRPr>
          </a:p>
        </p:txBody>
      </p:sp>
      <p:sp>
        <p:nvSpPr>
          <p:cNvPr id="13" name="Rettangolo arrotondato 12"/>
          <p:cNvSpPr/>
          <p:nvPr/>
        </p:nvSpPr>
        <p:spPr>
          <a:xfrm>
            <a:off x="107504" y="2907126"/>
            <a:ext cx="2376264" cy="377858"/>
          </a:xfrm>
          <a:prstGeom prst="roundRect">
            <a:avLst/>
          </a:prstGeom>
          <a:solidFill>
            <a:schemeClr val="bg1">
              <a:lumMod val="95000"/>
            </a:schemeClr>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a:solidFill>
                  <a:schemeClr val="tx1"/>
                </a:solidFill>
                <a:latin typeface="Times New Roman" pitchFamily="18" charset="0"/>
                <a:cs typeface="Times New Roman" pitchFamily="18" charset="0"/>
              </a:rPr>
              <a:t>Local </a:t>
            </a:r>
            <a:r>
              <a:rPr lang="it-IT" dirty="0" err="1">
                <a:solidFill>
                  <a:schemeClr val="tx1"/>
                </a:solidFill>
                <a:latin typeface="Times New Roman" pitchFamily="18" charset="0"/>
                <a:cs typeface="Times New Roman" pitchFamily="18" charset="0"/>
              </a:rPr>
              <a:t>tumor</a:t>
            </a:r>
            <a:r>
              <a:rPr lang="it-IT" dirty="0">
                <a:solidFill>
                  <a:schemeClr val="tx1"/>
                </a:solidFill>
                <a:latin typeface="Times New Roman" pitchFamily="18" charset="0"/>
                <a:cs typeface="Times New Roman" pitchFamily="18" charset="0"/>
              </a:rPr>
              <a:t> </a:t>
            </a:r>
            <a:r>
              <a:rPr lang="it-IT" dirty="0" err="1">
                <a:solidFill>
                  <a:schemeClr val="tx1"/>
                </a:solidFill>
                <a:latin typeface="Times New Roman" pitchFamily="18" charset="0"/>
                <a:cs typeface="Times New Roman" pitchFamily="18" charset="0"/>
              </a:rPr>
              <a:t>resection</a:t>
            </a:r>
            <a:endParaRPr lang="it-IT" dirty="0">
              <a:solidFill>
                <a:schemeClr val="tx1"/>
              </a:solidFill>
              <a:latin typeface="Times New Roman" pitchFamily="18" charset="0"/>
              <a:cs typeface="Times New Roman" pitchFamily="18" charset="0"/>
            </a:endParaRPr>
          </a:p>
        </p:txBody>
      </p:sp>
      <p:sp>
        <p:nvSpPr>
          <p:cNvPr id="14" name="Rettangolo arrotondato 13"/>
          <p:cNvSpPr/>
          <p:nvPr/>
        </p:nvSpPr>
        <p:spPr>
          <a:xfrm>
            <a:off x="109158" y="4491302"/>
            <a:ext cx="2878666" cy="377858"/>
          </a:xfrm>
          <a:prstGeom prst="roundRect">
            <a:avLst/>
          </a:prstGeom>
          <a:solidFill>
            <a:schemeClr val="bg1">
              <a:lumMod val="95000"/>
            </a:schemeClr>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err="1">
                <a:solidFill>
                  <a:schemeClr val="tx1"/>
                </a:solidFill>
              </a:rPr>
              <a:t>Neoadjuvant</a:t>
            </a:r>
            <a:r>
              <a:rPr lang="it-IT" dirty="0">
                <a:solidFill>
                  <a:schemeClr val="tx1"/>
                </a:solidFill>
              </a:rPr>
              <a:t> </a:t>
            </a:r>
            <a:r>
              <a:rPr lang="it-IT" dirty="0" err="1">
                <a:solidFill>
                  <a:schemeClr val="tx1"/>
                </a:solidFill>
              </a:rPr>
              <a:t>chemotherapy</a:t>
            </a:r>
            <a:endParaRPr lang="it-IT" dirty="0">
              <a:solidFill>
                <a:schemeClr val="tx1"/>
              </a:solidFill>
              <a:latin typeface="Times New Roman" pitchFamily="18" charset="0"/>
              <a:cs typeface="Times New Roman" pitchFamily="18" charset="0"/>
            </a:endParaRPr>
          </a:p>
        </p:txBody>
      </p:sp>
      <p:sp>
        <p:nvSpPr>
          <p:cNvPr id="16" name="Rettangolo arrotondato 15"/>
          <p:cNvSpPr/>
          <p:nvPr/>
        </p:nvSpPr>
        <p:spPr>
          <a:xfrm>
            <a:off x="6229838" y="1295855"/>
            <a:ext cx="2878666" cy="548969"/>
          </a:xfrm>
          <a:prstGeom prst="roundRect">
            <a:avLst/>
          </a:prstGeom>
          <a:solidFill>
            <a:schemeClr val="bg1">
              <a:lumMod val="95000"/>
            </a:schemeClr>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Times New Roman" pitchFamily="18" charset="0"/>
                <a:cs typeface="Times New Roman" pitchFamily="18" charset="0"/>
              </a:rPr>
              <a:t>Adjuvant chemotherapy using agents other than S-1</a:t>
            </a:r>
            <a:endParaRPr lang="it-IT" dirty="0">
              <a:solidFill>
                <a:schemeClr val="tx1"/>
              </a:solidFill>
              <a:latin typeface="Times New Roman" pitchFamily="18" charset="0"/>
              <a:cs typeface="Times New Roman" pitchFamily="18" charset="0"/>
            </a:endParaRPr>
          </a:p>
        </p:txBody>
      </p:sp>
      <p:sp>
        <p:nvSpPr>
          <p:cNvPr id="18" name="Rettangolo arrotondato 17"/>
          <p:cNvSpPr/>
          <p:nvPr/>
        </p:nvSpPr>
        <p:spPr>
          <a:xfrm>
            <a:off x="5868144" y="4491302"/>
            <a:ext cx="3240360" cy="377858"/>
          </a:xfrm>
          <a:prstGeom prst="roundRect">
            <a:avLst/>
          </a:prstGeom>
          <a:solidFill>
            <a:schemeClr val="bg1">
              <a:lumMod val="95000"/>
            </a:schemeClr>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err="1">
                <a:solidFill>
                  <a:schemeClr val="tx1"/>
                </a:solidFill>
                <a:latin typeface="Times New Roman" pitchFamily="18" charset="0"/>
                <a:cs typeface="Times New Roman" pitchFamily="18" charset="0"/>
              </a:rPr>
              <a:t>Neoadjuvant</a:t>
            </a:r>
            <a:r>
              <a:rPr lang="it-IT" dirty="0">
                <a:solidFill>
                  <a:schemeClr val="tx1"/>
                </a:solidFill>
                <a:latin typeface="Times New Roman" pitchFamily="18" charset="0"/>
                <a:cs typeface="Times New Roman" pitchFamily="18" charset="0"/>
              </a:rPr>
              <a:t> </a:t>
            </a:r>
            <a:r>
              <a:rPr lang="it-IT" dirty="0" err="1">
                <a:solidFill>
                  <a:schemeClr val="tx1"/>
                </a:solidFill>
                <a:latin typeface="Times New Roman" pitchFamily="18" charset="0"/>
                <a:cs typeface="Times New Roman" pitchFamily="18" charset="0"/>
              </a:rPr>
              <a:t>chemoradiotherapy</a:t>
            </a:r>
            <a:endParaRPr lang="it-IT" dirty="0">
              <a:solidFill>
                <a:schemeClr val="tx1"/>
              </a:solidFill>
              <a:latin typeface="Times New Roman" pitchFamily="18" charset="0"/>
              <a:cs typeface="Times New Roman" pitchFamily="18" charset="0"/>
            </a:endParaRPr>
          </a:p>
        </p:txBody>
      </p:sp>
      <p:sp>
        <p:nvSpPr>
          <p:cNvPr id="20" name="Rettangolo arrotondato 19"/>
          <p:cNvSpPr/>
          <p:nvPr/>
        </p:nvSpPr>
        <p:spPr>
          <a:xfrm>
            <a:off x="6200411" y="2930895"/>
            <a:ext cx="2908093" cy="377858"/>
          </a:xfrm>
          <a:prstGeom prst="roundRect">
            <a:avLst/>
          </a:prstGeom>
          <a:solidFill>
            <a:schemeClr val="bg1">
              <a:lumMod val="95000"/>
            </a:schemeClr>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err="1">
                <a:solidFill>
                  <a:schemeClr val="tx1"/>
                </a:solidFill>
                <a:latin typeface="Times New Roman" pitchFamily="18" charset="0"/>
                <a:cs typeface="Times New Roman" pitchFamily="18" charset="0"/>
              </a:rPr>
              <a:t>Adjuvant</a:t>
            </a:r>
            <a:r>
              <a:rPr lang="it-IT" dirty="0">
                <a:solidFill>
                  <a:schemeClr val="tx1"/>
                </a:solidFill>
                <a:latin typeface="Times New Roman" pitchFamily="18" charset="0"/>
                <a:cs typeface="Times New Roman" pitchFamily="18" charset="0"/>
              </a:rPr>
              <a:t> </a:t>
            </a:r>
            <a:r>
              <a:rPr lang="it-IT" dirty="0" err="1">
                <a:solidFill>
                  <a:schemeClr val="tx1"/>
                </a:solidFill>
                <a:latin typeface="Times New Roman" pitchFamily="18" charset="0"/>
                <a:cs typeface="Times New Roman" pitchFamily="18" charset="0"/>
              </a:rPr>
              <a:t>chemoradiotherapy</a:t>
            </a:r>
            <a:endParaRPr lang="it-IT" dirty="0">
              <a:solidFill>
                <a:schemeClr val="tx1"/>
              </a:solidFill>
              <a:latin typeface="Times New Roman" pitchFamily="18" charset="0"/>
              <a:cs typeface="Times New Roman" pitchFamily="18" charset="0"/>
            </a:endParaRPr>
          </a:p>
        </p:txBody>
      </p:sp>
      <p:sp>
        <p:nvSpPr>
          <p:cNvPr id="15" name="Freccia circolare in giù 14"/>
          <p:cNvSpPr/>
          <p:nvPr/>
        </p:nvSpPr>
        <p:spPr>
          <a:xfrm rot="17821215">
            <a:off x="5197770" y="1659583"/>
            <a:ext cx="865750" cy="318590"/>
          </a:xfrm>
          <a:prstGeom prst="curvedDownArrow">
            <a:avLst/>
          </a:prstGeom>
          <a:ln>
            <a:solidFill>
              <a:schemeClr val="bg1">
                <a:lumMod val="6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it-IT">
              <a:solidFill>
                <a:schemeClr val="tx1"/>
              </a:solidFill>
            </a:endParaRPr>
          </a:p>
        </p:txBody>
      </p:sp>
      <p:sp>
        <p:nvSpPr>
          <p:cNvPr id="22" name="Freccia circolare in giù 21"/>
          <p:cNvSpPr/>
          <p:nvPr/>
        </p:nvSpPr>
        <p:spPr>
          <a:xfrm rot="153468">
            <a:off x="5946830" y="2476698"/>
            <a:ext cx="865750" cy="318590"/>
          </a:xfrm>
          <a:prstGeom prst="curvedDownArrow">
            <a:avLst/>
          </a:prstGeom>
          <a:ln>
            <a:solidFill>
              <a:schemeClr val="bg1">
                <a:lumMod val="6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it-IT">
              <a:solidFill>
                <a:schemeClr val="tx1"/>
              </a:solidFill>
            </a:endParaRPr>
          </a:p>
        </p:txBody>
      </p:sp>
      <p:sp>
        <p:nvSpPr>
          <p:cNvPr id="23" name="Freccia circolare in giù 22"/>
          <p:cNvSpPr/>
          <p:nvPr/>
        </p:nvSpPr>
        <p:spPr>
          <a:xfrm rot="4253871">
            <a:off x="5799461" y="3816647"/>
            <a:ext cx="865750" cy="318590"/>
          </a:xfrm>
          <a:prstGeom prst="curvedDownArrow">
            <a:avLst/>
          </a:prstGeom>
          <a:ln>
            <a:solidFill>
              <a:schemeClr val="bg1">
                <a:lumMod val="6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it-IT">
              <a:solidFill>
                <a:schemeClr val="tx1"/>
              </a:solidFill>
            </a:endParaRPr>
          </a:p>
        </p:txBody>
      </p:sp>
      <p:sp>
        <p:nvSpPr>
          <p:cNvPr id="19" name="Freccia circolare in su 18"/>
          <p:cNvSpPr/>
          <p:nvPr/>
        </p:nvSpPr>
        <p:spPr>
          <a:xfrm rot="14262764">
            <a:off x="3591298" y="1613157"/>
            <a:ext cx="841915" cy="358414"/>
          </a:xfrm>
          <a:prstGeom prst="curvedUpArrow">
            <a:avLst/>
          </a:prstGeom>
          <a:ln>
            <a:solidFill>
              <a:schemeClr val="bg1">
                <a:lumMod val="6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it-IT">
              <a:solidFill>
                <a:schemeClr val="tx1"/>
              </a:solidFill>
            </a:endParaRPr>
          </a:p>
        </p:txBody>
      </p:sp>
      <p:sp>
        <p:nvSpPr>
          <p:cNvPr id="28" name="Freccia circolare in su 27"/>
          <p:cNvSpPr/>
          <p:nvPr/>
        </p:nvSpPr>
        <p:spPr>
          <a:xfrm rot="9603457">
            <a:off x="2182036" y="2361689"/>
            <a:ext cx="841915" cy="358414"/>
          </a:xfrm>
          <a:prstGeom prst="curvedUpArrow">
            <a:avLst/>
          </a:prstGeom>
          <a:ln>
            <a:solidFill>
              <a:schemeClr val="bg1">
                <a:lumMod val="6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it-IT">
              <a:solidFill>
                <a:schemeClr val="tx1"/>
              </a:solidFill>
            </a:endParaRPr>
          </a:p>
        </p:txBody>
      </p:sp>
      <p:sp>
        <p:nvSpPr>
          <p:cNvPr id="29" name="Freccia circolare in su 28"/>
          <p:cNvSpPr/>
          <p:nvPr/>
        </p:nvSpPr>
        <p:spPr>
          <a:xfrm rot="6434826">
            <a:off x="2286763" y="3802742"/>
            <a:ext cx="841915" cy="358414"/>
          </a:xfrm>
          <a:prstGeom prst="curvedUpArrow">
            <a:avLst/>
          </a:prstGeom>
          <a:ln>
            <a:solidFill>
              <a:schemeClr val="bg1">
                <a:lumMod val="6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it-IT">
              <a:solidFill>
                <a:schemeClr val="tx1"/>
              </a:solidFill>
            </a:endParaRPr>
          </a:p>
        </p:txBody>
      </p:sp>
      <p:sp>
        <p:nvSpPr>
          <p:cNvPr id="21" name="Freccia in giù 20"/>
          <p:cNvSpPr/>
          <p:nvPr/>
        </p:nvSpPr>
        <p:spPr>
          <a:xfrm>
            <a:off x="4562922" y="4149080"/>
            <a:ext cx="225102" cy="1008112"/>
          </a:xfrm>
          <a:prstGeom prst="downArrow">
            <a:avLst/>
          </a:prstGeom>
          <a:ln>
            <a:solidFill>
              <a:schemeClr val="bg1">
                <a:lumMod val="6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it-IT">
              <a:solidFill>
                <a:schemeClr val="tx1"/>
              </a:solidFill>
            </a:endParaRPr>
          </a:p>
        </p:txBody>
      </p:sp>
      <p:sp>
        <p:nvSpPr>
          <p:cNvPr id="24" name="Titolo 1"/>
          <p:cNvSpPr txBox="1">
            <a:spLocks/>
          </p:cNvSpPr>
          <p:nvPr/>
        </p:nvSpPr>
        <p:spPr>
          <a:xfrm>
            <a:off x="2915816" y="22940"/>
            <a:ext cx="3247866" cy="453732"/>
          </a:xfrm>
          <a:prstGeom prst="rect">
            <a:avLst/>
          </a:prstGeom>
          <a:solidFill>
            <a:schemeClr val="bg1">
              <a:lumMod val="95000"/>
            </a:schemeClr>
          </a:solidFill>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lvl="0" algn="just"/>
            <a:r>
              <a:rPr lang="en-US" sz="2800" b="1" dirty="0" smtClean="0">
                <a:solidFill>
                  <a:schemeClr val="bg1">
                    <a:lumMod val="50000"/>
                  </a:schemeClr>
                </a:solidFill>
                <a:latin typeface="Times New Roman" pitchFamily="18" charset="0"/>
                <a:cs typeface="Times New Roman" pitchFamily="18" charset="0"/>
              </a:rPr>
              <a:t>Investigation Fields</a:t>
            </a:r>
            <a:endParaRPr lang="it-IT" sz="2800" b="1" dirty="0">
              <a:solidFill>
                <a:schemeClr val="bg1">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2533257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tangolo arrotondato 9"/>
          <p:cNvSpPr/>
          <p:nvPr/>
        </p:nvSpPr>
        <p:spPr>
          <a:xfrm>
            <a:off x="107504" y="4725144"/>
            <a:ext cx="2016224" cy="720080"/>
          </a:xfrm>
          <a:prstGeom prst="roundRect">
            <a:avLst/>
          </a:prstGeom>
          <a:solidFill>
            <a:schemeClr val="bg1">
              <a:lumMod val="95000"/>
            </a:schemeClr>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Times New Roman" pitchFamily="18" charset="0"/>
                <a:cs typeface="Times New Roman" pitchFamily="18" charset="0"/>
              </a:rPr>
              <a:t>Advancement of surgical techniques</a:t>
            </a:r>
            <a:endParaRPr lang="it-IT" dirty="0">
              <a:solidFill>
                <a:schemeClr val="tx1"/>
              </a:solidFill>
              <a:latin typeface="Times New Roman" pitchFamily="18" charset="0"/>
              <a:cs typeface="Times New Roman" pitchFamily="18" charset="0"/>
            </a:endParaRPr>
          </a:p>
        </p:txBody>
      </p:sp>
      <p:sp>
        <p:nvSpPr>
          <p:cNvPr id="12" name="Rettangolo arrotondato 11"/>
          <p:cNvSpPr/>
          <p:nvPr/>
        </p:nvSpPr>
        <p:spPr>
          <a:xfrm>
            <a:off x="35496" y="2996952"/>
            <a:ext cx="4448034" cy="792088"/>
          </a:xfrm>
          <a:prstGeom prst="roundRect">
            <a:avLst/>
          </a:prstGeom>
          <a:solidFill>
            <a:schemeClr val="bg1">
              <a:lumMod val="95000"/>
            </a:schemeClr>
          </a:solidFill>
          <a:ln>
            <a:solidFill>
              <a:schemeClr val="bg1"/>
            </a:solid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dirty="0">
                <a:solidFill>
                  <a:schemeClr val="tx1"/>
                </a:solidFill>
                <a:latin typeface="Times New Roman" pitchFamily="18" charset="0"/>
                <a:cs typeface="Times New Roman" pitchFamily="18" charset="0"/>
              </a:rPr>
              <a:t>Kitano </a:t>
            </a:r>
            <a:r>
              <a:rPr lang="it-IT" dirty="0" err="1">
                <a:solidFill>
                  <a:schemeClr val="tx1"/>
                </a:solidFill>
                <a:latin typeface="Times New Roman" pitchFamily="18" charset="0"/>
                <a:cs typeface="Times New Roman" pitchFamily="18" charset="0"/>
              </a:rPr>
              <a:t>firstly</a:t>
            </a:r>
            <a:r>
              <a:rPr lang="it-IT" dirty="0">
                <a:solidFill>
                  <a:schemeClr val="tx1"/>
                </a:solidFill>
                <a:latin typeface="Times New Roman" pitchFamily="18" charset="0"/>
                <a:cs typeface="Times New Roman" pitchFamily="18" charset="0"/>
              </a:rPr>
              <a:t> </a:t>
            </a:r>
            <a:r>
              <a:rPr lang="en-US" dirty="0">
                <a:solidFill>
                  <a:schemeClr val="tx1"/>
                </a:solidFill>
                <a:latin typeface="Times New Roman" pitchFamily="18" charset="0"/>
                <a:cs typeface="Times New Roman" pitchFamily="18" charset="0"/>
              </a:rPr>
              <a:t>reported a laparoscopy-assisted distal </a:t>
            </a:r>
            <a:r>
              <a:rPr lang="en-US" dirty="0" err="1">
                <a:solidFill>
                  <a:schemeClr val="tx1"/>
                </a:solidFill>
                <a:latin typeface="Times New Roman" pitchFamily="18" charset="0"/>
                <a:cs typeface="Times New Roman" pitchFamily="18" charset="0"/>
              </a:rPr>
              <a:t>gastrectomy</a:t>
            </a:r>
            <a:r>
              <a:rPr lang="en-US" dirty="0">
                <a:solidFill>
                  <a:schemeClr val="tx1"/>
                </a:solidFill>
                <a:latin typeface="Times New Roman" pitchFamily="18" charset="0"/>
                <a:cs typeface="Times New Roman" pitchFamily="18" charset="0"/>
              </a:rPr>
              <a:t> for gastric </a:t>
            </a:r>
            <a:r>
              <a:rPr lang="it-IT" dirty="0" err="1">
                <a:solidFill>
                  <a:schemeClr val="tx1"/>
                </a:solidFill>
                <a:latin typeface="Times New Roman" pitchFamily="18" charset="0"/>
                <a:cs typeface="Times New Roman" pitchFamily="18" charset="0"/>
              </a:rPr>
              <a:t>cancer</a:t>
            </a:r>
            <a:r>
              <a:rPr lang="it-IT" dirty="0">
                <a:solidFill>
                  <a:schemeClr val="tx1"/>
                </a:solidFill>
                <a:latin typeface="Times New Roman" pitchFamily="18" charset="0"/>
                <a:cs typeface="Times New Roman" pitchFamily="18" charset="0"/>
              </a:rPr>
              <a:t> in 1994</a:t>
            </a:r>
          </a:p>
        </p:txBody>
      </p:sp>
      <p:sp>
        <p:nvSpPr>
          <p:cNvPr id="3" name="Freccia circolare a destra 2"/>
          <p:cNvSpPr/>
          <p:nvPr/>
        </p:nvSpPr>
        <p:spPr>
          <a:xfrm>
            <a:off x="1230229" y="5524455"/>
            <a:ext cx="426713" cy="766372"/>
          </a:xfrm>
          <a:prstGeom prst="curvedRightArrow">
            <a:avLst/>
          </a:prstGeom>
          <a:ln>
            <a:solidFill>
              <a:schemeClr val="bg1">
                <a:lumMod val="6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it-IT">
              <a:solidFill>
                <a:schemeClr val="tx1"/>
              </a:solidFill>
            </a:endParaRPr>
          </a:p>
        </p:txBody>
      </p:sp>
      <p:sp>
        <p:nvSpPr>
          <p:cNvPr id="6" name="Freccia circolare a sinistra 5"/>
          <p:cNvSpPr/>
          <p:nvPr/>
        </p:nvSpPr>
        <p:spPr>
          <a:xfrm rot="15960517">
            <a:off x="4278878" y="4946259"/>
            <a:ext cx="425454" cy="1279370"/>
          </a:xfrm>
          <a:prstGeom prst="curvedLeftArrow">
            <a:avLst/>
          </a:prstGeom>
          <a:ln>
            <a:solidFill>
              <a:schemeClr val="bg1">
                <a:lumMod val="6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it-IT">
              <a:solidFill>
                <a:schemeClr val="tx1"/>
              </a:solidFill>
            </a:endParaRPr>
          </a:p>
        </p:txBody>
      </p:sp>
      <p:grpSp>
        <p:nvGrpSpPr>
          <p:cNvPr id="11" name="Gruppo 10"/>
          <p:cNvGrpSpPr/>
          <p:nvPr/>
        </p:nvGrpSpPr>
        <p:grpSpPr>
          <a:xfrm>
            <a:off x="144541" y="1052736"/>
            <a:ext cx="4859507" cy="1045071"/>
            <a:chOff x="446784" y="1196752"/>
            <a:chExt cx="4859507" cy="1045071"/>
          </a:xfrm>
          <a:effectLst>
            <a:outerShdw blurRad="50800" dist="38100" algn="l" rotWithShape="0">
              <a:prstClr val="black">
                <a:alpha val="40000"/>
              </a:prstClr>
            </a:outerShdw>
          </a:effectLst>
        </p:grpSpPr>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007" y="1196752"/>
              <a:ext cx="2320793" cy="431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r="11885"/>
            <a:stretch/>
          </p:blipFill>
          <p:spPr bwMode="auto">
            <a:xfrm>
              <a:off x="446784" y="1628800"/>
              <a:ext cx="4859507"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4659" y="2060848"/>
              <a:ext cx="2143125"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04770" y="2060848"/>
            <a:ext cx="4515702" cy="2074120"/>
          </a:xfrm>
          <a:prstGeom prst="rect">
            <a:avLst/>
          </a:prstGeom>
          <a:noFill/>
          <a:ln>
            <a:noFill/>
          </a:ln>
          <a:effectLst>
            <a:outerShdw dist="35921" dir="2700000" algn="ctr" rotWithShape="0">
              <a:schemeClr val="bg2"/>
            </a:outerShdw>
            <a:reflection blurRad="6350" stA="52000" endA="300" endPos="35000" dir="5400000" sy="-100000" algn="bl" rotWithShape="0"/>
          </a:effectLst>
          <a:scene3d>
            <a:camera prst="perspectiveContrastingRightFacing"/>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Rettangolo arrotondato 16"/>
          <p:cNvSpPr/>
          <p:nvPr/>
        </p:nvSpPr>
        <p:spPr>
          <a:xfrm>
            <a:off x="5274708" y="5517232"/>
            <a:ext cx="3473756" cy="792088"/>
          </a:xfrm>
          <a:prstGeom prst="roundRect">
            <a:avLst/>
          </a:prstGeom>
          <a:solidFill>
            <a:schemeClr val="bg1">
              <a:lumMod val="95000"/>
            </a:schemeClr>
          </a:solidFill>
          <a:ln>
            <a:solidFill>
              <a:schemeClr val="bg1"/>
            </a:solid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a:solidFill>
                  <a:schemeClr val="tx1"/>
                </a:solidFill>
                <a:latin typeface="Times New Roman" pitchFamily="18" charset="0"/>
                <a:cs typeface="Times New Roman" pitchFamily="18" charset="0"/>
              </a:rPr>
              <a:t>Robotic-assisted </a:t>
            </a:r>
            <a:r>
              <a:rPr lang="en-US" dirty="0" err="1">
                <a:solidFill>
                  <a:schemeClr val="tx1"/>
                </a:solidFill>
                <a:latin typeface="Times New Roman" pitchFamily="18" charset="0"/>
                <a:cs typeface="Times New Roman" pitchFamily="18" charset="0"/>
              </a:rPr>
              <a:t>gastrectomy</a:t>
            </a:r>
            <a:r>
              <a:rPr lang="en-US" dirty="0">
                <a:solidFill>
                  <a:schemeClr val="tx1"/>
                </a:solidFill>
                <a:latin typeface="Times New Roman" pitchFamily="18" charset="0"/>
                <a:cs typeface="Times New Roman" pitchFamily="18" charset="0"/>
              </a:rPr>
              <a:t> was reported in 2003 by </a:t>
            </a:r>
            <a:r>
              <a:rPr lang="en-US" dirty="0" err="1">
                <a:solidFill>
                  <a:schemeClr val="tx1"/>
                </a:solidFill>
                <a:latin typeface="Times New Roman" pitchFamily="18" charset="0"/>
                <a:cs typeface="Times New Roman" pitchFamily="18" charset="0"/>
              </a:rPr>
              <a:t>Hashizume</a:t>
            </a:r>
            <a:endParaRPr lang="it-IT" dirty="0">
              <a:solidFill>
                <a:schemeClr val="tx1"/>
              </a:solidFill>
              <a:latin typeface="Times New Roman" pitchFamily="18" charset="0"/>
              <a:cs typeface="Times New Roman" pitchFamily="18" charset="0"/>
            </a:endParaRPr>
          </a:p>
        </p:txBody>
      </p:sp>
      <p:sp>
        <p:nvSpPr>
          <p:cNvPr id="18" name="Rettangolo arrotondato 17"/>
          <p:cNvSpPr/>
          <p:nvPr/>
        </p:nvSpPr>
        <p:spPr>
          <a:xfrm>
            <a:off x="1882712" y="5989428"/>
            <a:ext cx="2287143" cy="345547"/>
          </a:xfrm>
          <a:prstGeom prst="roundRect">
            <a:avLst/>
          </a:prstGeom>
          <a:solidFill>
            <a:schemeClr val="bg1">
              <a:lumMod val="95000"/>
            </a:schemeClr>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Times New Roman" pitchFamily="18" charset="0"/>
                <a:cs typeface="Times New Roman" pitchFamily="18" charset="0"/>
              </a:rPr>
              <a:t>New surgical devices </a:t>
            </a:r>
          </a:p>
        </p:txBody>
      </p:sp>
      <p:sp>
        <p:nvSpPr>
          <p:cNvPr id="19" name="Freccia circolare a destra 18"/>
          <p:cNvSpPr/>
          <p:nvPr/>
        </p:nvSpPr>
        <p:spPr>
          <a:xfrm>
            <a:off x="1187624" y="3886764"/>
            <a:ext cx="426713" cy="766372"/>
          </a:xfrm>
          <a:prstGeom prst="curvedRightArrow">
            <a:avLst/>
          </a:prstGeom>
          <a:ln>
            <a:solidFill>
              <a:schemeClr val="bg1">
                <a:lumMod val="6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it-IT">
              <a:solidFill>
                <a:schemeClr val="tx1"/>
              </a:solidFill>
            </a:endParaRPr>
          </a:p>
        </p:txBody>
      </p:sp>
      <p:sp>
        <p:nvSpPr>
          <p:cNvPr id="20" name="Titolo 1"/>
          <p:cNvSpPr txBox="1">
            <a:spLocks/>
          </p:cNvSpPr>
          <p:nvPr/>
        </p:nvSpPr>
        <p:spPr>
          <a:xfrm>
            <a:off x="2123728" y="22940"/>
            <a:ext cx="4438893" cy="453732"/>
          </a:xfrm>
          <a:prstGeom prst="rect">
            <a:avLst/>
          </a:prstGeom>
          <a:solidFill>
            <a:schemeClr val="bg1">
              <a:lumMod val="95000"/>
            </a:schemeClr>
          </a:solidFill>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lvl="0" algn="just"/>
            <a:r>
              <a:rPr lang="en-US" sz="2800" b="1" dirty="0" smtClean="0">
                <a:solidFill>
                  <a:schemeClr val="bg1">
                    <a:lumMod val="50000"/>
                  </a:schemeClr>
                </a:solidFill>
                <a:latin typeface="Times New Roman" pitchFamily="18" charset="0"/>
                <a:cs typeface="Times New Roman" pitchFamily="18" charset="0"/>
              </a:rPr>
              <a:t>Minimally Invasive Surgery</a:t>
            </a:r>
            <a:endParaRPr lang="it-IT" sz="2800" b="1" dirty="0">
              <a:solidFill>
                <a:schemeClr val="bg1">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37359777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tangolo arrotondato 9"/>
          <p:cNvSpPr/>
          <p:nvPr/>
        </p:nvSpPr>
        <p:spPr>
          <a:xfrm>
            <a:off x="51990" y="3212976"/>
            <a:ext cx="4231977" cy="504056"/>
          </a:xfrm>
          <a:prstGeom prst="roundRect">
            <a:avLst/>
          </a:prstGeom>
          <a:solidFill>
            <a:schemeClr val="bg1">
              <a:lumMod val="95000"/>
            </a:schemeClr>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a:solidFill>
                  <a:schemeClr val="tx1"/>
                </a:solidFill>
                <a:latin typeface="Times New Roman" pitchFamily="18" charset="0"/>
                <a:cs typeface="Times New Roman" pitchFamily="18" charset="0"/>
              </a:rPr>
              <a:t>The number of laparoscopic </a:t>
            </a:r>
            <a:r>
              <a:rPr lang="en-US" dirty="0" err="1">
                <a:solidFill>
                  <a:schemeClr val="tx1"/>
                </a:solidFill>
                <a:latin typeface="Times New Roman" pitchFamily="18" charset="0"/>
                <a:cs typeface="Times New Roman" pitchFamily="18" charset="0"/>
              </a:rPr>
              <a:t>gastrectomies</a:t>
            </a:r>
            <a:r>
              <a:rPr lang="en-US" dirty="0">
                <a:solidFill>
                  <a:schemeClr val="tx1"/>
                </a:solidFill>
                <a:latin typeface="Times New Roman" pitchFamily="18" charset="0"/>
                <a:cs typeface="Times New Roman" pitchFamily="18" charset="0"/>
              </a:rPr>
              <a:t> is increasing </a:t>
            </a:r>
            <a:endParaRPr lang="it-IT" dirty="0">
              <a:solidFill>
                <a:schemeClr val="tx1"/>
              </a:solidFill>
              <a:latin typeface="Times New Roman" pitchFamily="18" charset="0"/>
              <a:cs typeface="Times New Roman" pitchFamily="18" charset="0"/>
            </a:endParaRPr>
          </a:p>
        </p:txBody>
      </p:sp>
      <p:sp>
        <p:nvSpPr>
          <p:cNvPr id="17" name="Rettangolo arrotondato 16"/>
          <p:cNvSpPr/>
          <p:nvPr/>
        </p:nvSpPr>
        <p:spPr>
          <a:xfrm>
            <a:off x="3042460" y="5733256"/>
            <a:ext cx="3113716" cy="1008112"/>
          </a:xfrm>
          <a:prstGeom prst="roundRect">
            <a:avLst/>
          </a:prstGeom>
          <a:solidFill>
            <a:schemeClr val="bg1">
              <a:lumMod val="95000"/>
            </a:schemeClr>
          </a:solidFill>
          <a:ln>
            <a:solidFill>
              <a:schemeClr val="bg1"/>
            </a:solid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Times New Roman" pitchFamily="18" charset="0"/>
                <a:cs typeface="Times New Roman" pitchFamily="18" charset="0"/>
              </a:rPr>
              <a:t>The evidence is still weak to be considered as </a:t>
            </a:r>
            <a:r>
              <a:rPr lang="en-US" b="1" dirty="0" smtClean="0">
                <a:solidFill>
                  <a:schemeClr val="tx1"/>
                </a:solidFill>
                <a:latin typeface="Times New Roman" pitchFamily="18" charset="0"/>
                <a:cs typeface="Times New Roman" pitchFamily="18" charset="0"/>
              </a:rPr>
              <a:t>standard procedures </a:t>
            </a:r>
            <a:r>
              <a:rPr lang="en-US" b="1" dirty="0">
                <a:solidFill>
                  <a:schemeClr val="tx1"/>
                </a:solidFill>
                <a:latin typeface="Times New Roman" pitchFamily="18" charset="0"/>
                <a:cs typeface="Times New Roman" pitchFamily="18" charset="0"/>
              </a:rPr>
              <a:t>in daily practice</a:t>
            </a:r>
            <a:endParaRPr lang="it-IT" b="1" dirty="0">
              <a:solidFill>
                <a:schemeClr val="tx1"/>
              </a:solidFill>
              <a:latin typeface="Times New Roman" pitchFamily="18" charset="0"/>
              <a:cs typeface="Times New Roman" pitchFamily="18"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90" y="909119"/>
            <a:ext cx="5456114" cy="1511769"/>
          </a:xfrm>
          <a:prstGeom prst="rect">
            <a:avLst/>
          </a:prstGeom>
          <a:noFill/>
          <a:ln>
            <a:noFill/>
          </a:ln>
          <a:effectLst>
            <a:outerShdw dist="35921" dir="2700000" algn="ctr" rotWithShape="0">
              <a:schemeClr val="bg2"/>
            </a:outerShdw>
            <a:reflection blurRad="6350" stA="52000" endA="300" endPos="35000" dir="5400000" sy="-100000" algn="bl" rotWithShape="0"/>
          </a:effectLst>
          <a:scene3d>
            <a:camera prst="perspectiveContrastingRightFacing"/>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3968" y="875055"/>
            <a:ext cx="4716016" cy="1401817"/>
          </a:xfrm>
          <a:prstGeom prst="rect">
            <a:avLst/>
          </a:prstGeom>
          <a:noFill/>
          <a:ln>
            <a:noFill/>
          </a:ln>
          <a:effectLst>
            <a:outerShdw dist="35921" dir="2700000" algn="ctr" rotWithShape="0">
              <a:schemeClr val="bg2"/>
            </a:outerShdw>
            <a:reflection blurRad="6350" stA="52000" endA="300" endPos="35000" dir="5400000" sy="-100000" algn="bl" rotWithShape="0"/>
          </a:effectLst>
          <a:scene3d>
            <a:camera prst="perspectiveContrastingRightFacing"/>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Rettangolo arrotondato 19"/>
          <p:cNvSpPr/>
          <p:nvPr/>
        </p:nvSpPr>
        <p:spPr>
          <a:xfrm>
            <a:off x="37379" y="3861048"/>
            <a:ext cx="4246588" cy="1036110"/>
          </a:xfrm>
          <a:prstGeom prst="roundRect">
            <a:avLst/>
          </a:prstGeom>
          <a:solidFill>
            <a:schemeClr val="bg1">
              <a:lumMod val="95000"/>
            </a:schemeClr>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a:solidFill>
                  <a:schemeClr val="tx1"/>
                </a:solidFill>
                <a:latin typeface="Times New Roman" pitchFamily="18" charset="0"/>
                <a:cs typeface="Times New Roman" pitchFamily="18" charset="0"/>
              </a:rPr>
              <a:t>Laparoscopy has been evaluated as an alternative to open surgery with the potential benefits of decreased operative morbidity and reduced recovery times</a:t>
            </a:r>
          </a:p>
        </p:txBody>
      </p:sp>
      <p:sp>
        <p:nvSpPr>
          <p:cNvPr id="21" name="Rettangolo arrotondato 20"/>
          <p:cNvSpPr/>
          <p:nvPr/>
        </p:nvSpPr>
        <p:spPr>
          <a:xfrm>
            <a:off x="4932040" y="3212976"/>
            <a:ext cx="4176464" cy="504056"/>
          </a:xfrm>
          <a:prstGeom prst="round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100000" t="100000"/>
            </a:path>
            <a:tileRect r="-100000" b="-100000"/>
          </a:gra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a:solidFill>
                  <a:schemeClr val="tx1"/>
                </a:solidFill>
                <a:latin typeface="Times New Roman" pitchFamily="18" charset="0"/>
                <a:cs typeface="Times New Roman" pitchFamily="18" charset="0"/>
              </a:rPr>
              <a:t>The benefit has only been shown by small comparative studies </a:t>
            </a:r>
          </a:p>
        </p:txBody>
      </p:sp>
      <p:sp>
        <p:nvSpPr>
          <p:cNvPr id="23" name="Rettangolo arrotondato 22"/>
          <p:cNvSpPr/>
          <p:nvPr/>
        </p:nvSpPr>
        <p:spPr>
          <a:xfrm>
            <a:off x="4932040" y="3861048"/>
            <a:ext cx="4176464" cy="1036110"/>
          </a:xfrm>
          <a:prstGeom prst="round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100000" t="100000"/>
            </a:path>
            <a:tileRect r="-100000" b="-100000"/>
          </a:gra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a:solidFill>
                  <a:schemeClr val="tx1"/>
                </a:solidFill>
                <a:latin typeface="Times New Roman" pitchFamily="18" charset="0"/>
                <a:cs typeface="Times New Roman" pitchFamily="18" charset="0"/>
              </a:rPr>
              <a:t>Meta-analyses confirm benefits in distal </a:t>
            </a:r>
            <a:r>
              <a:rPr lang="en-US" dirty="0" err="1">
                <a:solidFill>
                  <a:schemeClr val="tx1"/>
                </a:solidFill>
                <a:latin typeface="Times New Roman" pitchFamily="18" charset="0"/>
                <a:cs typeface="Times New Roman" pitchFamily="18" charset="0"/>
              </a:rPr>
              <a:t>gastrectomy</a:t>
            </a:r>
            <a:r>
              <a:rPr lang="en-US" dirty="0">
                <a:solidFill>
                  <a:schemeClr val="tx1"/>
                </a:solidFill>
                <a:latin typeface="Times New Roman" pitchFamily="18" charset="0"/>
                <a:cs typeface="Times New Roman" pitchFamily="18" charset="0"/>
              </a:rPr>
              <a:t>, though some concerns remain regarding long-term outcomes and the possibility for reduced nodal harvest</a:t>
            </a:r>
            <a:endParaRPr lang="it-IT" dirty="0">
              <a:solidFill>
                <a:schemeClr val="tx1"/>
              </a:solidFill>
              <a:latin typeface="Times New Roman" pitchFamily="18" charset="0"/>
              <a:cs typeface="Times New Roman" pitchFamily="18" charset="0"/>
            </a:endParaRPr>
          </a:p>
        </p:txBody>
      </p:sp>
      <p:sp>
        <p:nvSpPr>
          <p:cNvPr id="25" name="Rettangolo arrotondato 24"/>
          <p:cNvSpPr/>
          <p:nvPr/>
        </p:nvSpPr>
        <p:spPr>
          <a:xfrm>
            <a:off x="4932040" y="5085184"/>
            <a:ext cx="4176464" cy="504056"/>
          </a:xfrm>
          <a:prstGeom prst="round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100000" t="100000"/>
            </a:path>
            <a:tileRect r="-100000" b="-100000"/>
          </a:gra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latin typeface="Times New Roman" pitchFamily="18" charset="0"/>
                <a:cs typeface="Times New Roman" pitchFamily="18" charset="0"/>
              </a:rPr>
              <a:t>Robotic </a:t>
            </a:r>
            <a:r>
              <a:rPr lang="en-US" dirty="0">
                <a:solidFill>
                  <a:schemeClr val="tx1"/>
                </a:solidFill>
                <a:latin typeface="Times New Roman" pitchFamily="18" charset="0"/>
                <a:cs typeface="Times New Roman" pitchFamily="18" charset="0"/>
              </a:rPr>
              <a:t>surgery is not even mentioned in the current guidelines</a:t>
            </a:r>
            <a:endParaRPr lang="it-IT" dirty="0">
              <a:solidFill>
                <a:schemeClr val="tx1"/>
              </a:solidFill>
              <a:latin typeface="Times New Roman" pitchFamily="18" charset="0"/>
              <a:cs typeface="Times New Roman" pitchFamily="18" charset="0"/>
            </a:endParaRPr>
          </a:p>
        </p:txBody>
      </p:sp>
      <p:sp>
        <p:nvSpPr>
          <p:cNvPr id="11" name="Titolo 1"/>
          <p:cNvSpPr txBox="1">
            <a:spLocks/>
          </p:cNvSpPr>
          <p:nvPr/>
        </p:nvSpPr>
        <p:spPr>
          <a:xfrm>
            <a:off x="3707904" y="22940"/>
            <a:ext cx="1656184" cy="453732"/>
          </a:xfrm>
          <a:prstGeom prst="rect">
            <a:avLst/>
          </a:prstGeom>
          <a:solidFill>
            <a:schemeClr val="bg1">
              <a:lumMod val="95000"/>
            </a:schemeClr>
          </a:solidFill>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lvl="0" algn="just"/>
            <a:r>
              <a:rPr lang="en-US" sz="2800" b="1" dirty="0" smtClean="0">
                <a:solidFill>
                  <a:schemeClr val="bg1">
                    <a:lumMod val="50000"/>
                  </a:schemeClr>
                </a:solidFill>
                <a:latin typeface="Times New Roman" pitchFamily="18" charset="0"/>
                <a:cs typeface="Times New Roman" pitchFamily="18" charset="0"/>
              </a:rPr>
              <a:t>Overview</a:t>
            </a:r>
            <a:endParaRPr lang="it-IT" sz="2800" b="1" dirty="0">
              <a:solidFill>
                <a:schemeClr val="bg1">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41973548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arrotondato 3"/>
          <p:cNvSpPr/>
          <p:nvPr/>
        </p:nvSpPr>
        <p:spPr>
          <a:xfrm>
            <a:off x="686789" y="980728"/>
            <a:ext cx="2445051" cy="345547"/>
          </a:xfrm>
          <a:prstGeom prst="roundRect">
            <a:avLst/>
          </a:prstGeom>
          <a:solidFill>
            <a:schemeClr val="bg1">
              <a:lumMod val="95000"/>
            </a:schemeClr>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latin typeface="Times New Roman" pitchFamily="18" charset="0"/>
                <a:cs typeface="Times New Roman" pitchFamily="18" charset="0"/>
              </a:rPr>
              <a:t>Perioperative </a:t>
            </a:r>
            <a:r>
              <a:rPr lang="en-US" dirty="0">
                <a:solidFill>
                  <a:schemeClr val="tx1"/>
                </a:solidFill>
                <a:latin typeface="Times New Roman" pitchFamily="18" charset="0"/>
                <a:cs typeface="Times New Roman" pitchFamily="18" charset="0"/>
              </a:rPr>
              <a:t>outcomes</a:t>
            </a:r>
          </a:p>
        </p:txBody>
      </p:sp>
      <p:sp>
        <p:nvSpPr>
          <p:cNvPr id="5" name="Rettangolo arrotondato 4"/>
          <p:cNvSpPr/>
          <p:nvPr/>
        </p:nvSpPr>
        <p:spPr>
          <a:xfrm>
            <a:off x="2981906" y="2003333"/>
            <a:ext cx="3318286" cy="345547"/>
          </a:xfrm>
          <a:prstGeom prst="roundRect">
            <a:avLst/>
          </a:prstGeom>
          <a:solidFill>
            <a:schemeClr val="bg1">
              <a:lumMod val="95000"/>
            </a:schemeClr>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itchFamily="18" charset="0"/>
                <a:cs typeface="Times New Roman" pitchFamily="18" charset="0"/>
              </a:rPr>
              <a:t>Respect of oncological principles</a:t>
            </a:r>
            <a:endParaRPr lang="it-IT" dirty="0">
              <a:solidFill>
                <a:schemeClr val="tx1"/>
              </a:solidFill>
              <a:latin typeface="Times New Roman" pitchFamily="18" charset="0"/>
              <a:cs typeface="Times New Roman" pitchFamily="18" charset="0"/>
            </a:endParaRPr>
          </a:p>
        </p:txBody>
      </p:sp>
      <p:sp>
        <p:nvSpPr>
          <p:cNvPr id="6" name="Freccia circolare a destra 5"/>
          <p:cNvSpPr/>
          <p:nvPr/>
        </p:nvSpPr>
        <p:spPr>
          <a:xfrm>
            <a:off x="3203848" y="836712"/>
            <a:ext cx="1836204" cy="1224136"/>
          </a:xfrm>
          <a:prstGeom prst="curvedRightArrow">
            <a:avLst>
              <a:gd name="adj1" fmla="val 11871"/>
              <a:gd name="adj2" fmla="val 25828"/>
              <a:gd name="adj3" fmla="val 25000"/>
            </a:avLst>
          </a:prstGeom>
          <a:ln>
            <a:solidFill>
              <a:schemeClr val="bg1">
                <a:lumMod val="6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it-IT">
              <a:solidFill>
                <a:schemeClr val="tx1"/>
              </a:solidFill>
            </a:endParaRPr>
          </a:p>
        </p:txBody>
      </p:sp>
      <p:sp>
        <p:nvSpPr>
          <p:cNvPr id="7" name="Rettangolo arrotondato 6"/>
          <p:cNvSpPr/>
          <p:nvPr/>
        </p:nvSpPr>
        <p:spPr>
          <a:xfrm>
            <a:off x="3347864" y="1124744"/>
            <a:ext cx="2520280" cy="576064"/>
          </a:xfrm>
          <a:prstGeom prst="round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6200000" scaled="1"/>
            <a:tileRect/>
          </a:gradFill>
          <a:ln>
            <a:solidFill>
              <a:schemeClr val="bg1"/>
            </a:solid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Times New Roman" pitchFamily="18" charset="0"/>
                <a:cs typeface="Times New Roman" pitchFamily="18" charset="0"/>
              </a:rPr>
              <a:t>Research </a:t>
            </a:r>
            <a:r>
              <a:rPr lang="en-US" b="1" dirty="0" smtClean="0">
                <a:solidFill>
                  <a:schemeClr val="tx1"/>
                </a:solidFill>
                <a:latin typeface="Times New Roman" pitchFamily="18" charset="0"/>
                <a:cs typeface="Times New Roman" pitchFamily="18" charset="0"/>
              </a:rPr>
              <a:t>in Minimally Invasive Surgery </a:t>
            </a:r>
            <a:endParaRPr lang="en-US" b="1" dirty="0">
              <a:solidFill>
                <a:schemeClr val="tx1"/>
              </a:solidFill>
              <a:latin typeface="Times New Roman" pitchFamily="18" charset="0"/>
              <a:cs typeface="Times New Roman" pitchFamily="18" charset="0"/>
            </a:endParaRPr>
          </a:p>
        </p:txBody>
      </p:sp>
      <p:sp>
        <p:nvSpPr>
          <p:cNvPr id="8" name="Rettangolo arrotondato 7"/>
          <p:cNvSpPr/>
          <p:nvPr/>
        </p:nvSpPr>
        <p:spPr>
          <a:xfrm>
            <a:off x="6156176" y="980728"/>
            <a:ext cx="1584175" cy="345547"/>
          </a:xfrm>
          <a:prstGeom prst="roundRect">
            <a:avLst/>
          </a:prstGeom>
          <a:solidFill>
            <a:schemeClr val="bg1">
              <a:lumMod val="95000"/>
            </a:schemeClr>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latin typeface="Times New Roman" pitchFamily="18" charset="0"/>
                <a:cs typeface="Times New Roman" pitchFamily="18" charset="0"/>
              </a:rPr>
              <a:t>Quality </a:t>
            </a:r>
            <a:r>
              <a:rPr lang="en-US" dirty="0">
                <a:solidFill>
                  <a:schemeClr val="tx1"/>
                </a:solidFill>
                <a:latin typeface="Times New Roman" pitchFamily="18" charset="0"/>
                <a:cs typeface="Times New Roman" pitchFamily="18" charset="0"/>
              </a:rPr>
              <a:t>of life</a:t>
            </a:r>
          </a:p>
        </p:txBody>
      </p:sp>
      <p:sp>
        <p:nvSpPr>
          <p:cNvPr id="9" name="Rettangolo arrotondato 8"/>
          <p:cNvSpPr/>
          <p:nvPr/>
        </p:nvSpPr>
        <p:spPr>
          <a:xfrm>
            <a:off x="2411760" y="2708920"/>
            <a:ext cx="4320481" cy="342037"/>
          </a:xfrm>
          <a:prstGeom prst="roundRect">
            <a:avLst/>
          </a:prstGeom>
          <a:solidFill>
            <a:schemeClr val="bg1">
              <a:lumMod val="95000"/>
            </a:schemeClr>
          </a:solidFill>
          <a:ln w="38100">
            <a:solidFill>
              <a:srgbClr val="FFC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0000"/>
                </a:solidFill>
                <a:latin typeface="Times New Roman" pitchFamily="18" charset="0"/>
                <a:cs typeface="Times New Roman" pitchFamily="18" charset="0"/>
              </a:rPr>
              <a:t>Growing attention </a:t>
            </a:r>
            <a:r>
              <a:rPr lang="en-US" sz="2000" b="1" dirty="0" smtClean="0">
                <a:solidFill>
                  <a:srgbClr val="FF0000"/>
                </a:solidFill>
                <a:latin typeface="Times New Roman" pitchFamily="18" charset="0"/>
                <a:cs typeface="Times New Roman" pitchFamily="18" charset="0"/>
              </a:rPr>
              <a:t>in </a:t>
            </a:r>
            <a:r>
              <a:rPr lang="en-US" sz="2000" b="1" dirty="0">
                <a:solidFill>
                  <a:srgbClr val="FF0000"/>
                </a:solidFill>
                <a:latin typeface="Times New Roman" pitchFamily="18" charset="0"/>
                <a:cs typeface="Times New Roman" pitchFamily="18" charset="0"/>
              </a:rPr>
              <a:t>gastric cancer</a:t>
            </a:r>
          </a:p>
        </p:txBody>
      </p:sp>
      <p:sp>
        <p:nvSpPr>
          <p:cNvPr id="10" name="Titolo 1"/>
          <p:cNvSpPr txBox="1">
            <a:spLocks/>
          </p:cNvSpPr>
          <p:nvPr/>
        </p:nvSpPr>
        <p:spPr>
          <a:xfrm>
            <a:off x="3707904" y="22940"/>
            <a:ext cx="1656184" cy="453732"/>
          </a:xfrm>
          <a:prstGeom prst="rect">
            <a:avLst/>
          </a:prstGeom>
          <a:solidFill>
            <a:schemeClr val="bg1">
              <a:lumMod val="95000"/>
            </a:schemeClr>
          </a:solidFill>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lvl="0" algn="just"/>
            <a:r>
              <a:rPr lang="en-US" sz="2800" b="1" dirty="0" smtClean="0">
                <a:solidFill>
                  <a:schemeClr val="bg1">
                    <a:lumMod val="50000"/>
                  </a:schemeClr>
                </a:solidFill>
                <a:latin typeface="Times New Roman" pitchFamily="18" charset="0"/>
                <a:cs typeface="Times New Roman" pitchFamily="18" charset="0"/>
              </a:rPr>
              <a:t>Overview</a:t>
            </a:r>
            <a:endParaRPr lang="it-IT" sz="2800" b="1" dirty="0">
              <a:solidFill>
                <a:schemeClr val="bg1">
                  <a:lumMod val="50000"/>
                </a:schemeClr>
              </a:solidFill>
              <a:latin typeface="Times New Roman" pitchFamily="18" charset="0"/>
              <a:cs typeface="Times New Roman" pitchFamily="18" charset="0"/>
            </a:endParaRPr>
          </a:p>
        </p:txBody>
      </p:sp>
      <p:sp>
        <p:nvSpPr>
          <p:cNvPr id="16" name="Rettangolo arrotondato 15"/>
          <p:cNvSpPr/>
          <p:nvPr/>
        </p:nvSpPr>
        <p:spPr>
          <a:xfrm>
            <a:off x="1043608" y="5669050"/>
            <a:ext cx="1697312" cy="377858"/>
          </a:xfrm>
          <a:prstGeom prst="roundRect">
            <a:avLst/>
          </a:prstGeom>
          <a:solidFill>
            <a:schemeClr val="bg1">
              <a:lumMod val="95000"/>
            </a:schemeClr>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dirty="0">
                <a:solidFill>
                  <a:schemeClr val="tx1"/>
                </a:solidFill>
                <a:latin typeface="Times New Roman" pitchFamily="18" charset="0"/>
                <a:cs typeface="Times New Roman" pitchFamily="18" charset="0"/>
              </a:rPr>
              <a:t>Reconstruction</a:t>
            </a:r>
          </a:p>
        </p:txBody>
      </p:sp>
      <p:sp>
        <p:nvSpPr>
          <p:cNvPr id="17" name="Rettangolo arrotondato 16"/>
          <p:cNvSpPr/>
          <p:nvPr/>
        </p:nvSpPr>
        <p:spPr>
          <a:xfrm>
            <a:off x="3428619" y="3377594"/>
            <a:ext cx="2367517" cy="508790"/>
          </a:xfrm>
          <a:prstGeom prst="roundRect">
            <a:avLst/>
          </a:prstGeom>
          <a:solidFill>
            <a:schemeClr val="bg1">
              <a:lumMod val="95000"/>
            </a:schemeClr>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itchFamily="18" charset="0"/>
                <a:cs typeface="Times New Roman" pitchFamily="18" charset="0"/>
              </a:rPr>
              <a:t>Accuracy of the preoperative diagnosis</a:t>
            </a:r>
            <a:endParaRPr lang="it-IT" dirty="0">
              <a:solidFill>
                <a:schemeClr val="tx1"/>
              </a:solidFill>
              <a:latin typeface="Times New Roman" pitchFamily="18" charset="0"/>
              <a:cs typeface="Times New Roman" pitchFamily="18" charset="0"/>
            </a:endParaRPr>
          </a:p>
        </p:txBody>
      </p:sp>
      <p:sp>
        <p:nvSpPr>
          <p:cNvPr id="18" name="Rettangolo arrotondato 17"/>
          <p:cNvSpPr/>
          <p:nvPr/>
        </p:nvSpPr>
        <p:spPr>
          <a:xfrm>
            <a:off x="3563889" y="6160570"/>
            <a:ext cx="1944215" cy="508790"/>
          </a:xfrm>
          <a:prstGeom prst="roundRect">
            <a:avLst/>
          </a:prstGeom>
          <a:solidFill>
            <a:schemeClr val="bg1">
              <a:lumMod val="95000"/>
            </a:schemeClr>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Times New Roman" pitchFamily="18" charset="0"/>
                <a:cs typeface="Times New Roman" pitchFamily="18" charset="0"/>
              </a:rPr>
              <a:t>Extended lymphadenectomy </a:t>
            </a:r>
            <a:endParaRPr lang="en-US" dirty="0">
              <a:solidFill>
                <a:schemeClr val="tx1"/>
              </a:solidFill>
              <a:latin typeface="Times New Roman" pitchFamily="18" charset="0"/>
              <a:cs typeface="Times New Roman" pitchFamily="18" charset="0"/>
            </a:endParaRPr>
          </a:p>
        </p:txBody>
      </p:sp>
      <p:sp>
        <p:nvSpPr>
          <p:cNvPr id="19" name="Rettangolo arrotondato 18"/>
          <p:cNvSpPr/>
          <p:nvPr/>
        </p:nvSpPr>
        <p:spPr>
          <a:xfrm>
            <a:off x="6657986" y="5889588"/>
            <a:ext cx="2003168" cy="378373"/>
          </a:xfrm>
          <a:prstGeom prst="roundRect">
            <a:avLst/>
          </a:prstGeom>
          <a:solidFill>
            <a:schemeClr val="bg1">
              <a:lumMod val="95000"/>
            </a:schemeClr>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dirty="0">
                <a:solidFill>
                  <a:schemeClr val="tx1"/>
                </a:solidFill>
                <a:latin typeface="Times New Roman" pitchFamily="18" charset="0"/>
                <a:cs typeface="Times New Roman" pitchFamily="18" charset="0"/>
              </a:rPr>
              <a:t>Hospital’s volume</a:t>
            </a:r>
          </a:p>
        </p:txBody>
      </p:sp>
      <p:sp>
        <p:nvSpPr>
          <p:cNvPr id="20" name="Freccia in su 19"/>
          <p:cNvSpPr/>
          <p:nvPr/>
        </p:nvSpPr>
        <p:spPr>
          <a:xfrm rot="16200000">
            <a:off x="2725572" y="4376490"/>
            <a:ext cx="169200" cy="534561"/>
          </a:xfrm>
          <a:prstGeom prst="upArrow">
            <a:avLst/>
          </a:prstGeom>
          <a:solidFill>
            <a:schemeClr val="bg1">
              <a:lumMod val="95000"/>
            </a:schemeClr>
          </a:solidFill>
          <a:ln>
            <a:solidFill>
              <a:schemeClr val="bg1">
                <a:lumMod val="6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it-IT">
              <a:solidFill>
                <a:schemeClr val="tx1"/>
              </a:solidFill>
            </a:endParaRPr>
          </a:p>
        </p:txBody>
      </p:sp>
      <p:sp>
        <p:nvSpPr>
          <p:cNvPr id="21" name="Freccia in su 20"/>
          <p:cNvSpPr/>
          <p:nvPr/>
        </p:nvSpPr>
        <p:spPr>
          <a:xfrm rot="14280000" flipH="1">
            <a:off x="2919758" y="5128630"/>
            <a:ext cx="169200" cy="534561"/>
          </a:xfrm>
          <a:prstGeom prst="upArrow">
            <a:avLst/>
          </a:prstGeom>
          <a:solidFill>
            <a:schemeClr val="bg1">
              <a:lumMod val="95000"/>
            </a:schemeClr>
          </a:solidFill>
          <a:ln>
            <a:solidFill>
              <a:schemeClr val="bg1">
                <a:lumMod val="6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it-IT">
              <a:solidFill>
                <a:schemeClr val="tx1"/>
              </a:solidFill>
            </a:endParaRPr>
          </a:p>
        </p:txBody>
      </p:sp>
      <p:sp>
        <p:nvSpPr>
          <p:cNvPr id="22" name="Rettangolo arrotondato 21"/>
          <p:cNvSpPr/>
          <p:nvPr/>
        </p:nvSpPr>
        <p:spPr>
          <a:xfrm>
            <a:off x="3419872" y="4478406"/>
            <a:ext cx="2336069" cy="488098"/>
          </a:xfrm>
          <a:prstGeom prst="round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620000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b="1" dirty="0">
                <a:solidFill>
                  <a:schemeClr val="tx1"/>
                </a:solidFill>
                <a:latin typeface="Times New Roman" pitchFamily="18" charset="0"/>
                <a:cs typeface="Times New Roman" pitchFamily="18" charset="0"/>
              </a:rPr>
              <a:t>Highlighted </a:t>
            </a:r>
            <a:r>
              <a:rPr lang="en-US" b="1" dirty="0" smtClean="0">
                <a:solidFill>
                  <a:schemeClr val="tx1"/>
                </a:solidFill>
                <a:latin typeface="Times New Roman" pitchFamily="18" charset="0"/>
                <a:cs typeface="Times New Roman" pitchFamily="18" charset="0"/>
              </a:rPr>
              <a:t>Issues</a:t>
            </a:r>
            <a:endParaRPr lang="en-US" b="1" dirty="0">
              <a:solidFill>
                <a:schemeClr val="tx1"/>
              </a:solidFill>
              <a:latin typeface="Times New Roman" pitchFamily="18" charset="0"/>
              <a:cs typeface="Times New Roman" pitchFamily="18" charset="0"/>
            </a:endParaRPr>
          </a:p>
        </p:txBody>
      </p:sp>
      <p:sp>
        <p:nvSpPr>
          <p:cNvPr id="23" name="Freccia in su 22"/>
          <p:cNvSpPr/>
          <p:nvPr/>
        </p:nvSpPr>
        <p:spPr>
          <a:xfrm>
            <a:off x="4499992" y="3968478"/>
            <a:ext cx="169200" cy="368598"/>
          </a:xfrm>
          <a:prstGeom prst="upArrow">
            <a:avLst/>
          </a:prstGeom>
          <a:solidFill>
            <a:schemeClr val="bg1">
              <a:lumMod val="95000"/>
            </a:schemeClr>
          </a:solidFill>
          <a:ln>
            <a:solidFill>
              <a:schemeClr val="bg1">
                <a:lumMod val="6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it-IT">
              <a:solidFill>
                <a:schemeClr val="tx1"/>
              </a:solidFill>
            </a:endParaRPr>
          </a:p>
        </p:txBody>
      </p:sp>
      <p:sp>
        <p:nvSpPr>
          <p:cNvPr id="24" name="Rettangolo arrotondato 23"/>
          <p:cNvSpPr/>
          <p:nvPr/>
        </p:nvSpPr>
        <p:spPr>
          <a:xfrm>
            <a:off x="179512" y="4337076"/>
            <a:ext cx="2232248" cy="773444"/>
          </a:xfrm>
          <a:prstGeom prst="roundRect">
            <a:avLst/>
          </a:prstGeom>
          <a:solidFill>
            <a:schemeClr val="bg1">
              <a:lumMod val="95000"/>
            </a:schemeClr>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a:solidFill>
                  <a:schemeClr val="tx1"/>
                </a:solidFill>
                <a:latin typeface="Times New Roman" pitchFamily="18" charset="0"/>
                <a:cs typeface="Times New Roman" pitchFamily="18" charset="0"/>
              </a:rPr>
              <a:t>Surgeon’s experience and skill with MIS technology</a:t>
            </a:r>
          </a:p>
        </p:txBody>
      </p:sp>
      <p:sp>
        <p:nvSpPr>
          <p:cNvPr id="25" name="Rettangolo arrotondato 24"/>
          <p:cNvSpPr/>
          <p:nvPr/>
        </p:nvSpPr>
        <p:spPr>
          <a:xfrm>
            <a:off x="6714666" y="4457715"/>
            <a:ext cx="2321830" cy="508789"/>
          </a:xfrm>
          <a:prstGeom prst="roundRect">
            <a:avLst/>
          </a:prstGeom>
          <a:solidFill>
            <a:schemeClr val="bg1">
              <a:lumMod val="95000"/>
            </a:schemeClr>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Times New Roman" pitchFamily="18" charset="0"/>
                <a:cs typeface="Times New Roman" pitchFamily="18" charset="0"/>
              </a:rPr>
              <a:t>Surgeon’s volume of </a:t>
            </a:r>
            <a:r>
              <a:rPr lang="en-US" dirty="0" err="1">
                <a:solidFill>
                  <a:schemeClr val="tx1"/>
                </a:solidFill>
                <a:latin typeface="Times New Roman" pitchFamily="18" charset="0"/>
                <a:cs typeface="Times New Roman" pitchFamily="18" charset="0"/>
              </a:rPr>
              <a:t>gastrectomy</a:t>
            </a:r>
            <a:r>
              <a:rPr lang="en-US" dirty="0">
                <a:solidFill>
                  <a:schemeClr val="tx1"/>
                </a:solidFill>
                <a:latin typeface="Times New Roman" pitchFamily="18" charset="0"/>
                <a:cs typeface="Times New Roman" pitchFamily="18" charset="0"/>
              </a:rPr>
              <a:t> procedure </a:t>
            </a:r>
          </a:p>
        </p:txBody>
      </p:sp>
      <p:sp>
        <p:nvSpPr>
          <p:cNvPr id="26" name="Freccia in su 25"/>
          <p:cNvSpPr/>
          <p:nvPr/>
        </p:nvSpPr>
        <p:spPr>
          <a:xfrm rot="10800000" flipH="1">
            <a:off x="4499993" y="5440054"/>
            <a:ext cx="169200" cy="534561"/>
          </a:xfrm>
          <a:prstGeom prst="upArrow">
            <a:avLst/>
          </a:prstGeom>
          <a:solidFill>
            <a:schemeClr val="bg1">
              <a:lumMod val="95000"/>
            </a:schemeClr>
          </a:solidFill>
          <a:ln>
            <a:solidFill>
              <a:schemeClr val="bg1">
                <a:lumMod val="6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it-IT">
              <a:solidFill>
                <a:schemeClr val="tx1"/>
              </a:solidFill>
            </a:endParaRPr>
          </a:p>
        </p:txBody>
      </p:sp>
      <p:sp>
        <p:nvSpPr>
          <p:cNvPr id="27" name="Freccia in su 26"/>
          <p:cNvSpPr/>
          <p:nvPr/>
        </p:nvSpPr>
        <p:spPr>
          <a:xfrm rot="8280000" flipH="1">
            <a:off x="5881244" y="5182528"/>
            <a:ext cx="169200" cy="534561"/>
          </a:xfrm>
          <a:prstGeom prst="upArrow">
            <a:avLst/>
          </a:prstGeom>
          <a:solidFill>
            <a:schemeClr val="bg1">
              <a:lumMod val="95000"/>
            </a:schemeClr>
          </a:solidFill>
          <a:ln>
            <a:solidFill>
              <a:schemeClr val="bg1">
                <a:lumMod val="6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it-IT">
              <a:solidFill>
                <a:schemeClr val="tx1"/>
              </a:solidFill>
            </a:endParaRPr>
          </a:p>
        </p:txBody>
      </p:sp>
      <p:sp>
        <p:nvSpPr>
          <p:cNvPr id="28" name="Freccia in su 27"/>
          <p:cNvSpPr/>
          <p:nvPr/>
        </p:nvSpPr>
        <p:spPr>
          <a:xfrm rot="5400000">
            <a:off x="6164335" y="4351776"/>
            <a:ext cx="169200" cy="534561"/>
          </a:xfrm>
          <a:prstGeom prst="upArrow">
            <a:avLst/>
          </a:prstGeom>
          <a:solidFill>
            <a:schemeClr val="bg1">
              <a:lumMod val="95000"/>
            </a:schemeClr>
          </a:solidFill>
          <a:ln>
            <a:solidFill>
              <a:schemeClr val="bg1">
                <a:lumMod val="6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it-IT">
              <a:solidFill>
                <a:schemeClr val="tx1"/>
              </a:solidFill>
            </a:endParaRPr>
          </a:p>
        </p:txBody>
      </p:sp>
    </p:spTree>
    <p:extLst>
      <p:ext uri="{BB962C8B-B14F-4D97-AF65-F5344CB8AC3E}">
        <p14:creationId xmlns:p14="http://schemas.microsoft.com/office/powerpoint/2010/main" val="24846230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251520" y="1412776"/>
            <a:ext cx="8640960" cy="707886"/>
          </a:xfrm>
          <a:prstGeom prst="rect">
            <a:avLst/>
          </a:prstGeom>
        </p:spPr>
        <p:txBody>
          <a:bodyPr wrap="square">
            <a:spAutoFit/>
          </a:bodyPr>
          <a:lstStyle/>
          <a:p>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robotic surgery system facilitates the process of performing laparoscopic surgery and provides</a:t>
            </a:r>
            <a:r>
              <a:rPr lang="en-US" sz="20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p:txBody>
      </p:sp>
      <p:sp>
        <p:nvSpPr>
          <p:cNvPr id="9" name="Titolo 1"/>
          <p:cNvSpPr txBox="1">
            <a:spLocks/>
          </p:cNvSpPr>
          <p:nvPr/>
        </p:nvSpPr>
        <p:spPr>
          <a:xfrm>
            <a:off x="2411760" y="22940"/>
            <a:ext cx="4320480" cy="453732"/>
          </a:xfrm>
          <a:prstGeom prst="rect">
            <a:avLst/>
          </a:prstGeom>
          <a:solidFill>
            <a:schemeClr val="bg1">
              <a:lumMod val="95000"/>
            </a:schemeClr>
          </a:solidFill>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just"/>
            <a:r>
              <a:rPr lang="it-IT" sz="2800" b="1" dirty="0" err="1" smtClean="0">
                <a:solidFill>
                  <a:schemeClr val="bg1">
                    <a:lumMod val="50000"/>
                  </a:schemeClr>
                </a:solidFill>
                <a:latin typeface="Times New Roman" pitchFamily="18" charset="0"/>
                <a:cs typeface="Times New Roman" pitchFamily="18" charset="0"/>
              </a:rPr>
              <a:t>Robotic</a:t>
            </a:r>
            <a:r>
              <a:rPr lang="it-IT" sz="2800" b="1" dirty="0" smtClean="0">
                <a:solidFill>
                  <a:schemeClr val="bg1">
                    <a:lumMod val="50000"/>
                  </a:schemeClr>
                </a:solidFill>
                <a:latin typeface="Times New Roman" pitchFamily="18" charset="0"/>
                <a:cs typeface="Times New Roman" pitchFamily="18" charset="0"/>
              </a:rPr>
              <a:t> </a:t>
            </a:r>
            <a:r>
              <a:rPr lang="it-IT" sz="2800" b="1" dirty="0" err="1">
                <a:solidFill>
                  <a:schemeClr val="bg1">
                    <a:lumMod val="50000"/>
                  </a:schemeClr>
                </a:solidFill>
                <a:latin typeface="Times New Roman" pitchFamily="18" charset="0"/>
                <a:cs typeface="Times New Roman" pitchFamily="18" charset="0"/>
              </a:rPr>
              <a:t>Gastrectomy</a:t>
            </a:r>
            <a:r>
              <a:rPr lang="it-IT" sz="2800" b="1" dirty="0">
                <a:solidFill>
                  <a:schemeClr val="bg1">
                    <a:lumMod val="50000"/>
                  </a:schemeClr>
                </a:solidFill>
                <a:latin typeface="Times New Roman" pitchFamily="18" charset="0"/>
                <a:cs typeface="Times New Roman" pitchFamily="18" charset="0"/>
              </a:rPr>
              <a:t>: </a:t>
            </a:r>
            <a:r>
              <a:rPr lang="it-IT" sz="2800" b="1" dirty="0" err="1" smtClean="0">
                <a:solidFill>
                  <a:schemeClr val="bg1">
                    <a:lumMod val="50000"/>
                  </a:schemeClr>
                </a:solidFill>
                <a:latin typeface="Times New Roman" pitchFamily="18" charset="0"/>
                <a:cs typeface="Times New Roman" pitchFamily="18" charset="0"/>
              </a:rPr>
              <a:t>Skill</a:t>
            </a:r>
            <a:endParaRPr lang="it-IT" sz="2800" b="1" dirty="0">
              <a:solidFill>
                <a:schemeClr val="bg1">
                  <a:lumMod val="50000"/>
                </a:schemeClr>
              </a:solidFill>
              <a:latin typeface="Times New Roman" pitchFamily="18" charset="0"/>
              <a:cs typeface="Times New Roman" pitchFamily="18" charset="0"/>
            </a:endParaRPr>
          </a:p>
        </p:txBody>
      </p:sp>
      <p:sp>
        <p:nvSpPr>
          <p:cNvPr id="10" name="Rettangolo arrotondato 9"/>
          <p:cNvSpPr/>
          <p:nvPr/>
        </p:nvSpPr>
        <p:spPr>
          <a:xfrm>
            <a:off x="323528" y="2132856"/>
            <a:ext cx="3240360" cy="360040"/>
          </a:xfrm>
          <a:prstGeom prst="roundRect">
            <a:avLst/>
          </a:prstGeom>
          <a:solidFill>
            <a:schemeClr val="bg1">
              <a:lumMod val="95000"/>
            </a:schemeClr>
          </a:solidFill>
          <a:ln>
            <a:solidFill>
              <a:schemeClr val="bg1"/>
            </a:solid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Wingdings" pitchFamily="2" charset="2"/>
              <a:buChar char="Ø"/>
            </a:pPr>
            <a:r>
              <a:rPr lang="it-IT" spc="-50" dirty="0">
                <a:solidFill>
                  <a:schemeClr val="tx1"/>
                </a:solidFill>
                <a:latin typeface="Times New Roman" pitchFamily="18" charset="0"/>
                <a:cs typeface="Times New Roman" pitchFamily="18" charset="0"/>
              </a:rPr>
              <a:t>Three </a:t>
            </a:r>
            <a:r>
              <a:rPr lang="it-IT" spc="-50" dirty="0" err="1">
                <a:solidFill>
                  <a:schemeClr val="tx1"/>
                </a:solidFill>
                <a:latin typeface="Times New Roman" pitchFamily="18" charset="0"/>
                <a:cs typeface="Times New Roman" pitchFamily="18" charset="0"/>
              </a:rPr>
              <a:t>dimensional</a:t>
            </a:r>
            <a:r>
              <a:rPr lang="it-IT" spc="-50" dirty="0">
                <a:solidFill>
                  <a:schemeClr val="tx1"/>
                </a:solidFill>
                <a:latin typeface="Times New Roman" pitchFamily="18" charset="0"/>
                <a:cs typeface="Times New Roman" pitchFamily="18" charset="0"/>
              </a:rPr>
              <a:t> (3D)- image</a:t>
            </a:r>
            <a:endParaRPr lang="en-US" spc="-50" dirty="0">
              <a:solidFill>
                <a:schemeClr val="tx1"/>
              </a:solidFill>
              <a:latin typeface="Times New Roman" pitchFamily="18" charset="0"/>
              <a:cs typeface="Times New Roman" pitchFamily="18" charset="0"/>
            </a:endParaRPr>
          </a:p>
        </p:txBody>
      </p:sp>
      <p:sp>
        <p:nvSpPr>
          <p:cNvPr id="11" name="Rettangolo arrotondato 10"/>
          <p:cNvSpPr/>
          <p:nvPr/>
        </p:nvSpPr>
        <p:spPr>
          <a:xfrm>
            <a:off x="4589546" y="2132856"/>
            <a:ext cx="4518958" cy="864096"/>
          </a:xfrm>
          <a:prstGeom prst="roundRect">
            <a:avLst/>
          </a:prstGeom>
          <a:solidFill>
            <a:schemeClr val="bg1">
              <a:lumMod val="95000"/>
            </a:schemeClr>
          </a:solidFill>
          <a:ln>
            <a:solidFill>
              <a:schemeClr val="bg1"/>
            </a:solid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Wingdings" pitchFamily="2" charset="2"/>
              <a:buChar char="Ø"/>
            </a:pPr>
            <a:r>
              <a:rPr lang="en-US" spc="-50" dirty="0">
                <a:solidFill>
                  <a:schemeClr val="tx1"/>
                </a:solidFill>
                <a:latin typeface="Times New Roman" pitchFamily="18" charset="0"/>
                <a:cs typeface="Times New Roman" pitchFamily="18" charset="0"/>
              </a:rPr>
              <a:t>An intuitive translation of the instrument handle to the tip movement, thus eliminating the mirror image effect.</a:t>
            </a:r>
          </a:p>
        </p:txBody>
      </p:sp>
      <p:sp>
        <p:nvSpPr>
          <p:cNvPr id="12" name="Rettangolo arrotondato 11"/>
          <p:cNvSpPr/>
          <p:nvPr/>
        </p:nvSpPr>
        <p:spPr>
          <a:xfrm>
            <a:off x="323528" y="3345379"/>
            <a:ext cx="3240360" cy="587677"/>
          </a:xfrm>
          <a:prstGeom prst="roundRect">
            <a:avLst/>
          </a:prstGeom>
          <a:solidFill>
            <a:schemeClr val="bg1">
              <a:lumMod val="95000"/>
            </a:schemeClr>
          </a:solidFill>
          <a:ln>
            <a:solidFill>
              <a:schemeClr val="bg1"/>
            </a:solid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Wingdings" pitchFamily="2" charset="2"/>
              <a:buChar char="Ø"/>
            </a:pPr>
            <a:r>
              <a:rPr lang="en-US" spc="-50" dirty="0">
                <a:solidFill>
                  <a:schemeClr val="tx1"/>
                </a:solidFill>
                <a:latin typeface="Times New Roman" pitchFamily="18" charset="0"/>
                <a:cs typeface="Times New Roman" pitchFamily="18" charset="0"/>
              </a:rPr>
              <a:t>Coaxial alignment of the eyes, hands, and tool tip image. </a:t>
            </a:r>
          </a:p>
        </p:txBody>
      </p:sp>
      <p:sp>
        <p:nvSpPr>
          <p:cNvPr id="13" name="Rettangolo arrotondato 12"/>
          <p:cNvSpPr/>
          <p:nvPr/>
        </p:nvSpPr>
        <p:spPr>
          <a:xfrm>
            <a:off x="323528" y="2528030"/>
            <a:ext cx="3240360" cy="324906"/>
          </a:xfrm>
          <a:prstGeom prst="roundRect">
            <a:avLst/>
          </a:prstGeom>
          <a:solidFill>
            <a:schemeClr val="bg1">
              <a:lumMod val="95000"/>
            </a:schemeClr>
          </a:solidFill>
          <a:ln>
            <a:solidFill>
              <a:schemeClr val="bg1"/>
            </a:solid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itchFamily="2" charset="2"/>
              <a:buChar char="Ø"/>
            </a:pPr>
            <a:r>
              <a:rPr lang="it-IT" spc="-50" dirty="0">
                <a:solidFill>
                  <a:schemeClr val="tx1"/>
                </a:solidFill>
                <a:latin typeface="Times New Roman" pitchFamily="18" charset="0"/>
                <a:cs typeface="Times New Roman" pitchFamily="18" charset="0"/>
              </a:rPr>
              <a:t>Motion</a:t>
            </a:r>
            <a:r>
              <a:rPr lang="it-IT" dirty="0">
                <a:solidFill>
                  <a:schemeClr val="tx1"/>
                </a:solidFill>
                <a:latin typeface="Times New Roman" pitchFamily="18" charset="0"/>
                <a:cs typeface="Times New Roman" pitchFamily="18" charset="0"/>
              </a:rPr>
              <a:t> </a:t>
            </a:r>
            <a:r>
              <a:rPr lang="it-IT" dirty="0" err="1">
                <a:solidFill>
                  <a:schemeClr val="tx1"/>
                </a:solidFill>
                <a:latin typeface="Times New Roman" pitchFamily="18" charset="0"/>
                <a:cs typeface="Times New Roman" pitchFamily="18" charset="0"/>
              </a:rPr>
              <a:t>scaling</a:t>
            </a:r>
            <a:endParaRPr lang="en-US" dirty="0">
              <a:solidFill>
                <a:schemeClr val="tx1"/>
              </a:solidFill>
              <a:latin typeface="Times New Roman" pitchFamily="18" charset="0"/>
              <a:cs typeface="Times New Roman" pitchFamily="18" charset="0"/>
            </a:endParaRPr>
          </a:p>
        </p:txBody>
      </p:sp>
      <p:sp>
        <p:nvSpPr>
          <p:cNvPr id="14" name="Rettangolo arrotondato 13"/>
          <p:cNvSpPr/>
          <p:nvPr/>
        </p:nvSpPr>
        <p:spPr>
          <a:xfrm>
            <a:off x="323528" y="2924944"/>
            <a:ext cx="3240360" cy="360040"/>
          </a:xfrm>
          <a:prstGeom prst="roundRect">
            <a:avLst/>
          </a:prstGeom>
          <a:solidFill>
            <a:schemeClr val="bg1">
              <a:lumMod val="95000"/>
            </a:schemeClr>
          </a:solidFill>
          <a:ln>
            <a:solidFill>
              <a:schemeClr val="bg1"/>
            </a:solid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itchFamily="2" charset="2"/>
              <a:buChar char="Ø"/>
            </a:pPr>
            <a:r>
              <a:rPr lang="it-IT" dirty="0" err="1">
                <a:solidFill>
                  <a:schemeClr val="tx1"/>
                </a:solidFill>
                <a:latin typeface="Times New Roman" pitchFamily="18" charset="0"/>
                <a:cs typeface="Times New Roman" pitchFamily="18" charset="0"/>
              </a:rPr>
              <a:t>Tremor</a:t>
            </a:r>
            <a:r>
              <a:rPr lang="it-IT" dirty="0">
                <a:solidFill>
                  <a:schemeClr val="tx1"/>
                </a:solidFill>
                <a:latin typeface="Times New Roman" pitchFamily="18" charset="0"/>
                <a:cs typeface="Times New Roman" pitchFamily="18" charset="0"/>
              </a:rPr>
              <a:t> </a:t>
            </a:r>
            <a:r>
              <a:rPr lang="it-IT" spc="-50" dirty="0" err="1">
                <a:solidFill>
                  <a:schemeClr val="tx1"/>
                </a:solidFill>
                <a:latin typeface="Times New Roman" pitchFamily="18" charset="0"/>
                <a:cs typeface="Times New Roman" pitchFamily="18" charset="0"/>
              </a:rPr>
              <a:t>filtering</a:t>
            </a:r>
            <a:endParaRPr lang="en-US" spc="-50" dirty="0">
              <a:solidFill>
                <a:schemeClr val="tx1"/>
              </a:solidFill>
              <a:latin typeface="Times New Roman" pitchFamily="18" charset="0"/>
              <a:cs typeface="Times New Roman" pitchFamily="18" charset="0"/>
            </a:endParaRPr>
          </a:p>
        </p:txBody>
      </p:sp>
      <p:sp>
        <p:nvSpPr>
          <p:cNvPr id="15" name="Rettangolo arrotondato 14"/>
          <p:cNvSpPr/>
          <p:nvPr/>
        </p:nvSpPr>
        <p:spPr>
          <a:xfrm>
            <a:off x="4589546" y="3068960"/>
            <a:ext cx="4518958" cy="864096"/>
          </a:xfrm>
          <a:prstGeom prst="roundRect">
            <a:avLst/>
          </a:prstGeom>
          <a:solidFill>
            <a:schemeClr val="bg1">
              <a:lumMod val="95000"/>
            </a:schemeClr>
          </a:solidFill>
          <a:ln>
            <a:solidFill>
              <a:schemeClr val="bg1"/>
            </a:solid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Wingdings" pitchFamily="2" charset="2"/>
              <a:buChar char="Ø"/>
            </a:pPr>
            <a:r>
              <a:rPr lang="en-US" spc="-50" dirty="0">
                <a:solidFill>
                  <a:schemeClr val="tx1"/>
                </a:solidFill>
                <a:latin typeface="Times New Roman" pitchFamily="18" charset="0"/>
                <a:cs typeface="Times New Roman" pitchFamily="18" charset="0"/>
              </a:rPr>
              <a:t>An internal articulated endoscopic wrist, providing an additional three degrees of freedom.</a:t>
            </a:r>
          </a:p>
        </p:txBody>
      </p:sp>
      <p:sp>
        <p:nvSpPr>
          <p:cNvPr id="16" name="Rettangolo arrotondato 15"/>
          <p:cNvSpPr/>
          <p:nvPr/>
        </p:nvSpPr>
        <p:spPr>
          <a:xfrm>
            <a:off x="2878900" y="764704"/>
            <a:ext cx="3421292" cy="648072"/>
          </a:xfrm>
          <a:prstGeom prst="round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100000" t="100000"/>
            </a:path>
            <a:tileRect r="-100000" b="-100000"/>
          </a:gra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Times New Roman" pitchFamily="18" charset="0"/>
                <a:cs typeface="Times New Roman" pitchFamily="18" charset="0"/>
              </a:rPr>
              <a:t>What skills can be improved with robotic technology? </a:t>
            </a:r>
          </a:p>
        </p:txBody>
      </p:sp>
      <p:sp>
        <p:nvSpPr>
          <p:cNvPr id="2" name="Rettangolo 1"/>
          <p:cNvSpPr/>
          <p:nvPr/>
        </p:nvSpPr>
        <p:spPr>
          <a:xfrm>
            <a:off x="323528" y="4017258"/>
            <a:ext cx="8640960" cy="707886"/>
          </a:xfrm>
          <a:prstGeom prst="rect">
            <a:avLst/>
          </a:prstGeom>
        </p:spPr>
        <p:txBody>
          <a:bodyPr wrap="square">
            <a:spAutoFit/>
          </a:bodyPr>
          <a:lstStyle/>
          <a:p>
            <a:r>
              <a:rPr lang="en-US" sz="2000" dirty="0" smtClean="0">
                <a:latin typeface="Times New Roman" pitchFamily="18" charset="0"/>
                <a:cs typeface="Times New Roman" pitchFamily="18" charset="0"/>
              </a:rPr>
              <a:t>This </a:t>
            </a:r>
            <a:r>
              <a:rPr lang="en-US" sz="2000" dirty="0">
                <a:latin typeface="Times New Roman" pitchFamily="18" charset="0"/>
                <a:cs typeface="Times New Roman" pitchFamily="18" charset="0"/>
              </a:rPr>
              <a:t>computer-enhanced surgical system thus allows surgeons to overcome various difficulties during endoscopic </a:t>
            </a:r>
            <a:r>
              <a:rPr lang="en-US" sz="2000" dirty="0" smtClean="0">
                <a:latin typeface="Times New Roman" pitchFamily="18" charset="0"/>
                <a:cs typeface="Times New Roman" pitchFamily="18" charset="0"/>
              </a:rPr>
              <a:t>surgery: </a:t>
            </a:r>
            <a:endParaRPr lang="it-IT" sz="2000" dirty="0">
              <a:latin typeface="Times New Roman" pitchFamily="18" charset="0"/>
              <a:cs typeface="Times New Roman" pitchFamily="18" charset="0"/>
            </a:endParaRPr>
          </a:p>
        </p:txBody>
      </p:sp>
      <p:sp>
        <p:nvSpPr>
          <p:cNvPr id="17" name="Rettangolo arrotondato 16"/>
          <p:cNvSpPr/>
          <p:nvPr/>
        </p:nvSpPr>
        <p:spPr>
          <a:xfrm>
            <a:off x="323528" y="4786119"/>
            <a:ext cx="3240360" cy="515089"/>
          </a:xfrm>
          <a:prstGeom prst="roundRect">
            <a:avLst/>
          </a:prstGeom>
          <a:solidFill>
            <a:schemeClr val="bg1">
              <a:lumMod val="95000"/>
            </a:schemeClr>
          </a:solidFill>
          <a:ln>
            <a:solidFill>
              <a:schemeClr val="bg1"/>
            </a:solid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Wingdings" pitchFamily="2" charset="2"/>
              <a:buChar char="Ø"/>
            </a:pPr>
            <a:r>
              <a:rPr lang="en-US" spc="-50" dirty="0">
                <a:solidFill>
                  <a:schemeClr val="tx1"/>
                </a:solidFill>
                <a:latin typeface="Times New Roman" pitchFamily="18" charset="0"/>
                <a:cs typeface="Times New Roman" pitchFamily="18" charset="0"/>
              </a:rPr>
              <a:t>Lymphadenectomy include </a:t>
            </a:r>
            <a:endParaRPr lang="en-US" spc="-50" dirty="0" smtClean="0">
              <a:solidFill>
                <a:schemeClr val="tx1"/>
              </a:solidFill>
              <a:latin typeface="Times New Roman" pitchFamily="18" charset="0"/>
              <a:cs typeface="Times New Roman" pitchFamily="18" charset="0"/>
            </a:endParaRPr>
          </a:p>
          <a:p>
            <a:pPr algn="just"/>
            <a:r>
              <a:rPr lang="en-US" spc="-50" dirty="0" smtClean="0">
                <a:solidFill>
                  <a:schemeClr val="tx1"/>
                </a:solidFill>
                <a:latin typeface="Times New Roman" pitchFamily="18" charset="0"/>
                <a:cs typeface="Times New Roman" pitchFamily="18" charset="0"/>
              </a:rPr>
              <a:t>LN no. 8a</a:t>
            </a:r>
            <a:r>
              <a:rPr lang="en-US" spc="-50" dirty="0">
                <a:solidFill>
                  <a:schemeClr val="tx1"/>
                </a:solidFill>
                <a:latin typeface="Times New Roman" pitchFamily="18" charset="0"/>
                <a:cs typeface="Times New Roman" pitchFamily="18" charset="0"/>
              </a:rPr>
              <a:t>, </a:t>
            </a:r>
            <a:r>
              <a:rPr lang="en-US" spc="-50" dirty="0" smtClean="0">
                <a:solidFill>
                  <a:schemeClr val="tx1"/>
                </a:solidFill>
                <a:latin typeface="Times New Roman" pitchFamily="18" charset="0"/>
                <a:cs typeface="Times New Roman" pitchFamily="18" charset="0"/>
              </a:rPr>
              <a:t>9</a:t>
            </a:r>
            <a:r>
              <a:rPr lang="en-US" spc="-50" dirty="0">
                <a:solidFill>
                  <a:schemeClr val="tx1"/>
                </a:solidFill>
                <a:latin typeface="Times New Roman" pitchFamily="18" charset="0"/>
                <a:cs typeface="Times New Roman" pitchFamily="18" charset="0"/>
              </a:rPr>
              <a:t>, </a:t>
            </a:r>
            <a:r>
              <a:rPr lang="en-US" spc="-50" dirty="0" smtClean="0">
                <a:solidFill>
                  <a:schemeClr val="tx1"/>
                </a:solidFill>
                <a:latin typeface="Times New Roman" pitchFamily="18" charset="0"/>
                <a:cs typeface="Times New Roman" pitchFamily="18" charset="0"/>
              </a:rPr>
              <a:t>11p</a:t>
            </a:r>
            <a:r>
              <a:rPr lang="en-US" spc="-50" dirty="0">
                <a:solidFill>
                  <a:schemeClr val="tx1"/>
                </a:solidFill>
                <a:latin typeface="Times New Roman" pitchFamily="18" charset="0"/>
                <a:cs typeface="Times New Roman" pitchFamily="18" charset="0"/>
              </a:rPr>
              <a:t>, </a:t>
            </a:r>
            <a:r>
              <a:rPr lang="en-US" spc="-50" dirty="0" smtClean="0">
                <a:solidFill>
                  <a:schemeClr val="tx1"/>
                </a:solidFill>
                <a:latin typeface="Times New Roman" pitchFamily="18" charset="0"/>
                <a:cs typeface="Times New Roman" pitchFamily="18" charset="0"/>
              </a:rPr>
              <a:t>11d</a:t>
            </a:r>
            <a:r>
              <a:rPr lang="en-US" spc="-50" dirty="0">
                <a:solidFill>
                  <a:schemeClr val="tx1"/>
                </a:solidFill>
                <a:latin typeface="Times New Roman" pitchFamily="18" charset="0"/>
                <a:cs typeface="Times New Roman" pitchFamily="18" charset="0"/>
              </a:rPr>
              <a:t>, </a:t>
            </a:r>
            <a:r>
              <a:rPr lang="en-US" spc="-50" dirty="0" smtClean="0">
                <a:solidFill>
                  <a:schemeClr val="tx1"/>
                </a:solidFill>
                <a:latin typeface="Times New Roman" pitchFamily="18" charset="0"/>
                <a:cs typeface="Times New Roman" pitchFamily="18" charset="0"/>
              </a:rPr>
              <a:t>12a </a:t>
            </a:r>
            <a:endParaRPr lang="it-IT" spc="-50" dirty="0">
              <a:solidFill>
                <a:schemeClr val="tx1"/>
              </a:solidFill>
              <a:latin typeface="Times New Roman" pitchFamily="18" charset="0"/>
              <a:cs typeface="Times New Roman" pitchFamily="18" charset="0"/>
            </a:endParaRPr>
          </a:p>
        </p:txBody>
      </p:sp>
      <p:sp>
        <p:nvSpPr>
          <p:cNvPr id="18" name="Rettangolo arrotondato 17"/>
          <p:cNvSpPr/>
          <p:nvPr/>
        </p:nvSpPr>
        <p:spPr>
          <a:xfrm>
            <a:off x="5436096" y="4786119"/>
            <a:ext cx="3397084" cy="515089"/>
          </a:xfrm>
          <a:prstGeom prst="roundRect">
            <a:avLst/>
          </a:prstGeom>
          <a:solidFill>
            <a:schemeClr val="bg1">
              <a:lumMod val="95000"/>
            </a:schemeClr>
          </a:solidFill>
          <a:ln>
            <a:solidFill>
              <a:schemeClr val="bg1"/>
            </a:solid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Wingdings" pitchFamily="2" charset="2"/>
              <a:buChar char="Ø"/>
            </a:pPr>
            <a:r>
              <a:rPr lang="en-US" spc="-50" dirty="0">
                <a:solidFill>
                  <a:schemeClr val="tx1"/>
                </a:solidFill>
                <a:latin typeface="Times New Roman" pitchFamily="18" charset="0"/>
                <a:cs typeface="Times New Roman" pitchFamily="18" charset="0"/>
              </a:rPr>
              <a:t>Lymphadenectomy in obese and bleeding control </a:t>
            </a:r>
            <a:endParaRPr lang="it-IT" spc="-50" dirty="0">
              <a:solidFill>
                <a:schemeClr val="tx1"/>
              </a:solidFill>
              <a:latin typeface="Times New Roman" pitchFamily="18" charset="0"/>
              <a:cs typeface="Times New Roman" pitchFamily="18" charset="0"/>
            </a:endParaRPr>
          </a:p>
        </p:txBody>
      </p:sp>
      <p:sp>
        <p:nvSpPr>
          <p:cNvPr id="19" name="Rettangolo arrotondato 18"/>
          <p:cNvSpPr/>
          <p:nvPr/>
        </p:nvSpPr>
        <p:spPr>
          <a:xfrm>
            <a:off x="323528" y="5363924"/>
            <a:ext cx="3240360" cy="369332"/>
          </a:xfrm>
          <a:prstGeom prst="roundRect">
            <a:avLst/>
          </a:prstGeom>
          <a:solidFill>
            <a:schemeClr val="bg1">
              <a:lumMod val="95000"/>
            </a:schemeClr>
          </a:solidFill>
          <a:ln>
            <a:solidFill>
              <a:schemeClr val="bg1"/>
            </a:solid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itchFamily="2" charset="2"/>
              <a:buChar char="Ø"/>
            </a:pPr>
            <a:r>
              <a:rPr lang="it-IT" spc="-60" dirty="0" err="1">
                <a:solidFill>
                  <a:schemeClr val="tx1"/>
                </a:solidFill>
                <a:latin typeface="Times New Roman" pitchFamily="18" charset="0"/>
                <a:cs typeface="Times New Roman" pitchFamily="18" charset="0"/>
              </a:rPr>
              <a:t>Isolation</a:t>
            </a:r>
            <a:r>
              <a:rPr lang="it-IT" spc="-60" dirty="0">
                <a:solidFill>
                  <a:schemeClr val="tx1"/>
                </a:solidFill>
                <a:latin typeface="Times New Roman" pitchFamily="18" charset="0"/>
                <a:cs typeface="Times New Roman" pitchFamily="18" charset="0"/>
              </a:rPr>
              <a:t> of </a:t>
            </a:r>
            <a:r>
              <a:rPr lang="it-IT" spc="-50" dirty="0" err="1">
                <a:solidFill>
                  <a:schemeClr val="tx1"/>
                </a:solidFill>
                <a:latin typeface="Times New Roman" pitchFamily="18" charset="0"/>
                <a:cs typeface="Times New Roman" pitchFamily="18" charset="0"/>
              </a:rPr>
              <a:t>diaphragmatic</a:t>
            </a:r>
            <a:r>
              <a:rPr lang="it-IT" spc="-60" dirty="0">
                <a:solidFill>
                  <a:schemeClr val="tx1"/>
                </a:solidFill>
                <a:latin typeface="Times New Roman" pitchFamily="18" charset="0"/>
                <a:cs typeface="Times New Roman" pitchFamily="18" charset="0"/>
              </a:rPr>
              <a:t> </a:t>
            </a:r>
            <a:r>
              <a:rPr lang="it-IT" spc="-50" dirty="0" err="1">
                <a:solidFill>
                  <a:schemeClr val="tx1"/>
                </a:solidFill>
                <a:latin typeface="Times New Roman" pitchFamily="18" charset="0"/>
                <a:cs typeface="Times New Roman" pitchFamily="18" charset="0"/>
              </a:rPr>
              <a:t>crura</a:t>
            </a:r>
            <a:r>
              <a:rPr lang="it-IT" spc="-60" dirty="0">
                <a:solidFill>
                  <a:schemeClr val="tx1"/>
                </a:solidFill>
                <a:latin typeface="Times New Roman" pitchFamily="18" charset="0"/>
                <a:cs typeface="Times New Roman" pitchFamily="18" charset="0"/>
              </a:rPr>
              <a:t> </a:t>
            </a:r>
          </a:p>
        </p:txBody>
      </p:sp>
      <p:sp>
        <p:nvSpPr>
          <p:cNvPr id="20" name="Rettangolo 19"/>
          <p:cNvSpPr/>
          <p:nvPr/>
        </p:nvSpPr>
        <p:spPr>
          <a:xfrm>
            <a:off x="5436096" y="5363924"/>
            <a:ext cx="3397084" cy="369332"/>
          </a:xfrm>
          <a:prstGeom prst="rect">
            <a:avLst/>
          </a:prstGeom>
          <a:solidFill>
            <a:schemeClr val="bg1">
              <a:lumMod val="95000"/>
            </a:schemeClr>
          </a:solidFill>
          <a:ln>
            <a:solidFill>
              <a:schemeClr val="bg1"/>
            </a:solid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itchFamily="2" charset="2"/>
              <a:buChar char="Ø"/>
            </a:pPr>
            <a:r>
              <a:rPr lang="it-IT" spc="-50" dirty="0" err="1" smtClean="0">
                <a:solidFill>
                  <a:schemeClr val="tx1"/>
                </a:solidFill>
                <a:latin typeface="Times New Roman" pitchFamily="18" charset="0"/>
                <a:cs typeface="Times New Roman" pitchFamily="18" charset="0"/>
              </a:rPr>
              <a:t>Esophagojejunal</a:t>
            </a:r>
            <a:r>
              <a:rPr lang="it-IT" spc="-50" dirty="0" smtClean="0">
                <a:solidFill>
                  <a:schemeClr val="tx1"/>
                </a:solidFill>
                <a:latin typeface="Times New Roman" pitchFamily="18" charset="0"/>
                <a:cs typeface="Times New Roman" pitchFamily="18" charset="0"/>
              </a:rPr>
              <a:t> </a:t>
            </a:r>
            <a:r>
              <a:rPr lang="it-IT" spc="-50" dirty="0" err="1">
                <a:solidFill>
                  <a:schemeClr val="tx1"/>
                </a:solidFill>
                <a:latin typeface="Times New Roman" pitchFamily="18" charset="0"/>
                <a:cs typeface="Times New Roman" pitchFamily="18" charset="0"/>
              </a:rPr>
              <a:t>reconstruction</a:t>
            </a:r>
            <a:endParaRPr lang="it-IT" spc="-50" dirty="0">
              <a:solidFill>
                <a:schemeClr val="tx1"/>
              </a:solidFill>
              <a:latin typeface="Times New Roman" pitchFamily="18" charset="0"/>
              <a:cs typeface="Times New Roman" pitchFamily="18" charset="0"/>
            </a:endParaRPr>
          </a:p>
        </p:txBody>
      </p:sp>
      <p:sp>
        <p:nvSpPr>
          <p:cNvPr id="21" name="Rettangolo 20"/>
          <p:cNvSpPr/>
          <p:nvPr/>
        </p:nvSpPr>
        <p:spPr>
          <a:xfrm>
            <a:off x="107504" y="5978278"/>
            <a:ext cx="9001000" cy="784830"/>
          </a:xfrm>
          <a:prstGeom prst="rect">
            <a:avLst/>
          </a:prstGeom>
          <a:solidFill>
            <a:srgbClr val="E9EDF4"/>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marL="171450" indent="-171450" algn="just">
              <a:buFont typeface="Wingdings" pitchFamily="2" charset="2"/>
              <a:buChar char="§"/>
            </a:pPr>
            <a:r>
              <a:rPr lang="it-IT" sz="900" dirty="0" smtClean="0">
                <a:latin typeface="Times New Roman" pitchFamily="18" charset="0"/>
                <a:cs typeface="Times New Roman" pitchFamily="18" charset="0"/>
              </a:rPr>
              <a:t>Jiang </a:t>
            </a:r>
            <a:r>
              <a:rPr lang="it-IT" sz="900" dirty="0">
                <a:latin typeface="Times New Roman" pitchFamily="18" charset="0"/>
                <a:cs typeface="Times New Roman" pitchFamily="18" charset="0"/>
              </a:rPr>
              <a:t>ZW, </a:t>
            </a:r>
            <a:r>
              <a:rPr lang="it-IT" sz="900" dirty="0" err="1">
                <a:latin typeface="Times New Roman" pitchFamily="18" charset="0"/>
                <a:cs typeface="Times New Roman" pitchFamily="18" charset="0"/>
              </a:rPr>
              <a:t>Liu</a:t>
            </a:r>
            <a:r>
              <a:rPr lang="it-IT" sz="900" dirty="0">
                <a:latin typeface="Times New Roman" pitchFamily="18" charset="0"/>
                <a:cs typeface="Times New Roman" pitchFamily="18" charset="0"/>
              </a:rPr>
              <a:t> J, </a:t>
            </a:r>
            <a:r>
              <a:rPr lang="it-IT" sz="900" dirty="0" err="1">
                <a:latin typeface="Times New Roman" pitchFamily="18" charset="0"/>
                <a:cs typeface="Times New Roman" pitchFamily="18" charset="0"/>
              </a:rPr>
              <a:t>Wang</a:t>
            </a:r>
            <a:r>
              <a:rPr lang="it-IT" sz="900" dirty="0">
                <a:latin typeface="Times New Roman" pitchFamily="18" charset="0"/>
                <a:cs typeface="Times New Roman" pitchFamily="18" charset="0"/>
              </a:rPr>
              <a:t> G, Zhao K, Zhang S, Li N, Li JS: </a:t>
            </a:r>
            <a:r>
              <a:rPr lang="it-IT" sz="900" dirty="0" err="1">
                <a:latin typeface="Times New Roman" pitchFamily="18" charset="0"/>
                <a:cs typeface="Times New Roman" pitchFamily="18" charset="0"/>
              </a:rPr>
              <a:t>Esophagojejunostomy</a:t>
            </a:r>
            <a:r>
              <a:rPr lang="it-IT" sz="900" dirty="0">
                <a:latin typeface="Times New Roman" pitchFamily="18" charset="0"/>
                <a:cs typeface="Times New Roman" pitchFamily="18" charset="0"/>
              </a:rPr>
              <a:t> </a:t>
            </a:r>
            <a:r>
              <a:rPr lang="it-IT" sz="900" dirty="0" err="1">
                <a:latin typeface="Times New Roman" pitchFamily="18" charset="0"/>
                <a:cs typeface="Times New Roman" pitchFamily="18" charset="0"/>
              </a:rPr>
              <a:t>reconstruction</a:t>
            </a:r>
            <a:r>
              <a:rPr lang="it-IT" sz="900" dirty="0">
                <a:latin typeface="Times New Roman" pitchFamily="18" charset="0"/>
                <a:cs typeface="Times New Roman" pitchFamily="18" charset="0"/>
              </a:rPr>
              <a:t> </a:t>
            </a:r>
            <a:r>
              <a:rPr lang="it-IT" sz="900" dirty="0" err="1">
                <a:latin typeface="Times New Roman" pitchFamily="18" charset="0"/>
                <a:cs typeface="Times New Roman" pitchFamily="18" charset="0"/>
              </a:rPr>
              <a:t>using</a:t>
            </a:r>
            <a:r>
              <a:rPr lang="it-IT" sz="900" dirty="0">
                <a:latin typeface="Times New Roman" pitchFamily="18" charset="0"/>
                <a:cs typeface="Times New Roman" pitchFamily="18" charset="0"/>
              </a:rPr>
              <a:t> a robot-</a:t>
            </a:r>
            <a:r>
              <a:rPr lang="it-IT" sz="900" dirty="0" err="1">
                <a:latin typeface="Times New Roman" pitchFamily="18" charset="0"/>
                <a:cs typeface="Times New Roman" pitchFamily="18" charset="0"/>
              </a:rPr>
              <a:t>sewing</a:t>
            </a:r>
            <a:r>
              <a:rPr lang="it-IT" sz="900" dirty="0">
                <a:latin typeface="Times New Roman" pitchFamily="18" charset="0"/>
                <a:cs typeface="Times New Roman" pitchFamily="18" charset="0"/>
              </a:rPr>
              <a:t> </a:t>
            </a:r>
            <a:r>
              <a:rPr lang="it-IT" sz="900" dirty="0" err="1">
                <a:latin typeface="Times New Roman" pitchFamily="18" charset="0"/>
                <a:cs typeface="Times New Roman" pitchFamily="18" charset="0"/>
              </a:rPr>
              <a:t>technique</a:t>
            </a:r>
            <a:r>
              <a:rPr lang="it-IT" sz="900" dirty="0">
                <a:latin typeface="Times New Roman" pitchFamily="18" charset="0"/>
                <a:cs typeface="Times New Roman" pitchFamily="18" charset="0"/>
              </a:rPr>
              <a:t> </a:t>
            </a:r>
            <a:r>
              <a:rPr lang="it-IT" sz="900" dirty="0" err="1">
                <a:latin typeface="Times New Roman" pitchFamily="18" charset="0"/>
                <a:cs typeface="Times New Roman" pitchFamily="18" charset="0"/>
              </a:rPr>
              <a:t>during</a:t>
            </a:r>
            <a:r>
              <a:rPr lang="it-IT" sz="900" dirty="0">
                <a:latin typeface="Times New Roman" pitchFamily="18" charset="0"/>
                <a:cs typeface="Times New Roman" pitchFamily="18" charset="0"/>
              </a:rPr>
              <a:t> </a:t>
            </a:r>
            <a:r>
              <a:rPr lang="it-IT" sz="900" dirty="0" err="1">
                <a:latin typeface="Times New Roman" pitchFamily="18" charset="0"/>
                <a:cs typeface="Times New Roman" pitchFamily="18" charset="0"/>
              </a:rPr>
              <a:t>totally</a:t>
            </a:r>
            <a:r>
              <a:rPr lang="it-IT" sz="900" dirty="0">
                <a:latin typeface="Times New Roman" pitchFamily="18" charset="0"/>
                <a:cs typeface="Times New Roman" pitchFamily="18" charset="0"/>
              </a:rPr>
              <a:t> </a:t>
            </a:r>
            <a:r>
              <a:rPr lang="it-IT" sz="900" dirty="0" err="1">
                <a:latin typeface="Times New Roman" pitchFamily="18" charset="0"/>
                <a:cs typeface="Times New Roman" pitchFamily="18" charset="0"/>
              </a:rPr>
              <a:t>robotic</a:t>
            </a:r>
            <a:r>
              <a:rPr lang="it-IT" sz="900" dirty="0">
                <a:latin typeface="Times New Roman" pitchFamily="18" charset="0"/>
                <a:cs typeface="Times New Roman" pitchFamily="18" charset="0"/>
              </a:rPr>
              <a:t> </a:t>
            </a:r>
            <a:r>
              <a:rPr lang="it-IT" sz="900" dirty="0" err="1">
                <a:latin typeface="Times New Roman" pitchFamily="18" charset="0"/>
                <a:cs typeface="Times New Roman" pitchFamily="18" charset="0"/>
              </a:rPr>
              <a:t>total</a:t>
            </a:r>
            <a:r>
              <a:rPr lang="it-IT" sz="900" dirty="0">
                <a:latin typeface="Times New Roman" pitchFamily="18" charset="0"/>
                <a:cs typeface="Times New Roman" pitchFamily="18" charset="0"/>
              </a:rPr>
              <a:t> </a:t>
            </a:r>
            <a:r>
              <a:rPr lang="it-IT" sz="900" dirty="0" err="1">
                <a:latin typeface="Times New Roman" pitchFamily="18" charset="0"/>
                <a:cs typeface="Times New Roman" pitchFamily="18" charset="0"/>
              </a:rPr>
              <a:t>gastrectomy</a:t>
            </a:r>
            <a:r>
              <a:rPr lang="it-IT" sz="900" dirty="0">
                <a:latin typeface="Times New Roman" pitchFamily="18" charset="0"/>
                <a:cs typeface="Times New Roman" pitchFamily="18" charset="0"/>
              </a:rPr>
              <a:t> for </a:t>
            </a:r>
            <a:r>
              <a:rPr lang="it-IT" sz="900" dirty="0" err="1">
                <a:latin typeface="Times New Roman" pitchFamily="18" charset="0"/>
                <a:cs typeface="Times New Roman" pitchFamily="18" charset="0"/>
              </a:rPr>
              <a:t>gastric</a:t>
            </a:r>
            <a:r>
              <a:rPr lang="it-IT" sz="900" dirty="0">
                <a:latin typeface="Times New Roman" pitchFamily="18" charset="0"/>
                <a:cs typeface="Times New Roman" pitchFamily="18" charset="0"/>
              </a:rPr>
              <a:t> </a:t>
            </a:r>
            <a:r>
              <a:rPr lang="it-IT" sz="900" dirty="0" err="1">
                <a:latin typeface="Times New Roman" pitchFamily="18" charset="0"/>
                <a:cs typeface="Times New Roman" pitchFamily="18" charset="0"/>
              </a:rPr>
              <a:t>cancer</a:t>
            </a:r>
            <a:r>
              <a:rPr lang="it-IT" sz="900" dirty="0">
                <a:latin typeface="Times New Roman" pitchFamily="18" charset="0"/>
                <a:cs typeface="Times New Roman" pitchFamily="18" charset="0"/>
              </a:rPr>
              <a:t>. </a:t>
            </a:r>
            <a:r>
              <a:rPr lang="it-IT" sz="900" dirty="0" err="1">
                <a:latin typeface="Times New Roman" pitchFamily="18" charset="0"/>
                <a:cs typeface="Times New Roman" pitchFamily="18" charset="0"/>
              </a:rPr>
              <a:t>Hepatogastroenterology</a:t>
            </a:r>
            <a:r>
              <a:rPr lang="it-IT" sz="900" dirty="0">
                <a:latin typeface="Times New Roman" pitchFamily="18" charset="0"/>
                <a:cs typeface="Times New Roman" pitchFamily="18" charset="0"/>
              </a:rPr>
              <a:t> 2015, 62(138):323-326.</a:t>
            </a:r>
          </a:p>
          <a:p>
            <a:pPr marL="171450" indent="-171450" algn="just">
              <a:buFont typeface="Wingdings" pitchFamily="2" charset="2"/>
              <a:buChar char="§"/>
            </a:pPr>
            <a:r>
              <a:rPr lang="it-IT" sz="900" dirty="0" err="1" smtClean="0">
                <a:latin typeface="Times New Roman" pitchFamily="18" charset="0"/>
                <a:cs typeface="Times New Roman" pitchFamily="18" charset="0"/>
              </a:rPr>
              <a:t>Kim</a:t>
            </a:r>
            <a:r>
              <a:rPr lang="it-IT" sz="900" dirty="0" smtClean="0">
                <a:latin typeface="Times New Roman" pitchFamily="18" charset="0"/>
                <a:cs typeface="Times New Roman" pitchFamily="18" charset="0"/>
              </a:rPr>
              <a:t> </a:t>
            </a:r>
            <a:r>
              <a:rPr lang="it-IT" sz="900" dirty="0">
                <a:latin typeface="Times New Roman" pitchFamily="18" charset="0"/>
                <a:cs typeface="Times New Roman" pitchFamily="18" charset="0"/>
              </a:rPr>
              <a:t>MC, </a:t>
            </a:r>
            <a:r>
              <a:rPr lang="it-IT" sz="900" dirty="0" err="1">
                <a:latin typeface="Times New Roman" pitchFamily="18" charset="0"/>
                <a:cs typeface="Times New Roman" pitchFamily="18" charset="0"/>
              </a:rPr>
              <a:t>Heo</a:t>
            </a:r>
            <a:r>
              <a:rPr lang="it-IT" sz="900" dirty="0">
                <a:latin typeface="Times New Roman" pitchFamily="18" charset="0"/>
                <a:cs typeface="Times New Roman" pitchFamily="18" charset="0"/>
              </a:rPr>
              <a:t> GU, </a:t>
            </a:r>
            <a:r>
              <a:rPr lang="it-IT" sz="900" dirty="0" err="1">
                <a:latin typeface="Times New Roman" pitchFamily="18" charset="0"/>
                <a:cs typeface="Times New Roman" pitchFamily="18" charset="0"/>
              </a:rPr>
              <a:t>Jung</a:t>
            </a:r>
            <a:r>
              <a:rPr lang="it-IT" sz="900" dirty="0">
                <a:latin typeface="Times New Roman" pitchFamily="18" charset="0"/>
                <a:cs typeface="Times New Roman" pitchFamily="18" charset="0"/>
              </a:rPr>
              <a:t> GJ. </a:t>
            </a:r>
            <a:r>
              <a:rPr lang="it-IT" sz="900" dirty="0" err="1">
                <a:latin typeface="Times New Roman" pitchFamily="18" charset="0"/>
                <a:cs typeface="Times New Roman" pitchFamily="18" charset="0"/>
              </a:rPr>
              <a:t>Robotic</a:t>
            </a:r>
            <a:r>
              <a:rPr lang="it-IT" sz="900" dirty="0">
                <a:latin typeface="Times New Roman" pitchFamily="18" charset="0"/>
                <a:cs typeface="Times New Roman" pitchFamily="18" charset="0"/>
              </a:rPr>
              <a:t> </a:t>
            </a:r>
            <a:r>
              <a:rPr lang="it-IT" sz="900" dirty="0" err="1">
                <a:latin typeface="Times New Roman" pitchFamily="18" charset="0"/>
                <a:cs typeface="Times New Roman" pitchFamily="18" charset="0"/>
              </a:rPr>
              <a:t>gastrectomy</a:t>
            </a:r>
            <a:r>
              <a:rPr lang="it-IT" sz="900" dirty="0">
                <a:latin typeface="Times New Roman" pitchFamily="18" charset="0"/>
                <a:cs typeface="Times New Roman" pitchFamily="18" charset="0"/>
              </a:rPr>
              <a:t> for </a:t>
            </a:r>
            <a:r>
              <a:rPr lang="it-IT" sz="900" dirty="0" err="1">
                <a:latin typeface="Times New Roman" pitchFamily="18" charset="0"/>
                <a:cs typeface="Times New Roman" pitchFamily="18" charset="0"/>
              </a:rPr>
              <a:t>gastric</a:t>
            </a:r>
            <a:r>
              <a:rPr lang="it-IT" sz="900" dirty="0">
                <a:latin typeface="Times New Roman" pitchFamily="18" charset="0"/>
                <a:cs typeface="Times New Roman" pitchFamily="18" charset="0"/>
              </a:rPr>
              <a:t> </a:t>
            </a:r>
            <a:r>
              <a:rPr lang="it-IT" sz="900" dirty="0" err="1">
                <a:latin typeface="Times New Roman" pitchFamily="18" charset="0"/>
                <a:cs typeface="Times New Roman" pitchFamily="18" charset="0"/>
              </a:rPr>
              <a:t>cancer</a:t>
            </a:r>
            <a:r>
              <a:rPr lang="it-IT" sz="900" dirty="0">
                <a:latin typeface="Times New Roman" pitchFamily="18" charset="0"/>
                <a:cs typeface="Times New Roman" pitchFamily="18" charset="0"/>
              </a:rPr>
              <a:t>: </a:t>
            </a:r>
            <a:r>
              <a:rPr lang="it-IT" sz="900" dirty="0" err="1">
                <a:latin typeface="Times New Roman" pitchFamily="18" charset="0"/>
                <a:cs typeface="Times New Roman" pitchFamily="18" charset="0"/>
              </a:rPr>
              <a:t>surgical</a:t>
            </a:r>
            <a:r>
              <a:rPr lang="it-IT" sz="900" dirty="0">
                <a:latin typeface="Times New Roman" pitchFamily="18" charset="0"/>
                <a:cs typeface="Times New Roman" pitchFamily="18" charset="0"/>
              </a:rPr>
              <a:t> </a:t>
            </a:r>
            <a:r>
              <a:rPr lang="it-IT" sz="900" dirty="0" err="1">
                <a:latin typeface="Times New Roman" pitchFamily="18" charset="0"/>
                <a:cs typeface="Times New Roman" pitchFamily="18" charset="0"/>
              </a:rPr>
              <a:t>techniques</a:t>
            </a:r>
            <a:r>
              <a:rPr lang="it-IT" sz="900" dirty="0">
                <a:latin typeface="Times New Roman" pitchFamily="18" charset="0"/>
                <a:cs typeface="Times New Roman" pitchFamily="18" charset="0"/>
              </a:rPr>
              <a:t> and </a:t>
            </a:r>
            <a:r>
              <a:rPr lang="it-IT" sz="900" dirty="0" err="1">
                <a:latin typeface="Times New Roman" pitchFamily="18" charset="0"/>
                <a:cs typeface="Times New Roman" pitchFamily="18" charset="0"/>
              </a:rPr>
              <a:t>clinical</a:t>
            </a:r>
            <a:r>
              <a:rPr lang="it-IT" sz="900" dirty="0">
                <a:latin typeface="Times New Roman" pitchFamily="18" charset="0"/>
                <a:cs typeface="Times New Roman" pitchFamily="18" charset="0"/>
              </a:rPr>
              <a:t> </a:t>
            </a:r>
            <a:r>
              <a:rPr lang="it-IT" sz="900" dirty="0" err="1">
                <a:latin typeface="Times New Roman" pitchFamily="18" charset="0"/>
                <a:cs typeface="Times New Roman" pitchFamily="18" charset="0"/>
              </a:rPr>
              <a:t>merits</a:t>
            </a:r>
            <a:r>
              <a:rPr lang="it-IT" sz="900" dirty="0">
                <a:latin typeface="Times New Roman" pitchFamily="18" charset="0"/>
                <a:cs typeface="Times New Roman" pitchFamily="18" charset="0"/>
              </a:rPr>
              <a:t>. </a:t>
            </a:r>
            <a:r>
              <a:rPr lang="it-IT" sz="900" dirty="0" err="1">
                <a:latin typeface="Times New Roman" pitchFamily="18" charset="0"/>
                <a:cs typeface="Times New Roman" pitchFamily="18" charset="0"/>
              </a:rPr>
              <a:t>Surg</a:t>
            </a:r>
            <a:r>
              <a:rPr lang="it-IT" sz="900" dirty="0">
                <a:latin typeface="Times New Roman" pitchFamily="18" charset="0"/>
                <a:cs typeface="Times New Roman" pitchFamily="18" charset="0"/>
              </a:rPr>
              <a:t> </a:t>
            </a:r>
            <a:r>
              <a:rPr lang="it-IT" sz="900" dirty="0" err="1">
                <a:latin typeface="Times New Roman" pitchFamily="18" charset="0"/>
                <a:cs typeface="Times New Roman" pitchFamily="18" charset="0"/>
              </a:rPr>
              <a:t>Endosc</a:t>
            </a:r>
            <a:r>
              <a:rPr lang="it-IT" sz="900" dirty="0">
                <a:latin typeface="Times New Roman" pitchFamily="18" charset="0"/>
                <a:cs typeface="Times New Roman" pitchFamily="18" charset="0"/>
              </a:rPr>
              <a:t> 2010; 24:610-615. </a:t>
            </a:r>
          </a:p>
          <a:p>
            <a:pPr marL="171450" indent="-171450" algn="just">
              <a:buFont typeface="Wingdings" pitchFamily="2" charset="2"/>
              <a:buChar char="§"/>
            </a:pPr>
            <a:r>
              <a:rPr lang="it-IT" sz="900" dirty="0" smtClean="0">
                <a:latin typeface="Times New Roman" pitchFamily="18" charset="0"/>
                <a:cs typeface="Times New Roman" pitchFamily="18" charset="0"/>
              </a:rPr>
              <a:t>Lee </a:t>
            </a:r>
            <a:r>
              <a:rPr lang="it-IT" sz="900" dirty="0">
                <a:latin typeface="Times New Roman" pitchFamily="18" charset="0"/>
                <a:cs typeface="Times New Roman" pitchFamily="18" charset="0"/>
              </a:rPr>
              <a:t>J, </a:t>
            </a:r>
            <a:r>
              <a:rPr lang="it-IT" sz="900" dirty="0" err="1">
                <a:latin typeface="Times New Roman" pitchFamily="18" charset="0"/>
                <a:cs typeface="Times New Roman" pitchFamily="18" charset="0"/>
              </a:rPr>
              <a:t>Kim</a:t>
            </a:r>
            <a:r>
              <a:rPr lang="it-IT" sz="900" dirty="0">
                <a:latin typeface="Times New Roman" pitchFamily="18" charset="0"/>
                <a:cs typeface="Times New Roman" pitchFamily="18" charset="0"/>
              </a:rPr>
              <a:t> YM, </a:t>
            </a:r>
            <a:r>
              <a:rPr lang="it-IT" sz="900" dirty="0" err="1">
                <a:latin typeface="Times New Roman" pitchFamily="18" charset="0"/>
                <a:cs typeface="Times New Roman" pitchFamily="18" charset="0"/>
              </a:rPr>
              <a:t>Woo</a:t>
            </a:r>
            <a:r>
              <a:rPr lang="it-IT" sz="900" dirty="0">
                <a:latin typeface="Times New Roman" pitchFamily="18" charset="0"/>
                <a:cs typeface="Times New Roman" pitchFamily="18" charset="0"/>
              </a:rPr>
              <a:t> Y, Obama K, </a:t>
            </a:r>
            <a:r>
              <a:rPr lang="it-IT" sz="900" dirty="0" err="1">
                <a:latin typeface="Times New Roman" pitchFamily="18" charset="0"/>
                <a:cs typeface="Times New Roman" pitchFamily="18" charset="0"/>
              </a:rPr>
              <a:t>Noh</a:t>
            </a:r>
            <a:r>
              <a:rPr lang="it-IT" sz="900" dirty="0">
                <a:latin typeface="Times New Roman" pitchFamily="18" charset="0"/>
                <a:cs typeface="Times New Roman" pitchFamily="18" charset="0"/>
              </a:rPr>
              <a:t> SH, </a:t>
            </a:r>
            <a:r>
              <a:rPr lang="it-IT" sz="900" dirty="0" err="1">
                <a:latin typeface="Times New Roman" pitchFamily="18" charset="0"/>
                <a:cs typeface="Times New Roman" pitchFamily="18" charset="0"/>
              </a:rPr>
              <a:t>Hyung</a:t>
            </a:r>
            <a:r>
              <a:rPr lang="it-IT" sz="900" dirty="0">
                <a:latin typeface="Times New Roman" pitchFamily="18" charset="0"/>
                <a:cs typeface="Times New Roman" pitchFamily="18" charset="0"/>
              </a:rPr>
              <a:t> WJ: </a:t>
            </a:r>
            <a:r>
              <a:rPr lang="it-IT" sz="900" dirty="0" err="1">
                <a:latin typeface="Times New Roman" pitchFamily="18" charset="0"/>
                <a:cs typeface="Times New Roman" pitchFamily="18" charset="0"/>
              </a:rPr>
              <a:t>Robotic</a:t>
            </a:r>
            <a:r>
              <a:rPr lang="it-IT" sz="900" dirty="0">
                <a:latin typeface="Times New Roman" pitchFamily="18" charset="0"/>
                <a:cs typeface="Times New Roman" pitchFamily="18" charset="0"/>
              </a:rPr>
              <a:t> </a:t>
            </a:r>
            <a:r>
              <a:rPr lang="it-IT" sz="900" dirty="0" err="1">
                <a:latin typeface="Times New Roman" pitchFamily="18" charset="0"/>
                <a:cs typeface="Times New Roman" pitchFamily="18" charset="0"/>
              </a:rPr>
              <a:t>distal</a:t>
            </a:r>
            <a:r>
              <a:rPr lang="it-IT" sz="900" dirty="0">
                <a:latin typeface="Times New Roman" pitchFamily="18" charset="0"/>
                <a:cs typeface="Times New Roman" pitchFamily="18" charset="0"/>
              </a:rPr>
              <a:t> </a:t>
            </a:r>
            <a:r>
              <a:rPr lang="it-IT" sz="900" dirty="0" err="1">
                <a:latin typeface="Times New Roman" pitchFamily="18" charset="0"/>
                <a:cs typeface="Times New Roman" pitchFamily="18" charset="0"/>
              </a:rPr>
              <a:t>subtotal</a:t>
            </a:r>
            <a:r>
              <a:rPr lang="it-IT" sz="900" dirty="0">
                <a:latin typeface="Times New Roman" pitchFamily="18" charset="0"/>
                <a:cs typeface="Times New Roman" pitchFamily="18" charset="0"/>
              </a:rPr>
              <a:t> </a:t>
            </a:r>
            <a:r>
              <a:rPr lang="it-IT" sz="900" dirty="0" err="1">
                <a:latin typeface="Times New Roman" pitchFamily="18" charset="0"/>
                <a:cs typeface="Times New Roman" pitchFamily="18" charset="0"/>
              </a:rPr>
              <a:t>gastrectomy</a:t>
            </a:r>
            <a:r>
              <a:rPr lang="it-IT" sz="900" dirty="0">
                <a:latin typeface="Times New Roman" pitchFamily="18" charset="0"/>
                <a:cs typeface="Times New Roman" pitchFamily="18" charset="0"/>
              </a:rPr>
              <a:t> with D2 </a:t>
            </a:r>
            <a:r>
              <a:rPr lang="it-IT" sz="900" dirty="0" err="1">
                <a:latin typeface="Times New Roman" pitchFamily="18" charset="0"/>
                <a:cs typeface="Times New Roman" pitchFamily="18" charset="0"/>
              </a:rPr>
              <a:t>lymphadenectomy</a:t>
            </a:r>
            <a:r>
              <a:rPr lang="it-IT" sz="900" dirty="0">
                <a:latin typeface="Times New Roman" pitchFamily="18" charset="0"/>
                <a:cs typeface="Times New Roman" pitchFamily="18" charset="0"/>
              </a:rPr>
              <a:t> for </a:t>
            </a:r>
            <a:r>
              <a:rPr lang="it-IT" sz="900" dirty="0" err="1">
                <a:latin typeface="Times New Roman" pitchFamily="18" charset="0"/>
                <a:cs typeface="Times New Roman" pitchFamily="18" charset="0"/>
              </a:rPr>
              <a:t>gastric</a:t>
            </a:r>
            <a:r>
              <a:rPr lang="it-IT" sz="900" dirty="0">
                <a:latin typeface="Times New Roman" pitchFamily="18" charset="0"/>
                <a:cs typeface="Times New Roman" pitchFamily="18" charset="0"/>
              </a:rPr>
              <a:t> </a:t>
            </a:r>
            <a:r>
              <a:rPr lang="it-IT" sz="900" dirty="0" err="1">
                <a:latin typeface="Times New Roman" pitchFamily="18" charset="0"/>
                <a:cs typeface="Times New Roman" pitchFamily="18" charset="0"/>
              </a:rPr>
              <a:t>cancer</a:t>
            </a:r>
            <a:r>
              <a:rPr lang="it-IT" sz="900" dirty="0">
                <a:latin typeface="Times New Roman" pitchFamily="18" charset="0"/>
                <a:cs typeface="Times New Roman" pitchFamily="18" charset="0"/>
              </a:rPr>
              <a:t> </a:t>
            </a:r>
            <a:r>
              <a:rPr lang="it-IT" sz="900" dirty="0" err="1">
                <a:latin typeface="Times New Roman" pitchFamily="18" charset="0"/>
                <a:cs typeface="Times New Roman" pitchFamily="18" charset="0"/>
              </a:rPr>
              <a:t>patients</a:t>
            </a:r>
            <a:r>
              <a:rPr lang="it-IT" sz="900" dirty="0">
                <a:latin typeface="Times New Roman" pitchFamily="18" charset="0"/>
                <a:cs typeface="Times New Roman" pitchFamily="18" charset="0"/>
              </a:rPr>
              <a:t> with high body mass </a:t>
            </a:r>
            <a:r>
              <a:rPr lang="it-IT" sz="900" dirty="0" err="1">
                <a:latin typeface="Times New Roman" pitchFamily="18" charset="0"/>
                <a:cs typeface="Times New Roman" pitchFamily="18" charset="0"/>
              </a:rPr>
              <a:t>index</a:t>
            </a:r>
            <a:r>
              <a:rPr lang="it-IT" sz="900" dirty="0">
                <a:latin typeface="Times New Roman" pitchFamily="18" charset="0"/>
                <a:cs typeface="Times New Roman" pitchFamily="18" charset="0"/>
              </a:rPr>
              <a:t>: </a:t>
            </a:r>
            <a:r>
              <a:rPr lang="it-IT" sz="900" dirty="0" err="1">
                <a:latin typeface="Times New Roman" pitchFamily="18" charset="0"/>
                <a:cs typeface="Times New Roman" pitchFamily="18" charset="0"/>
              </a:rPr>
              <a:t>comparison</a:t>
            </a:r>
            <a:r>
              <a:rPr lang="it-IT" sz="900" dirty="0">
                <a:latin typeface="Times New Roman" pitchFamily="18" charset="0"/>
                <a:cs typeface="Times New Roman" pitchFamily="18" charset="0"/>
              </a:rPr>
              <a:t> with </a:t>
            </a:r>
            <a:r>
              <a:rPr lang="it-IT" sz="900" dirty="0" err="1">
                <a:latin typeface="Times New Roman" pitchFamily="18" charset="0"/>
                <a:cs typeface="Times New Roman" pitchFamily="18" charset="0"/>
              </a:rPr>
              <a:t>conventional</a:t>
            </a:r>
            <a:r>
              <a:rPr lang="it-IT" sz="900" dirty="0">
                <a:latin typeface="Times New Roman" pitchFamily="18" charset="0"/>
                <a:cs typeface="Times New Roman" pitchFamily="18" charset="0"/>
              </a:rPr>
              <a:t> </a:t>
            </a:r>
            <a:r>
              <a:rPr lang="it-IT" sz="900" dirty="0" err="1">
                <a:latin typeface="Times New Roman" pitchFamily="18" charset="0"/>
                <a:cs typeface="Times New Roman" pitchFamily="18" charset="0"/>
              </a:rPr>
              <a:t>laparoscopic</a:t>
            </a:r>
            <a:r>
              <a:rPr lang="it-IT" sz="900" dirty="0">
                <a:latin typeface="Times New Roman" pitchFamily="18" charset="0"/>
                <a:cs typeface="Times New Roman" pitchFamily="18" charset="0"/>
              </a:rPr>
              <a:t> </a:t>
            </a:r>
            <a:r>
              <a:rPr lang="it-IT" sz="900" dirty="0" err="1">
                <a:latin typeface="Times New Roman" pitchFamily="18" charset="0"/>
                <a:cs typeface="Times New Roman" pitchFamily="18" charset="0"/>
              </a:rPr>
              <a:t>distal</a:t>
            </a:r>
            <a:r>
              <a:rPr lang="it-IT" sz="900" dirty="0">
                <a:latin typeface="Times New Roman" pitchFamily="18" charset="0"/>
                <a:cs typeface="Times New Roman" pitchFamily="18" charset="0"/>
              </a:rPr>
              <a:t> </a:t>
            </a:r>
            <a:r>
              <a:rPr lang="it-IT" sz="900" dirty="0" err="1">
                <a:latin typeface="Times New Roman" pitchFamily="18" charset="0"/>
                <a:cs typeface="Times New Roman" pitchFamily="18" charset="0"/>
              </a:rPr>
              <a:t>subtotal</a:t>
            </a:r>
            <a:r>
              <a:rPr lang="it-IT" sz="900" dirty="0">
                <a:latin typeface="Times New Roman" pitchFamily="18" charset="0"/>
                <a:cs typeface="Times New Roman" pitchFamily="18" charset="0"/>
              </a:rPr>
              <a:t> </a:t>
            </a:r>
            <a:r>
              <a:rPr lang="it-IT" sz="900" dirty="0" err="1">
                <a:latin typeface="Times New Roman" pitchFamily="18" charset="0"/>
                <a:cs typeface="Times New Roman" pitchFamily="18" charset="0"/>
              </a:rPr>
              <a:t>gastrectomy</a:t>
            </a:r>
            <a:r>
              <a:rPr lang="it-IT" sz="900" dirty="0">
                <a:latin typeface="Times New Roman" pitchFamily="18" charset="0"/>
                <a:cs typeface="Times New Roman" pitchFamily="18" charset="0"/>
              </a:rPr>
              <a:t> with D2 </a:t>
            </a:r>
            <a:r>
              <a:rPr lang="it-IT" sz="900" dirty="0" err="1">
                <a:latin typeface="Times New Roman" pitchFamily="18" charset="0"/>
                <a:cs typeface="Times New Roman" pitchFamily="18" charset="0"/>
              </a:rPr>
              <a:t>lymphadenectomy</a:t>
            </a:r>
            <a:r>
              <a:rPr lang="it-IT" sz="900" dirty="0">
                <a:latin typeface="Times New Roman" pitchFamily="18" charset="0"/>
                <a:cs typeface="Times New Roman" pitchFamily="18" charset="0"/>
              </a:rPr>
              <a:t>. </a:t>
            </a:r>
            <a:r>
              <a:rPr lang="it-IT" sz="900" dirty="0" err="1">
                <a:latin typeface="Times New Roman" pitchFamily="18" charset="0"/>
                <a:cs typeface="Times New Roman" pitchFamily="18" charset="0"/>
              </a:rPr>
              <a:t>Surg</a:t>
            </a:r>
            <a:r>
              <a:rPr lang="it-IT" sz="900" dirty="0">
                <a:latin typeface="Times New Roman" pitchFamily="18" charset="0"/>
                <a:cs typeface="Times New Roman" pitchFamily="18" charset="0"/>
              </a:rPr>
              <a:t> </a:t>
            </a:r>
            <a:r>
              <a:rPr lang="it-IT" sz="900" dirty="0" err="1">
                <a:latin typeface="Times New Roman" pitchFamily="18" charset="0"/>
                <a:cs typeface="Times New Roman" pitchFamily="18" charset="0"/>
              </a:rPr>
              <a:t>Endosc</a:t>
            </a:r>
            <a:r>
              <a:rPr lang="it-IT" sz="900" dirty="0">
                <a:latin typeface="Times New Roman" pitchFamily="18" charset="0"/>
                <a:cs typeface="Times New Roman" pitchFamily="18" charset="0"/>
              </a:rPr>
              <a:t> 2015.</a:t>
            </a:r>
          </a:p>
        </p:txBody>
      </p:sp>
    </p:spTree>
    <p:extLst>
      <p:ext uri="{BB962C8B-B14F-4D97-AF65-F5344CB8AC3E}">
        <p14:creationId xmlns:p14="http://schemas.microsoft.com/office/powerpoint/2010/main" val="35810551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8504" y="2037556"/>
            <a:ext cx="3810000" cy="369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itolo 1"/>
          <p:cNvSpPr txBox="1">
            <a:spLocks/>
          </p:cNvSpPr>
          <p:nvPr/>
        </p:nvSpPr>
        <p:spPr>
          <a:xfrm>
            <a:off x="1979712" y="22940"/>
            <a:ext cx="5184576" cy="453732"/>
          </a:xfrm>
          <a:prstGeom prst="rect">
            <a:avLst/>
          </a:prstGeom>
          <a:solidFill>
            <a:schemeClr val="bg1">
              <a:lumMod val="95000"/>
            </a:schemeClr>
          </a:solidFill>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just"/>
            <a:r>
              <a:rPr lang="it-IT" sz="2800" b="1" dirty="0" err="1" smtClean="0">
                <a:solidFill>
                  <a:schemeClr val="bg1">
                    <a:lumMod val="50000"/>
                  </a:schemeClr>
                </a:solidFill>
                <a:latin typeface="Times New Roman" pitchFamily="18" charset="0"/>
                <a:cs typeface="Times New Roman" pitchFamily="18" charset="0"/>
              </a:rPr>
              <a:t>Current</a:t>
            </a:r>
            <a:r>
              <a:rPr lang="it-IT" sz="2800" b="1" dirty="0" smtClean="0">
                <a:solidFill>
                  <a:schemeClr val="bg1">
                    <a:lumMod val="50000"/>
                  </a:schemeClr>
                </a:solidFill>
                <a:latin typeface="Times New Roman" pitchFamily="18" charset="0"/>
                <a:cs typeface="Times New Roman" pitchFamily="18" charset="0"/>
              </a:rPr>
              <a:t> </a:t>
            </a:r>
            <a:r>
              <a:rPr lang="it-IT" sz="2800" b="1" dirty="0">
                <a:solidFill>
                  <a:schemeClr val="bg1">
                    <a:lumMod val="50000"/>
                  </a:schemeClr>
                </a:solidFill>
                <a:latin typeface="Times New Roman" pitchFamily="18" charset="0"/>
                <a:cs typeface="Times New Roman" pitchFamily="18" charset="0"/>
              </a:rPr>
              <a:t>status: </a:t>
            </a:r>
            <a:r>
              <a:rPr lang="it-IT" sz="2800" b="1" dirty="0" err="1">
                <a:solidFill>
                  <a:schemeClr val="bg1">
                    <a:lumMod val="50000"/>
                  </a:schemeClr>
                </a:solidFill>
                <a:latin typeface="Times New Roman" pitchFamily="18" charset="0"/>
                <a:cs typeface="Times New Roman" pitchFamily="18" charset="0"/>
              </a:rPr>
              <a:t>literature</a:t>
            </a:r>
            <a:r>
              <a:rPr lang="it-IT" sz="2800" b="1" dirty="0">
                <a:solidFill>
                  <a:schemeClr val="bg1">
                    <a:lumMod val="50000"/>
                  </a:schemeClr>
                </a:solidFill>
                <a:latin typeface="Times New Roman" pitchFamily="18" charset="0"/>
                <a:cs typeface="Times New Roman" pitchFamily="18" charset="0"/>
              </a:rPr>
              <a:t> </a:t>
            </a:r>
            <a:r>
              <a:rPr lang="it-IT" sz="2800" b="1" dirty="0" err="1">
                <a:solidFill>
                  <a:schemeClr val="bg1">
                    <a:lumMod val="50000"/>
                  </a:schemeClr>
                </a:solidFill>
                <a:latin typeface="Times New Roman" pitchFamily="18" charset="0"/>
                <a:cs typeface="Times New Roman" pitchFamily="18" charset="0"/>
              </a:rPr>
              <a:t>review</a:t>
            </a:r>
            <a:r>
              <a:rPr lang="it-IT" sz="2800" b="1" dirty="0">
                <a:solidFill>
                  <a:schemeClr val="bg1">
                    <a:lumMod val="50000"/>
                  </a:schemeClr>
                </a:solidFill>
                <a:latin typeface="Times New Roman" pitchFamily="18" charset="0"/>
                <a:cs typeface="Times New Roman" pitchFamily="18" charset="0"/>
              </a:rPr>
              <a:t> </a:t>
            </a:r>
          </a:p>
        </p:txBody>
      </p:sp>
      <p:sp>
        <p:nvSpPr>
          <p:cNvPr id="3" name="Rettangolo 2"/>
          <p:cNvSpPr/>
          <p:nvPr/>
        </p:nvSpPr>
        <p:spPr>
          <a:xfrm>
            <a:off x="5263008" y="1916832"/>
            <a:ext cx="3845496" cy="39604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053" name="Picture 5" descr="C:\Users\Jacopo\Desktop\fig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96" y="1916832"/>
            <a:ext cx="5106071" cy="2694579"/>
          </a:xfrm>
          <a:prstGeom prst="rect">
            <a:avLst/>
          </a:prstGeom>
          <a:noFill/>
          <a:effectLst>
            <a:outerShdw blurRad="152400" dist="317500" dir="540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sp>
        <p:nvSpPr>
          <p:cNvPr id="24" name="Rettangolo arrotondato 23"/>
          <p:cNvSpPr/>
          <p:nvPr/>
        </p:nvSpPr>
        <p:spPr>
          <a:xfrm>
            <a:off x="3287479" y="1124744"/>
            <a:ext cx="2580665" cy="504056"/>
          </a:xfrm>
          <a:prstGeom prst="roundRect">
            <a:avLst/>
          </a:prstGeom>
          <a:solidFill>
            <a:schemeClr val="bg1">
              <a:lumMod val="95000"/>
            </a:schemeClr>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b="1" dirty="0" smtClean="0">
                <a:solidFill>
                  <a:schemeClr val="bg1">
                    <a:lumMod val="50000"/>
                  </a:schemeClr>
                </a:solidFill>
                <a:latin typeface="Times New Roman" pitchFamily="18" charset="0"/>
                <a:cs typeface="Times New Roman" pitchFamily="18" charset="0"/>
              </a:rPr>
              <a:t>SEARCH STRATEGY</a:t>
            </a:r>
            <a:endParaRPr lang="en-US" b="1" dirty="0">
              <a:solidFill>
                <a:schemeClr val="bg1">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46412495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9616</TotalTime>
  <Words>4603</Words>
  <Application>Microsoft Office PowerPoint</Application>
  <PresentationFormat>Presentazione su schermo (4:3)</PresentationFormat>
  <Paragraphs>853</Paragraphs>
  <Slides>25</Slides>
  <Notes>25</Notes>
  <HiddenSlides>0</HiddenSlides>
  <MMClips>0</MMClips>
  <ScaleCrop>false</ScaleCrop>
  <HeadingPairs>
    <vt:vector size="4" baseType="variant">
      <vt:variant>
        <vt:lpstr>Tema</vt:lpstr>
      </vt:variant>
      <vt:variant>
        <vt:i4>1</vt:i4>
      </vt:variant>
      <vt:variant>
        <vt:lpstr>Titoli diapositive</vt:lpstr>
      </vt:variant>
      <vt:variant>
        <vt:i4>25</vt:i4>
      </vt:variant>
    </vt:vector>
  </HeadingPairs>
  <TitlesOfParts>
    <vt:vector size="26" baseType="lpstr">
      <vt:lpstr>Tema di Office</vt:lpstr>
      <vt:lpstr>The Advancement of  Minimally Invasive surgery  in Gastric Cancer</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Robotic, Laparoscopic and Open Surgery for Gastric Cancer Compared on Surgical, Clinical and Oncological Outcomes: Establishing a Multi-Institutional Registry</dc:title>
  <dc:creator>Jacopo</dc:creator>
  <cp:lastModifiedBy>Jacopo</cp:lastModifiedBy>
  <cp:revision>354</cp:revision>
  <dcterms:created xsi:type="dcterms:W3CDTF">2015-04-21T13:44:39Z</dcterms:created>
  <dcterms:modified xsi:type="dcterms:W3CDTF">2015-08-19T15:33:21Z</dcterms:modified>
</cp:coreProperties>
</file>