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34" r:id="rId3"/>
    <p:sldId id="335" r:id="rId4"/>
    <p:sldId id="257" r:id="rId5"/>
    <p:sldId id="303" r:id="rId6"/>
    <p:sldId id="317" r:id="rId7"/>
    <p:sldId id="318" r:id="rId8"/>
    <p:sldId id="333" r:id="rId9"/>
    <p:sldId id="280" r:id="rId10"/>
    <p:sldId id="281" r:id="rId11"/>
    <p:sldId id="329" r:id="rId12"/>
    <p:sldId id="320" r:id="rId13"/>
    <p:sldId id="285" r:id="rId14"/>
    <p:sldId id="286" r:id="rId15"/>
    <p:sldId id="284" r:id="rId16"/>
    <p:sldId id="287" r:id="rId17"/>
    <p:sldId id="321" r:id="rId18"/>
    <p:sldId id="322" r:id="rId19"/>
    <p:sldId id="323" r:id="rId20"/>
    <p:sldId id="294" r:id="rId21"/>
    <p:sldId id="298" r:id="rId22"/>
    <p:sldId id="300" r:id="rId23"/>
    <p:sldId id="331" r:id="rId24"/>
    <p:sldId id="326" r:id="rId25"/>
    <p:sldId id="332" r:id="rId2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DF4"/>
    <a:srgbClr val="FFCC00"/>
    <a:srgbClr val="FFFF00"/>
    <a:srgbClr val="B8B8B8"/>
    <a:srgbClr val="D0D8E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4547" autoAdjust="0"/>
  </p:normalViewPr>
  <p:slideViewPr>
    <p:cSldViewPr>
      <p:cViewPr>
        <p:scale>
          <a:sx n="66" d="100"/>
          <a:sy n="66" d="100"/>
        </p:scale>
        <p:origin x="-1422" y="22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82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463BA8-582F-4BEB-822F-E4D91F31B5AF}" type="datetimeFigureOut">
              <a:rPr lang="it-IT" smtClean="0"/>
              <a:t>05/06/2015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14A395-0B77-400D-9650-FA6E56895DB1}" type="slidenum">
              <a:rPr lang="it-IT" smtClean="0"/>
              <a:t>‹N›</a:t>
            </a:fld>
            <a:endParaRPr lang="it-IT"/>
          </a:p>
        </p:txBody>
      </p:sp>
    </p:spTree>
    <p:extLst>
      <p:ext uri="{BB962C8B-B14F-4D97-AF65-F5344CB8AC3E}">
        <p14:creationId xmlns:p14="http://schemas.microsoft.com/office/powerpoint/2010/main" val="2788583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First, I would like to thank the project manager, Dr. </a:t>
            </a:r>
            <a:r>
              <a:rPr lang="en-US" sz="1200" kern="1200" dirty="0" err="1" smtClean="0">
                <a:solidFill>
                  <a:schemeClr val="tx1"/>
                </a:solidFill>
                <a:effectLst/>
                <a:latin typeface="+mn-lt"/>
                <a:ea typeface="+mn-ea"/>
                <a:cs typeface="+mn-cs"/>
              </a:rPr>
              <a:t>Parisi</a:t>
            </a:r>
            <a:r>
              <a:rPr lang="en-US" sz="1200" kern="1200" dirty="0" smtClean="0">
                <a:solidFill>
                  <a:schemeClr val="tx1"/>
                </a:solidFill>
                <a:effectLst/>
                <a:latin typeface="+mn-lt"/>
                <a:ea typeface="+mn-ea"/>
                <a:cs typeface="+mn-cs"/>
              </a:rPr>
              <a:t>, and all the Investigators and Institutions involved in the IMIGASTRIC project.</a:t>
            </a:r>
            <a:endParaRPr lang="it-IT" dirty="0"/>
          </a:p>
        </p:txBody>
      </p:sp>
      <p:sp>
        <p:nvSpPr>
          <p:cNvPr id="4" name="Segnaposto numero diapositiva 3"/>
          <p:cNvSpPr>
            <a:spLocks noGrp="1"/>
          </p:cNvSpPr>
          <p:nvPr>
            <p:ph type="sldNum" sz="quarter" idx="10"/>
          </p:nvPr>
        </p:nvSpPr>
        <p:spPr/>
        <p:txBody>
          <a:bodyPr/>
          <a:lstStyle/>
          <a:p>
            <a:fld id="{1514A395-0B77-400D-9650-FA6E56895DB1}" type="slidenum">
              <a:rPr lang="it-IT" smtClean="0"/>
              <a:t>1</a:t>
            </a:fld>
            <a:endParaRPr lang="it-IT"/>
          </a:p>
        </p:txBody>
      </p:sp>
    </p:spTree>
    <p:extLst>
      <p:ext uri="{BB962C8B-B14F-4D97-AF65-F5344CB8AC3E}">
        <p14:creationId xmlns:p14="http://schemas.microsoft.com/office/powerpoint/2010/main" val="1200865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Therefore, in April 2014, we started from the previously performed analysis of the literature to identify centers potentially interested in a such a project. An invitation letter was sent to the corresponding authors of the selected articles. At the end of the screening period, 18 centers sent positive feedback.</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10</a:t>
            </a:fld>
            <a:endParaRPr lang="it-IT"/>
          </a:p>
        </p:txBody>
      </p:sp>
    </p:spTree>
    <p:extLst>
      <p:ext uri="{BB962C8B-B14F-4D97-AF65-F5344CB8AC3E}">
        <p14:creationId xmlns:p14="http://schemas.microsoft.com/office/powerpoint/2010/main" val="2499909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Over the following months, an agreement was reached among involved researchers and on this basis, a study protocol was developed.</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514A395-0B77-400D-9650-FA6E56895DB1}" type="slidenum">
              <a:rPr lang="it-IT" smtClean="0"/>
              <a:t>11</a:t>
            </a:fld>
            <a:endParaRPr lang="it-IT"/>
          </a:p>
        </p:txBody>
      </p:sp>
    </p:spTree>
    <p:extLst>
      <p:ext uri="{BB962C8B-B14F-4D97-AF65-F5344CB8AC3E}">
        <p14:creationId xmlns:p14="http://schemas.microsoft.com/office/powerpoint/2010/main" val="3065943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study’s overall objective is to establish and maintain a multi-institutional database comprising information on the surgical, clinical, and oncological features of patients undergoing </a:t>
            </a:r>
            <a:r>
              <a:rPr lang="en-US" sz="1200" kern="1200" dirty="0" err="1" smtClean="0">
                <a:solidFill>
                  <a:schemeClr val="tx1"/>
                </a:solidFill>
                <a:effectLst/>
                <a:latin typeface="+mn-lt"/>
                <a:ea typeface="+mn-ea"/>
                <a:cs typeface="+mn-cs"/>
              </a:rPr>
              <a:t>gastrectomy</a:t>
            </a:r>
            <a:r>
              <a:rPr lang="en-US" sz="1200" kern="1200" dirty="0" smtClean="0">
                <a:solidFill>
                  <a:schemeClr val="tx1"/>
                </a:solidFill>
                <a:effectLst/>
                <a:latin typeface="+mn-lt"/>
                <a:ea typeface="+mn-ea"/>
                <a:cs typeface="+mn-cs"/>
              </a:rPr>
              <a:t> with a robotic, laparoscopic, or open approach.</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12</a:t>
            </a:fld>
            <a:endParaRPr lang="it-IT"/>
          </a:p>
        </p:txBody>
      </p:sp>
    </p:spTree>
    <p:extLst>
      <p:ext uri="{BB962C8B-B14F-4D97-AF65-F5344CB8AC3E}">
        <p14:creationId xmlns:p14="http://schemas.microsoft.com/office/powerpoint/2010/main" val="2462685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project, which has started, includes an initial retrospective phase, including data arising from a review of existing medical records. Then, from the experience accumulated during this phase, a prospective trial could begin.</a:t>
            </a:r>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13</a:t>
            </a:fld>
            <a:endParaRPr lang="it-IT"/>
          </a:p>
        </p:txBody>
      </p:sp>
    </p:spTree>
    <p:extLst>
      <p:ext uri="{BB962C8B-B14F-4D97-AF65-F5344CB8AC3E}">
        <p14:creationId xmlns:p14="http://schemas.microsoft.com/office/powerpoint/2010/main" val="2035495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Seven specific aims of interest have been identified comparing different surgeries.</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14</a:t>
            </a:fld>
            <a:endParaRPr lang="it-IT"/>
          </a:p>
        </p:txBody>
      </p:sp>
    </p:spTree>
    <p:extLst>
      <p:ext uri="{BB962C8B-B14F-4D97-AF65-F5344CB8AC3E}">
        <p14:creationId xmlns:p14="http://schemas.microsoft.com/office/powerpoint/2010/main" val="2264653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Patients will be considered based on inclusion and exclusion criteria.</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514A395-0B77-400D-9650-FA6E56895DB1}" type="slidenum">
              <a:rPr lang="it-IT" smtClean="0"/>
              <a:t>15</a:t>
            </a:fld>
            <a:endParaRPr lang="it-IT"/>
          </a:p>
        </p:txBody>
      </p:sp>
    </p:spTree>
    <p:extLst>
      <p:ext uri="{BB962C8B-B14F-4D97-AF65-F5344CB8AC3E}">
        <p14:creationId xmlns:p14="http://schemas.microsoft.com/office/powerpoint/2010/main" val="4005155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For data collection, six categories were identified: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-patient characteristics.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-surgical procedure details.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-tumor characteristics.</a:t>
            </a:r>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514A395-0B77-400D-9650-FA6E56895DB1}" type="slidenum">
              <a:rPr lang="it-IT" smtClean="0"/>
              <a:t>16</a:t>
            </a:fld>
            <a:endParaRPr lang="it-IT"/>
          </a:p>
        </p:txBody>
      </p:sp>
    </p:spTree>
    <p:extLst>
      <p:ext uri="{BB962C8B-B14F-4D97-AF65-F5344CB8AC3E}">
        <p14:creationId xmlns:p14="http://schemas.microsoft.com/office/powerpoint/2010/main" val="1684804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-Data on the postoperative period.</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-Surgical complications.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-Details of oncological follow-up.</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17</a:t>
            </a:fld>
            <a:endParaRPr lang="it-IT"/>
          </a:p>
        </p:txBody>
      </p:sp>
    </p:spTree>
    <p:extLst>
      <p:ext uri="{BB962C8B-B14F-4D97-AF65-F5344CB8AC3E}">
        <p14:creationId xmlns:p14="http://schemas.microsoft.com/office/powerpoint/2010/main" val="2293032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From the collected data seven outcomes will be calculated and compared.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Three primary outcomes.</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18</a:t>
            </a:fld>
            <a:endParaRPr lang="it-IT"/>
          </a:p>
        </p:txBody>
      </p:sp>
    </p:spTree>
    <p:extLst>
      <p:ext uri="{BB962C8B-B14F-4D97-AF65-F5344CB8AC3E}">
        <p14:creationId xmlns:p14="http://schemas.microsoft.com/office/powerpoint/2010/main" val="2253141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Four secondary outcomes.</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19</a:t>
            </a:fld>
            <a:endParaRPr lang="it-IT"/>
          </a:p>
        </p:txBody>
      </p:sp>
    </p:spTree>
    <p:extLst>
      <p:ext uri="{BB962C8B-B14F-4D97-AF65-F5344CB8AC3E}">
        <p14:creationId xmlns:p14="http://schemas.microsoft.com/office/powerpoint/2010/main" val="322178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of them have made great efforts for the opening of the study, just two weeks ago.</a:t>
            </a:r>
            <a:endParaRPr lang="it-IT" dirty="0" smtClean="0"/>
          </a:p>
        </p:txBody>
      </p:sp>
      <p:sp>
        <p:nvSpPr>
          <p:cNvPr id="4" name="Segnaposto numero diapositiva 3"/>
          <p:cNvSpPr>
            <a:spLocks noGrp="1"/>
          </p:cNvSpPr>
          <p:nvPr>
            <p:ph type="sldNum" sz="quarter" idx="10"/>
          </p:nvPr>
        </p:nvSpPr>
        <p:spPr/>
        <p:txBody>
          <a:bodyPr/>
          <a:lstStyle/>
          <a:p>
            <a:fld id="{1514A395-0B77-400D-9650-FA6E56895DB1}" type="slidenum">
              <a:rPr lang="it-IT" smtClean="0"/>
              <a:t>2</a:t>
            </a:fld>
            <a:endParaRPr lang="it-IT"/>
          </a:p>
        </p:txBody>
      </p:sp>
    </p:spTree>
    <p:extLst>
      <p:ext uri="{BB962C8B-B14F-4D97-AF65-F5344CB8AC3E}">
        <p14:creationId xmlns:p14="http://schemas.microsoft.com/office/powerpoint/2010/main" val="2537381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study considers patients treated from January 1, 2000, to the official opening of the registry.</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20</a:t>
            </a:fld>
            <a:endParaRPr lang="it-IT"/>
          </a:p>
        </p:txBody>
      </p:sp>
    </p:spTree>
    <p:extLst>
      <p:ext uri="{BB962C8B-B14F-4D97-AF65-F5344CB8AC3E}">
        <p14:creationId xmlns:p14="http://schemas.microsoft.com/office/powerpoint/2010/main" val="2237003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great innovation introduced in this type of study concerns the adopted tools. An IT instrument was created thanks to close cooperation with experts in software development. Combining medical and engineering expertise led to the development of a unique and tailored instrument. This makes it possible to facilitate and standardize data collection, speed up the creation of a shared database, and ensure the security of sensitive data.</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21</a:t>
            </a:fld>
            <a:endParaRPr lang="it-IT"/>
          </a:p>
        </p:txBody>
      </p:sp>
    </p:spTree>
    <p:extLst>
      <p:ext uri="{BB962C8B-B14F-4D97-AF65-F5344CB8AC3E}">
        <p14:creationId xmlns:p14="http://schemas.microsoft.com/office/powerpoint/2010/main" val="4080014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The creation of a multi-institutional registry leads to many problems needing to be addressed.</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investigators are in different parts of the world. As such, there is a high risk of transmission errors’ being generated during the various steps of collecting and sending data. Therefore, the main purpose was to make data entry user friendly.</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software has some principle characteristics, such as: </a:t>
            </a:r>
            <a:r>
              <a:rPr lang="en-US" sz="1200" kern="1200" dirty="0" smtClean="0">
                <a:solidFill>
                  <a:schemeClr val="tx1"/>
                </a:solidFill>
                <a:effectLst/>
                <a:latin typeface="+mn-lt"/>
                <a:ea typeface="+mn-ea"/>
                <a:cs typeface="+mn-cs"/>
              </a:rPr>
              <a:t>different levels of user profiles, each center has its own independent management, all the data are collected in a global registry, you can obtain statistics on your center, as well as on the overall database.</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22</a:t>
            </a:fld>
            <a:endParaRPr lang="it-IT"/>
          </a:p>
        </p:txBody>
      </p:sp>
    </p:spTree>
    <p:extLst>
      <p:ext uri="{BB962C8B-B14F-4D97-AF65-F5344CB8AC3E}">
        <p14:creationId xmlns:p14="http://schemas.microsoft.com/office/powerpoint/2010/main" val="3670256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Moreover:</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Data entry of patients complies with the most stringent privacy regulations.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For each patient, the system generates a reference code and an IT folder.</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The software is designed to guide the user in data entry.</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The different fields are filled in by selecting the various options from drop-down menus.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5.  The software uses predefined control instruments and automatic calculations.</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23</a:t>
            </a:fld>
            <a:endParaRPr lang="it-IT"/>
          </a:p>
        </p:txBody>
      </p:sp>
    </p:spTree>
    <p:extLst>
      <p:ext uri="{BB962C8B-B14F-4D97-AF65-F5344CB8AC3E}">
        <p14:creationId xmlns:p14="http://schemas.microsoft.com/office/powerpoint/2010/main" val="1048242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project earned a grant as a nonprofit study, provided by the CARIT Foundation, which will allow the registry to be kept open at least until the beginning of 2018.</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24</a:t>
            </a:fld>
            <a:endParaRPr lang="it-IT"/>
          </a:p>
        </p:txBody>
      </p:sp>
    </p:spTree>
    <p:extLst>
      <p:ext uri="{BB962C8B-B14F-4D97-AF65-F5344CB8AC3E}">
        <p14:creationId xmlns:p14="http://schemas.microsoft.com/office/powerpoint/2010/main" val="2381209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You can obtain further information by visiting the study website: www.imigastric.com, where a form to contact the organizing secretariat and the coordinating staff is available. </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can also use social networks to follow the news and the daily updates on the project and to interact with investigators.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Interested researchers are invited to join us.</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25</a:t>
            </a:fld>
            <a:endParaRPr lang="it-IT"/>
          </a:p>
        </p:txBody>
      </p:sp>
    </p:spTree>
    <p:extLst>
      <p:ext uri="{BB962C8B-B14F-4D97-AF65-F5344CB8AC3E}">
        <p14:creationId xmlns:p14="http://schemas.microsoft.com/office/powerpoint/2010/main" val="218409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poster, that I am presenting, summarizes all the challenging work that has been done for the conception, design and development of the </a:t>
            </a:r>
            <a:r>
              <a:rPr lang="en-US" sz="1200" kern="1200" dirty="0" err="1" smtClean="0">
                <a:solidFill>
                  <a:schemeClr val="tx1"/>
                </a:solidFill>
                <a:effectLst/>
                <a:latin typeface="+mn-lt"/>
                <a:ea typeface="+mn-ea"/>
                <a:cs typeface="+mn-cs"/>
              </a:rPr>
              <a:t>Imigastric</a:t>
            </a:r>
            <a:r>
              <a:rPr lang="en-US" sz="1200" kern="1200" dirty="0" smtClean="0">
                <a:solidFill>
                  <a:schemeClr val="tx1"/>
                </a:solidFill>
                <a:effectLst/>
                <a:latin typeface="+mn-lt"/>
                <a:ea typeface="+mn-ea"/>
                <a:cs typeface="+mn-cs"/>
              </a:rPr>
              <a:t> project up to the official opening of this international registry and future perspectives.</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3</a:t>
            </a:fld>
            <a:endParaRPr lang="it-IT"/>
          </a:p>
        </p:txBody>
      </p:sp>
    </p:spTree>
    <p:extLst>
      <p:ext uri="{BB962C8B-B14F-4D97-AF65-F5344CB8AC3E}">
        <p14:creationId xmlns:p14="http://schemas.microsoft.com/office/powerpoint/2010/main" val="292318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Gastric cancer is a major worldwide challenge.</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4</a:t>
            </a:fld>
            <a:endParaRPr lang="it-IT"/>
          </a:p>
        </p:txBody>
      </p:sp>
    </p:spTree>
    <p:extLst>
      <p:ext uri="{BB962C8B-B14F-4D97-AF65-F5344CB8AC3E}">
        <p14:creationId xmlns:p14="http://schemas.microsoft.com/office/powerpoint/2010/main" val="1072283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many current areas of research being undertaken to identify the best treatment strategies. Among these is a steadily emerging interest in minimally invasive surgery thanks to continual technological developments.</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5</a:t>
            </a:fld>
            <a:endParaRPr lang="it-IT"/>
          </a:p>
        </p:txBody>
      </p:sp>
    </p:spTree>
    <p:extLst>
      <p:ext uri="{BB962C8B-B14F-4D97-AF65-F5344CB8AC3E}">
        <p14:creationId xmlns:p14="http://schemas.microsoft.com/office/powerpoint/2010/main" val="335575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Research in this field, particularly, seeks to assess the effects on perioperative outcomes along with the quality of the patient’s life, while still respecting oncological principles. The increasing attention being paid to these approaches unfortunately comes up against the limited data available to date, which prevents the scientific community from being able to develop specific guidelines.</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6</a:t>
            </a:fld>
            <a:endParaRPr lang="it-IT"/>
          </a:p>
        </p:txBody>
      </p:sp>
    </p:spTree>
    <p:extLst>
      <p:ext uri="{BB962C8B-B14F-4D97-AF65-F5344CB8AC3E}">
        <p14:creationId xmlns:p14="http://schemas.microsoft.com/office/powerpoint/2010/main" val="2498559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past studies, very few questions were answered, and few suggestions arose, whereas many issues have since become the subject of debate.</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7</a:t>
            </a:fld>
            <a:endParaRPr lang="it-IT"/>
          </a:p>
        </p:txBody>
      </p:sp>
    </p:spTree>
    <p:extLst>
      <p:ext uri="{BB962C8B-B14F-4D97-AF65-F5344CB8AC3E}">
        <p14:creationId xmlns:p14="http://schemas.microsoft.com/office/powerpoint/2010/main" val="3031418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Our project started from an analysis of the literature. Significant studies limitations were found:</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Small samples of patients.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Selection bias.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Absence of subgroup analysis in significant research fields.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Lack of information on the surgical techniques adopted.</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8</a:t>
            </a:fld>
            <a:endParaRPr lang="it-IT"/>
          </a:p>
        </p:txBody>
      </p:sp>
    </p:spTree>
    <p:extLst>
      <p:ext uri="{BB962C8B-B14F-4D97-AF65-F5344CB8AC3E}">
        <p14:creationId xmlns:p14="http://schemas.microsoft.com/office/powerpoint/2010/main" val="397611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n-ea"/>
                <a:cs typeface="+mn-cs"/>
              </a:rPr>
              <a:t>What kind of study can be helpful in this context?</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necessary:</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large sample of patients,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collection of multiple variables,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standardization of the methodology,</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-Bringing together the experience of East and West, finding shared points.</a:t>
            </a:r>
            <a:endParaRPr lang="it-I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large multicenter registry could therefore be the best way to clarify the actual role of minimally invasive surgery.</a:t>
            </a: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514A395-0B77-400D-9650-FA6E56895DB1}" type="slidenum">
              <a:rPr lang="it-IT" smtClean="0"/>
              <a:t>9</a:t>
            </a:fld>
            <a:endParaRPr lang="it-IT"/>
          </a:p>
        </p:txBody>
      </p:sp>
    </p:spTree>
    <p:extLst>
      <p:ext uri="{BB962C8B-B14F-4D97-AF65-F5344CB8AC3E}">
        <p14:creationId xmlns:p14="http://schemas.microsoft.com/office/powerpoint/2010/main" val="195892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A878107-7B6E-453C-A694-80EC9FD43BF5}" type="datetimeFigureOut">
              <a:rPr lang="it-IT" smtClean="0"/>
              <a:t>05/06/2015</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6730CF9A-91D0-43B7-AF6F-5E108D9216F7}" type="slidenum">
              <a:rPr lang="it-IT" smtClean="0"/>
              <a:t>‹N›</a:t>
            </a:fld>
            <a:endParaRPr lang="it-IT" dirty="0"/>
          </a:p>
        </p:txBody>
      </p:sp>
    </p:spTree>
    <p:extLst>
      <p:ext uri="{BB962C8B-B14F-4D97-AF65-F5344CB8AC3E}">
        <p14:creationId xmlns:p14="http://schemas.microsoft.com/office/powerpoint/2010/main" val="185534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A878107-7B6E-453C-A694-80EC9FD43BF5}" type="datetimeFigureOut">
              <a:rPr lang="it-IT" smtClean="0"/>
              <a:t>05/06/2015</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6730CF9A-91D0-43B7-AF6F-5E108D9216F7}" type="slidenum">
              <a:rPr lang="it-IT" smtClean="0"/>
              <a:t>‹N›</a:t>
            </a:fld>
            <a:endParaRPr lang="it-IT" dirty="0"/>
          </a:p>
        </p:txBody>
      </p:sp>
    </p:spTree>
    <p:extLst>
      <p:ext uri="{BB962C8B-B14F-4D97-AF65-F5344CB8AC3E}">
        <p14:creationId xmlns:p14="http://schemas.microsoft.com/office/powerpoint/2010/main" val="415922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A878107-7B6E-453C-A694-80EC9FD43BF5}" type="datetimeFigureOut">
              <a:rPr lang="it-IT" smtClean="0"/>
              <a:t>05/06/2015</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6730CF9A-91D0-43B7-AF6F-5E108D9216F7}" type="slidenum">
              <a:rPr lang="it-IT" smtClean="0"/>
              <a:t>‹N›</a:t>
            </a:fld>
            <a:endParaRPr lang="it-IT" dirty="0"/>
          </a:p>
        </p:txBody>
      </p:sp>
    </p:spTree>
    <p:extLst>
      <p:ext uri="{BB962C8B-B14F-4D97-AF65-F5344CB8AC3E}">
        <p14:creationId xmlns:p14="http://schemas.microsoft.com/office/powerpoint/2010/main" val="2963068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A878107-7B6E-453C-A694-80EC9FD43BF5}" type="datetimeFigureOut">
              <a:rPr lang="it-IT" smtClean="0"/>
              <a:t>05/06/2015</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6730CF9A-91D0-43B7-AF6F-5E108D9216F7}" type="slidenum">
              <a:rPr lang="it-IT" smtClean="0"/>
              <a:t>‹N›</a:t>
            </a:fld>
            <a:endParaRPr lang="it-IT" dirty="0"/>
          </a:p>
        </p:txBody>
      </p:sp>
    </p:spTree>
    <p:extLst>
      <p:ext uri="{BB962C8B-B14F-4D97-AF65-F5344CB8AC3E}">
        <p14:creationId xmlns:p14="http://schemas.microsoft.com/office/powerpoint/2010/main" val="789877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A878107-7B6E-453C-A694-80EC9FD43BF5}" type="datetimeFigureOut">
              <a:rPr lang="it-IT" smtClean="0"/>
              <a:t>05/06/2015</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6730CF9A-91D0-43B7-AF6F-5E108D9216F7}" type="slidenum">
              <a:rPr lang="it-IT" smtClean="0"/>
              <a:t>‹N›</a:t>
            </a:fld>
            <a:endParaRPr lang="it-IT" dirty="0"/>
          </a:p>
        </p:txBody>
      </p:sp>
    </p:spTree>
    <p:extLst>
      <p:ext uri="{BB962C8B-B14F-4D97-AF65-F5344CB8AC3E}">
        <p14:creationId xmlns:p14="http://schemas.microsoft.com/office/powerpoint/2010/main" val="86248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A878107-7B6E-453C-A694-80EC9FD43BF5}" type="datetimeFigureOut">
              <a:rPr lang="it-IT" smtClean="0"/>
              <a:t>05/06/2015</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6730CF9A-91D0-43B7-AF6F-5E108D9216F7}" type="slidenum">
              <a:rPr lang="it-IT" smtClean="0"/>
              <a:t>‹N›</a:t>
            </a:fld>
            <a:endParaRPr lang="it-IT" dirty="0"/>
          </a:p>
        </p:txBody>
      </p:sp>
    </p:spTree>
    <p:extLst>
      <p:ext uri="{BB962C8B-B14F-4D97-AF65-F5344CB8AC3E}">
        <p14:creationId xmlns:p14="http://schemas.microsoft.com/office/powerpoint/2010/main" val="257613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A878107-7B6E-453C-A694-80EC9FD43BF5}" type="datetimeFigureOut">
              <a:rPr lang="it-IT" smtClean="0"/>
              <a:t>05/06/2015</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6730CF9A-91D0-43B7-AF6F-5E108D9216F7}" type="slidenum">
              <a:rPr lang="it-IT" smtClean="0"/>
              <a:t>‹N›</a:t>
            </a:fld>
            <a:endParaRPr lang="it-IT" dirty="0"/>
          </a:p>
        </p:txBody>
      </p:sp>
    </p:spTree>
    <p:extLst>
      <p:ext uri="{BB962C8B-B14F-4D97-AF65-F5344CB8AC3E}">
        <p14:creationId xmlns:p14="http://schemas.microsoft.com/office/powerpoint/2010/main" val="223674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A878107-7B6E-453C-A694-80EC9FD43BF5}" type="datetimeFigureOut">
              <a:rPr lang="it-IT" smtClean="0"/>
              <a:t>05/06/2015</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6730CF9A-91D0-43B7-AF6F-5E108D9216F7}" type="slidenum">
              <a:rPr lang="it-IT" smtClean="0"/>
              <a:t>‹N›</a:t>
            </a:fld>
            <a:endParaRPr lang="it-IT" dirty="0"/>
          </a:p>
        </p:txBody>
      </p:sp>
    </p:spTree>
    <p:extLst>
      <p:ext uri="{BB962C8B-B14F-4D97-AF65-F5344CB8AC3E}">
        <p14:creationId xmlns:p14="http://schemas.microsoft.com/office/powerpoint/2010/main" val="906149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A878107-7B6E-453C-A694-80EC9FD43BF5}" type="datetimeFigureOut">
              <a:rPr lang="it-IT" smtClean="0"/>
              <a:t>05/06/2015</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6730CF9A-91D0-43B7-AF6F-5E108D9216F7}" type="slidenum">
              <a:rPr lang="it-IT" smtClean="0"/>
              <a:t>‹N›</a:t>
            </a:fld>
            <a:endParaRPr lang="it-IT" dirty="0"/>
          </a:p>
        </p:txBody>
      </p:sp>
    </p:spTree>
    <p:extLst>
      <p:ext uri="{BB962C8B-B14F-4D97-AF65-F5344CB8AC3E}">
        <p14:creationId xmlns:p14="http://schemas.microsoft.com/office/powerpoint/2010/main" val="373772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A878107-7B6E-453C-A694-80EC9FD43BF5}" type="datetimeFigureOut">
              <a:rPr lang="it-IT" smtClean="0"/>
              <a:t>05/06/2015</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6730CF9A-91D0-43B7-AF6F-5E108D9216F7}" type="slidenum">
              <a:rPr lang="it-IT" smtClean="0"/>
              <a:t>‹N›</a:t>
            </a:fld>
            <a:endParaRPr lang="it-IT" dirty="0"/>
          </a:p>
        </p:txBody>
      </p:sp>
    </p:spTree>
    <p:extLst>
      <p:ext uri="{BB962C8B-B14F-4D97-AF65-F5344CB8AC3E}">
        <p14:creationId xmlns:p14="http://schemas.microsoft.com/office/powerpoint/2010/main" val="40418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A878107-7B6E-453C-A694-80EC9FD43BF5}" type="datetimeFigureOut">
              <a:rPr lang="it-IT" smtClean="0"/>
              <a:t>05/06/2015</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6730CF9A-91D0-43B7-AF6F-5E108D9216F7}" type="slidenum">
              <a:rPr lang="it-IT" smtClean="0"/>
              <a:t>‹N›</a:t>
            </a:fld>
            <a:endParaRPr lang="it-IT" dirty="0"/>
          </a:p>
        </p:txBody>
      </p:sp>
    </p:spTree>
    <p:extLst>
      <p:ext uri="{BB962C8B-B14F-4D97-AF65-F5344CB8AC3E}">
        <p14:creationId xmlns:p14="http://schemas.microsoft.com/office/powerpoint/2010/main" val="381136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78107-7B6E-453C-A694-80EC9FD43BF5}" type="datetimeFigureOut">
              <a:rPr lang="it-IT" smtClean="0"/>
              <a:t>05/06/2015</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0CF9A-91D0-43B7-AF6F-5E108D9216F7}" type="slidenum">
              <a:rPr lang="it-IT" smtClean="0"/>
              <a:t>‹N›</a:t>
            </a:fld>
            <a:endParaRPr lang="it-IT" dirty="0"/>
          </a:p>
        </p:txBody>
      </p:sp>
    </p:spTree>
    <p:extLst>
      <p:ext uri="{BB962C8B-B14F-4D97-AF65-F5344CB8AC3E}">
        <p14:creationId xmlns:p14="http://schemas.microsoft.com/office/powerpoint/2010/main" val="2890968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7504" y="1196752"/>
            <a:ext cx="8928992" cy="3051771"/>
          </a:xfrm>
          <a:ln>
            <a:solidFill>
              <a:schemeClr val="bg1">
                <a:lumMod val="50000"/>
              </a:schemeClr>
            </a:solidFill>
          </a:ln>
        </p:spPr>
        <p:txBody>
          <a:bodyPr>
            <a:normAutofit/>
          </a:bodyPr>
          <a:lstStyle/>
          <a:p>
            <a:r>
              <a:rPr lang="en-US" sz="3600" b="1" dirty="0">
                <a:latin typeface="Times New Roman" pitchFamily="18" charset="0"/>
                <a:cs typeface="Times New Roman" pitchFamily="18" charset="0"/>
              </a:rPr>
              <a:t>Robotic, Laparoscopic and Open Surgery for Gastric Cancer Compared on Surgical, Clinical and Oncological Outcomes: Establishing a Multi-Institutional Registry</a:t>
            </a:r>
            <a:endParaRPr lang="it-IT" sz="3600" dirty="0">
              <a:latin typeface="Times New Roman" pitchFamily="18" charset="0"/>
              <a:cs typeface="Times New Roman" pitchFamily="18" charset="0"/>
            </a:endParaRPr>
          </a:p>
        </p:txBody>
      </p:sp>
      <p:sp>
        <p:nvSpPr>
          <p:cNvPr id="3" name="Sottotitolo 2"/>
          <p:cNvSpPr>
            <a:spLocks noGrp="1"/>
          </p:cNvSpPr>
          <p:nvPr>
            <p:ph type="subTitle" idx="1"/>
          </p:nvPr>
        </p:nvSpPr>
        <p:spPr>
          <a:xfrm>
            <a:off x="251520" y="4005064"/>
            <a:ext cx="8640960" cy="1752600"/>
          </a:xfrm>
        </p:spPr>
        <p:txBody>
          <a:bodyPr>
            <a:normAutofit/>
          </a:bodyPr>
          <a:lstStyle/>
          <a:p>
            <a:endParaRPr lang="en-US" sz="2000" b="1" dirty="0" smtClean="0">
              <a:solidFill>
                <a:schemeClr val="tx1"/>
              </a:solidFill>
              <a:latin typeface="Times New Roman" pitchFamily="18" charset="0"/>
              <a:cs typeface="Times New Roman" pitchFamily="18" charset="0"/>
            </a:endParaRPr>
          </a:p>
          <a:p>
            <a:r>
              <a:rPr lang="en-US" sz="2000" b="1" dirty="0" smtClean="0">
                <a:solidFill>
                  <a:schemeClr val="tx1"/>
                </a:solidFill>
                <a:latin typeface="Times New Roman" pitchFamily="18" charset="0"/>
                <a:cs typeface="Times New Roman" pitchFamily="18" charset="0"/>
              </a:rPr>
              <a:t>IMIGASTRIC</a:t>
            </a:r>
            <a:endParaRPr lang="it-IT" sz="2000" dirty="0">
              <a:solidFill>
                <a:schemeClr val="tx1"/>
              </a:solidFill>
              <a:latin typeface="Times New Roman" pitchFamily="18" charset="0"/>
              <a:cs typeface="Times New Roman" pitchFamily="18" charset="0"/>
            </a:endParaRPr>
          </a:p>
          <a:p>
            <a:r>
              <a:rPr lang="en-US" sz="2000" b="1" u="sng" dirty="0">
                <a:solidFill>
                  <a:schemeClr val="tx1"/>
                </a:solidFill>
                <a:latin typeface="Times New Roman" pitchFamily="18" charset="0"/>
                <a:cs typeface="Times New Roman" pitchFamily="18" charset="0"/>
              </a:rPr>
              <a:t>I</a:t>
            </a:r>
            <a:r>
              <a:rPr lang="en-US" sz="2000" dirty="0">
                <a:solidFill>
                  <a:schemeClr val="tx1"/>
                </a:solidFill>
                <a:latin typeface="Times New Roman" pitchFamily="18" charset="0"/>
                <a:cs typeface="Times New Roman" pitchFamily="18" charset="0"/>
              </a:rPr>
              <a:t>nternational study group on </a:t>
            </a:r>
            <a:r>
              <a:rPr lang="en-US" sz="2000" b="1" u="sng" dirty="0">
                <a:solidFill>
                  <a:schemeClr val="tx1"/>
                </a:solidFill>
                <a:latin typeface="Times New Roman" pitchFamily="18" charset="0"/>
                <a:cs typeface="Times New Roman" pitchFamily="18" charset="0"/>
              </a:rPr>
              <a:t>M</a:t>
            </a:r>
            <a:r>
              <a:rPr lang="en-US" sz="2000" dirty="0">
                <a:solidFill>
                  <a:schemeClr val="tx1"/>
                </a:solidFill>
                <a:latin typeface="Times New Roman" pitchFamily="18" charset="0"/>
                <a:cs typeface="Times New Roman" pitchFamily="18" charset="0"/>
              </a:rPr>
              <a:t>inimally </a:t>
            </a:r>
            <a:r>
              <a:rPr lang="en-US" sz="2000" b="1" u="sng" dirty="0">
                <a:solidFill>
                  <a:schemeClr val="tx1"/>
                </a:solidFill>
                <a:latin typeface="Times New Roman" pitchFamily="18" charset="0"/>
                <a:cs typeface="Times New Roman" pitchFamily="18" charset="0"/>
              </a:rPr>
              <a:t>I</a:t>
            </a:r>
            <a:r>
              <a:rPr lang="en-US" sz="2000" dirty="0">
                <a:solidFill>
                  <a:schemeClr val="tx1"/>
                </a:solidFill>
                <a:latin typeface="Times New Roman" pitchFamily="18" charset="0"/>
                <a:cs typeface="Times New Roman" pitchFamily="18" charset="0"/>
              </a:rPr>
              <a:t>nvasive surgery for </a:t>
            </a:r>
            <a:r>
              <a:rPr lang="en-US" sz="2000" b="1" u="sng" dirty="0" smtClean="0">
                <a:solidFill>
                  <a:schemeClr val="tx1"/>
                </a:solidFill>
                <a:latin typeface="Times New Roman" pitchFamily="18" charset="0"/>
                <a:cs typeface="Times New Roman" pitchFamily="18" charset="0"/>
              </a:rPr>
              <a:t>G</a:t>
            </a:r>
            <a:r>
              <a:rPr lang="en-US" sz="2000" u="sng" dirty="0" smtClean="0">
                <a:solidFill>
                  <a:schemeClr val="tx1"/>
                </a:solidFill>
                <a:latin typeface="Times New Roman" pitchFamily="18" charset="0"/>
                <a:cs typeface="Times New Roman" pitchFamily="18" charset="0"/>
              </a:rPr>
              <a:t>astri</a:t>
            </a:r>
            <a:r>
              <a:rPr lang="en-US" sz="2000" dirty="0" smtClean="0">
                <a:solidFill>
                  <a:schemeClr val="tx1"/>
                </a:solidFill>
                <a:latin typeface="Times New Roman" pitchFamily="18" charset="0"/>
                <a:cs typeface="Times New Roman" pitchFamily="18" charset="0"/>
              </a:rPr>
              <a:t>c </a:t>
            </a:r>
            <a:r>
              <a:rPr lang="en-US" sz="2000" b="1" u="sng" dirty="0">
                <a:solidFill>
                  <a:schemeClr val="tx1"/>
                </a:solidFill>
                <a:latin typeface="Times New Roman" pitchFamily="18" charset="0"/>
                <a:cs typeface="Times New Roman" pitchFamily="18" charset="0"/>
              </a:rPr>
              <a:t>C</a:t>
            </a:r>
            <a:r>
              <a:rPr lang="en-US" sz="2000" dirty="0">
                <a:solidFill>
                  <a:schemeClr val="tx1"/>
                </a:solidFill>
                <a:latin typeface="Times New Roman" pitchFamily="18" charset="0"/>
                <a:cs typeface="Times New Roman" pitchFamily="18" charset="0"/>
              </a:rPr>
              <a:t>ancer</a:t>
            </a:r>
            <a:endParaRPr lang="it-IT" sz="2000" dirty="0">
              <a:solidFill>
                <a:schemeClr val="tx1"/>
              </a:solidFill>
              <a:latin typeface="Times New Roman" pitchFamily="18" charset="0"/>
              <a:cs typeface="Times New Roman" pitchFamily="18" charset="0"/>
            </a:endParaRPr>
          </a:p>
          <a:p>
            <a:endParaRPr lang="it-IT" dirty="0">
              <a:solidFill>
                <a:schemeClr val="tx1"/>
              </a:solidFill>
              <a:latin typeface="Times New Roman" pitchFamily="18" charset="0"/>
              <a:cs typeface="Times New Roman" pitchFamily="18" charset="0"/>
            </a:endParaRP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7076" cy="1670379"/>
          </a:xfrm>
          <a:prstGeom prst="rect">
            <a:avLst/>
          </a:prstGeom>
        </p:spPr>
      </p:pic>
      <p:sp>
        <p:nvSpPr>
          <p:cNvPr id="4" name="CasellaDiTesto 3"/>
          <p:cNvSpPr txBox="1"/>
          <p:nvPr/>
        </p:nvSpPr>
        <p:spPr>
          <a:xfrm>
            <a:off x="2627784" y="5990890"/>
            <a:ext cx="3574761" cy="369332"/>
          </a:xfrm>
          <a:prstGeom prst="rect">
            <a:avLst/>
          </a:prstGeom>
          <a:noFill/>
        </p:spPr>
        <p:txBody>
          <a:bodyPr wrap="none" rtlCol="0">
            <a:spAutoFit/>
          </a:bodyPr>
          <a:lstStyle/>
          <a:p>
            <a:r>
              <a:rPr lang="it-IT" b="1" dirty="0" smtClean="0">
                <a:latin typeface="Times New Roman" pitchFamily="18" charset="0"/>
                <a:cs typeface="Times New Roman" pitchFamily="18" charset="0"/>
              </a:rPr>
              <a:t>Project Manager:  Amilcare Parisi</a:t>
            </a:r>
            <a:endParaRPr lang="it-IT" b="1" dirty="0">
              <a:latin typeface="Times New Roman" pitchFamily="18" charset="0"/>
              <a:cs typeface="Times New Roman" pitchFamily="18" charset="0"/>
            </a:endParaRP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984" y="25991"/>
            <a:ext cx="4172248" cy="1170761"/>
          </a:xfrm>
          <a:prstGeom prst="rect">
            <a:avLst/>
          </a:prstGeom>
        </p:spPr>
      </p:pic>
    </p:spTree>
    <p:extLst>
      <p:ext uri="{BB962C8B-B14F-4D97-AF65-F5344CB8AC3E}">
        <p14:creationId xmlns:p14="http://schemas.microsoft.com/office/powerpoint/2010/main" val="2522220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47664" y="5445224"/>
            <a:ext cx="6120680" cy="1338828"/>
          </a:xfrm>
          <a:prstGeom prst="rect">
            <a:avLst/>
          </a:prstGeom>
          <a:noFill/>
          <a:ln w="28575">
            <a:solidFill>
              <a:srgbClr val="00B050"/>
            </a:solidFill>
          </a:ln>
        </p:spPr>
        <p:txBody>
          <a:bodyPr wrap="square" rtlCol="0">
            <a:spAutoFit/>
          </a:bodyPr>
          <a:lstStyle/>
          <a:p>
            <a:pPr algn="ctr">
              <a:lnSpc>
                <a:spcPct val="150000"/>
              </a:lnSpc>
            </a:pPr>
            <a:r>
              <a:rPr lang="en-US" b="1" dirty="0">
                <a:solidFill>
                  <a:schemeClr val="tx1"/>
                </a:solidFill>
                <a:latin typeface="Times New Roman" pitchFamily="18" charset="0"/>
                <a:cs typeface="Times New Roman" pitchFamily="18" charset="0"/>
              </a:rPr>
              <a:t>At the end of the search, 18 centers in </a:t>
            </a:r>
            <a:r>
              <a:rPr lang="en-US" b="1" dirty="0" smtClean="0">
                <a:solidFill>
                  <a:schemeClr val="tx1"/>
                </a:solidFill>
                <a:latin typeface="Times New Roman" pitchFamily="18" charset="0"/>
                <a:cs typeface="Times New Roman" pitchFamily="18" charset="0"/>
              </a:rPr>
              <a:t>10 </a:t>
            </a:r>
            <a:r>
              <a:rPr lang="en-US" b="1" dirty="0">
                <a:solidFill>
                  <a:schemeClr val="tx1"/>
                </a:solidFill>
                <a:latin typeface="Times New Roman" pitchFamily="18" charset="0"/>
                <a:cs typeface="Times New Roman" pitchFamily="18" charset="0"/>
              </a:rPr>
              <a:t>different countries worldwide provided positive feedback and agreed in taking part in the creation of a Multi-institutional database.</a:t>
            </a:r>
            <a:endParaRPr lang="it-IT" b="1" dirty="0">
              <a:solidFill>
                <a:schemeClr val="tx1"/>
              </a:solidFill>
              <a:latin typeface="Times New Roman" pitchFamily="18" charset="0"/>
              <a:cs typeface="Times New Roman" pitchFamily="18" charset="0"/>
            </a:endParaRPr>
          </a:p>
        </p:txBody>
      </p:sp>
      <p:sp>
        <p:nvSpPr>
          <p:cNvPr id="5" name="Rettangolo 4"/>
          <p:cNvSpPr/>
          <p:nvPr/>
        </p:nvSpPr>
        <p:spPr>
          <a:xfrm>
            <a:off x="2339752" y="4221088"/>
            <a:ext cx="2082113" cy="936104"/>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pc="-50" dirty="0">
                <a:solidFill>
                  <a:schemeClr val="tx1"/>
                </a:solidFill>
                <a:latin typeface="Times New Roman" pitchFamily="18" charset="0"/>
                <a:cs typeface="Times New Roman" pitchFamily="18" charset="0"/>
              </a:rPr>
              <a:t>No response received: </a:t>
            </a:r>
            <a:r>
              <a:rPr lang="en-US" spc="-50" dirty="0" smtClean="0">
                <a:solidFill>
                  <a:schemeClr val="tx1"/>
                </a:solidFill>
                <a:latin typeface="Times New Roman" pitchFamily="18" charset="0"/>
                <a:cs typeface="Times New Roman" pitchFamily="18" charset="0"/>
              </a:rPr>
              <a:t>second </a:t>
            </a:r>
            <a:r>
              <a:rPr lang="en-US" spc="-50" dirty="0">
                <a:solidFill>
                  <a:schemeClr val="tx1"/>
                </a:solidFill>
                <a:latin typeface="Times New Roman" pitchFamily="18" charset="0"/>
                <a:cs typeface="Times New Roman" pitchFamily="18" charset="0"/>
              </a:rPr>
              <a:t>e-mail sent one week later</a:t>
            </a:r>
          </a:p>
        </p:txBody>
      </p:sp>
      <p:sp>
        <p:nvSpPr>
          <p:cNvPr id="6" name="Rettangolo 5"/>
          <p:cNvSpPr/>
          <p:nvPr/>
        </p:nvSpPr>
        <p:spPr>
          <a:xfrm>
            <a:off x="1763688" y="980728"/>
            <a:ext cx="5544616" cy="646331"/>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just"/>
            <a:r>
              <a:rPr lang="en-US" dirty="0" smtClean="0">
                <a:latin typeface="Times New Roman" pitchFamily="18" charset="0"/>
                <a:cs typeface="Times New Roman" pitchFamily="18" charset="0"/>
              </a:rPr>
              <a:t>254</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potential investigators were identified from the literature review</a:t>
            </a:r>
          </a:p>
        </p:txBody>
      </p:sp>
      <p:sp>
        <p:nvSpPr>
          <p:cNvPr id="7" name="Rettangolo 6"/>
          <p:cNvSpPr/>
          <p:nvPr/>
        </p:nvSpPr>
        <p:spPr>
          <a:xfrm>
            <a:off x="1763688" y="2062589"/>
            <a:ext cx="5544616" cy="646331"/>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just"/>
            <a:r>
              <a:rPr lang="en-US" dirty="0">
                <a:latin typeface="Times New Roman" pitchFamily="18" charset="0"/>
                <a:cs typeface="Times New Roman" pitchFamily="18" charset="0"/>
              </a:rPr>
              <a:t>Invitation letter by the Department of Digestive Surgery “Dt. Mary’s Hospital” of Terni</a:t>
            </a:r>
          </a:p>
        </p:txBody>
      </p:sp>
      <p:sp>
        <p:nvSpPr>
          <p:cNvPr id="8" name="Rettangolo 7"/>
          <p:cNvSpPr/>
          <p:nvPr/>
        </p:nvSpPr>
        <p:spPr>
          <a:xfrm>
            <a:off x="1763688" y="3140968"/>
            <a:ext cx="5544616" cy="646331"/>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just"/>
            <a:r>
              <a:rPr lang="en-US" dirty="0">
                <a:latin typeface="Times New Roman" pitchFamily="18" charset="0"/>
                <a:cs typeface="Times New Roman" pitchFamily="18" charset="0"/>
              </a:rPr>
              <a:t>All of the corresponding authors of the selected articles were contacted via e-mail</a:t>
            </a:r>
          </a:p>
        </p:txBody>
      </p:sp>
      <p:sp>
        <p:nvSpPr>
          <p:cNvPr id="9" name="Rettangolo 8"/>
          <p:cNvSpPr/>
          <p:nvPr/>
        </p:nvSpPr>
        <p:spPr>
          <a:xfrm>
            <a:off x="35496" y="4221088"/>
            <a:ext cx="2078646" cy="908409"/>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pc="-50" dirty="0" smtClean="0">
                <a:solidFill>
                  <a:schemeClr val="tx1"/>
                </a:solidFill>
                <a:latin typeface="Times New Roman" pitchFamily="18" charset="0"/>
                <a:cs typeface="Times New Roman" pitchFamily="18" charset="0"/>
              </a:rPr>
              <a:t>No valid E-mail address: </a:t>
            </a:r>
            <a:r>
              <a:rPr lang="en-US" spc="-50" dirty="0">
                <a:solidFill>
                  <a:schemeClr val="tx1"/>
                </a:solidFill>
                <a:latin typeface="Times New Roman" pitchFamily="18" charset="0"/>
                <a:cs typeface="Times New Roman" pitchFamily="18" charset="0"/>
              </a:rPr>
              <a:t>senior investigator contacted</a:t>
            </a:r>
          </a:p>
        </p:txBody>
      </p:sp>
      <p:sp>
        <p:nvSpPr>
          <p:cNvPr id="10" name="Rettangolo 9"/>
          <p:cNvSpPr/>
          <p:nvPr/>
        </p:nvSpPr>
        <p:spPr>
          <a:xfrm>
            <a:off x="7042326" y="4221088"/>
            <a:ext cx="2066178" cy="936103"/>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pc="-50" dirty="0">
                <a:solidFill>
                  <a:schemeClr val="tx1"/>
                </a:solidFill>
                <a:latin typeface="Times New Roman" pitchFamily="18" charset="0"/>
                <a:cs typeface="Times New Roman" pitchFamily="18" charset="0"/>
              </a:rPr>
              <a:t>No response after 3 weeks: </a:t>
            </a:r>
            <a:r>
              <a:rPr lang="en-US" spc="-50" dirty="0" smtClean="0">
                <a:solidFill>
                  <a:schemeClr val="tx1"/>
                </a:solidFill>
                <a:latin typeface="Times New Roman" pitchFamily="18" charset="0"/>
                <a:cs typeface="Times New Roman" pitchFamily="18" charset="0"/>
              </a:rPr>
              <a:t>other listed </a:t>
            </a:r>
            <a:r>
              <a:rPr lang="en-US" spc="-50" dirty="0">
                <a:solidFill>
                  <a:schemeClr val="tx1"/>
                </a:solidFill>
                <a:latin typeface="Times New Roman" pitchFamily="18" charset="0"/>
                <a:cs typeface="Times New Roman" pitchFamily="18" charset="0"/>
              </a:rPr>
              <a:t>investigator </a:t>
            </a:r>
            <a:r>
              <a:rPr lang="en-US" spc="-50" dirty="0" smtClean="0">
                <a:solidFill>
                  <a:schemeClr val="tx1"/>
                </a:solidFill>
                <a:latin typeface="Times New Roman" pitchFamily="18" charset="0"/>
                <a:cs typeface="Times New Roman" pitchFamily="18" charset="0"/>
              </a:rPr>
              <a:t>contacted</a:t>
            </a:r>
            <a:endParaRPr lang="en-US" spc="-50" dirty="0">
              <a:solidFill>
                <a:schemeClr val="tx1"/>
              </a:solidFill>
              <a:latin typeface="Times New Roman" pitchFamily="18" charset="0"/>
              <a:cs typeface="Times New Roman" pitchFamily="18" charset="0"/>
            </a:endParaRPr>
          </a:p>
        </p:txBody>
      </p:sp>
      <p:sp>
        <p:nvSpPr>
          <p:cNvPr id="11" name="Rettangolo 10"/>
          <p:cNvSpPr/>
          <p:nvPr/>
        </p:nvSpPr>
        <p:spPr>
          <a:xfrm>
            <a:off x="4716016" y="4221088"/>
            <a:ext cx="2082113" cy="936103"/>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pc="-50" dirty="0">
                <a:solidFill>
                  <a:schemeClr val="tx1"/>
                </a:solidFill>
                <a:latin typeface="Times New Roman" pitchFamily="18" charset="0"/>
                <a:cs typeface="Times New Roman" pitchFamily="18" charset="0"/>
              </a:rPr>
              <a:t>No response, no other addresses: fax sent to the Institution</a:t>
            </a:r>
          </a:p>
        </p:txBody>
      </p:sp>
      <p:sp>
        <p:nvSpPr>
          <p:cNvPr id="12"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METHODS</a:t>
            </a:r>
            <a:endParaRPr lang="it-IT" sz="2800" dirty="0">
              <a:solidFill>
                <a:srgbClr val="FF0000"/>
              </a:solidFill>
              <a:latin typeface="Times New Roman" pitchFamily="18" charset="0"/>
              <a:cs typeface="Times New Roman" pitchFamily="18" charset="0"/>
            </a:endParaRPr>
          </a:p>
        </p:txBody>
      </p:sp>
      <p:sp>
        <p:nvSpPr>
          <p:cNvPr id="13" name="Titolo 1"/>
          <p:cNvSpPr txBox="1">
            <a:spLocks/>
          </p:cNvSpPr>
          <p:nvPr/>
        </p:nvSpPr>
        <p:spPr>
          <a:xfrm>
            <a:off x="2411760" y="22940"/>
            <a:ext cx="3495447"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smtClean="0">
                <a:solidFill>
                  <a:schemeClr val="bg1">
                    <a:lumMod val="50000"/>
                  </a:schemeClr>
                </a:solidFill>
                <a:latin typeface="Times New Roman" pitchFamily="18" charset="0"/>
                <a:cs typeface="Times New Roman" pitchFamily="18" charset="0"/>
              </a:rPr>
              <a:t>Recruitment Strategy</a:t>
            </a:r>
            <a:endParaRPr lang="en-US" sz="2800" b="1" dirty="0">
              <a:solidFill>
                <a:schemeClr val="bg1">
                  <a:lumMod val="50000"/>
                </a:schemeClr>
              </a:solidFill>
              <a:latin typeface="Times New Roman" pitchFamily="18" charset="0"/>
              <a:cs typeface="Times New Roman" pitchFamily="18" charset="0"/>
            </a:endParaRPr>
          </a:p>
        </p:txBody>
      </p:sp>
      <p:sp>
        <p:nvSpPr>
          <p:cNvPr id="15" name="Freccia a destra 14"/>
          <p:cNvSpPr/>
          <p:nvPr/>
        </p:nvSpPr>
        <p:spPr>
          <a:xfrm>
            <a:off x="1943768" y="3933080"/>
            <a:ext cx="540000" cy="216000"/>
          </a:xfrm>
          <a:prstGeom prst="right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16" name="Freccia a destra 15"/>
          <p:cNvSpPr/>
          <p:nvPr/>
        </p:nvSpPr>
        <p:spPr>
          <a:xfrm>
            <a:off x="4283968" y="3933056"/>
            <a:ext cx="540000" cy="216000"/>
          </a:xfrm>
          <a:prstGeom prst="right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17" name="Freccia a destra 16"/>
          <p:cNvSpPr/>
          <p:nvPr/>
        </p:nvSpPr>
        <p:spPr>
          <a:xfrm>
            <a:off x="6624288" y="3933056"/>
            <a:ext cx="540000" cy="216000"/>
          </a:xfrm>
          <a:prstGeom prst="right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18" name="Freccia a destra 17"/>
          <p:cNvSpPr/>
          <p:nvPr/>
        </p:nvSpPr>
        <p:spPr>
          <a:xfrm rot="5400000">
            <a:off x="827596" y="2276884"/>
            <a:ext cx="1080120" cy="216000"/>
          </a:xfrm>
          <a:prstGeom prst="right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301377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752" y="862246"/>
            <a:ext cx="3078088" cy="249474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en-GB"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INSTITUTIONS REACHED </a:t>
            </a:r>
          </a:p>
          <a:p>
            <a:pPr algn="just">
              <a:lnSpc>
                <a:spcPct val="150000"/>
              </a:lnSpc>
            </a:pPr>
            <a:r>
              <a:rPr lang="en-GB"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AN AGREEMENT </a:t>
            </a:r>
          </a:p>
          <a:p>
            <a:pPr marL="285750" indent="-285750" algn="just">
              <a:lnSpc>
                <a:spcPct val="150000"/>
              </a:lnSpc>
              <a:buFont typeface="Wingdings" pitchFamily="2" charset="2"/>
              <a:buChar char="Ø"/>
            </a:pPr>
            <a:r>
              <a:rPr lang="en-US" b="1" dirty="0" smtClean="0">
                <a:solidFill>
                  <a:schemeClr val="tx1"/>
                </a:solidFill>
                <a:latin typeface="Times New Roman" pitchFamily="18" charset="0"/>
                <a:cs typeface="Times New Roman" pitchFamily="18" charset="0"/>
              </a:rPr>
              <a:t>Principles </a:t>
            </a:r>
            <a:r>
              <a:rPr lang="en-US" b="1" dirty="0">
                <a:solidFill>
                  <a:schemeClr val="tx1"/>
                </a:solidFill>
                <a:latin typeface="Times New Roman" pitchFamily="18" charset="0"/>
                <a:cs typeface="Times New Roman" pitchFamily="18" charset="0"/>
              </a:rPr>
              <a:t>of the </a:t>
            </a:r>
            <a:r>
              <a:rPr lang="en-US" b="1" dirty="0" smtClean="0">
                <a:solidFill>
                  <a:schemeClr val="tx1"/>
                </a:solidFill>
                <a:latin typeface="Times New Roman" pitchFamily="18" charset="0"/>
                <a:cs typeface="Times New Roman" pitchFamily="18" charset="0"/>
              </a:rPr>
              <a:t>study</a:t>
            </a:r>
          </a:p>
          <a:p>
            <a:pPr marL="285750" indent="-285750" algn="just">
              <a:lnSpc>
                <a:spcPct val="150000"/>
              </a:lnSpc>
              <a:buFont typeface="Wingdings" pitchFamily="2" charset="2"/>
              <a:buChar char="Ø"/>
            </a:pPr>
            <a:r>
              <a:rPr lang="en-US" b="1" dirty="0" smtClean="0">
                <a:solidFill>
                  <a:schemeClr val="tx1"/>
                </a:solidFill>
                <a:latin typeface="Times New Roman" pitchFamily="18" charset="0"/>
                <a:cs typeface="Times New Roman" pitchFamily="18" charset="0"/>
              </a:rPr>
              <a:t>Objectives</a:t>
            </a:r>
          </a:p>
          <a:p>
            <a:pPr marL="285750" indent="-285750" algn="just">
              <a:lnSpc>
                <a:spcPct val="150000"/>
              </a:lnSpc>
              <a:buFont typeface="Wingdings" pitchFamily="2" charset="2"/>
              <a:buChar char="Ø"/>
            </a:pPr>
            <a:r>
              <a:rPr lang="en-US" b="1" dirty="0">
                <a:solidFill>
                  <a:schemeClr val="tx1"/>
                </a:solidFill>
                <a:latin typeface="Times New Roman" pitchFamily="18" charset="0"/>
                <a:cs typeface="Times New Roman" pitchFamily="18" charset="0"/>
              </a:rPr>
              <a:t>D</a:t>
            </a:r>
            <a:r>
              <a:rPr lang="en-US" b="1" dirty="0" smtClean="0">
                <a:solidFill>
                  <a:schemeClr val="tx1"/>
                </a:solidFill>
                <a:latin typeface="Times New Roman" pitchFamily="18" charset="0"/>
                <a:cs typeface="Times New Roman" pitchFamily="18" charset="0"/>
              </a:rPr>
              <a:t>ata </a:t>
            </a:r>
            <a:r>
              <a:rPr lang="en-US" b="1" dirty="0">
                <a:solidFill>
                  <a:schemeClr val="tx1"/>
                </a:solidFill>
                <a:latin typeface="Times New Roman" pitchFamily="18" charset="0"/>
                <a:cs typeface="Times New Roman" pitchFamily="18" charset="0"/>
              </a:rPr>
              <a:t>to be </a:t>
            </a:r>
            <a:r>
              <a:rPr lang="en-US" b="1" dirty="0" smtClean="0">
                <a:solidFill>
                  <a:schemeClr val="tx1"/>
                </a:solidFill>
                <a:latin typeface="Times New Roman" pitchFamily="18" charset="0"/>
                <a:cs typeface="Times New Roman" pitchFamily="18" charset="0"/>
              </a:rPr>
              <a:t>collected</a:t>
            </a:r>
          </a:p>
          <a:p>
            <a:pPr marL="285750" indent="-285750" algn="just">
              <a:lnSpc>
                <a:spcPct val="150000"/>
              </a:lnSpc>
              <a:buFont typeface="Wingdings" pitchFamily="2" charset="2"/>
              <a:buChar char="Ø"/>
            </a:pPr>
            <a:r>
              <a:rPr lang="en-US" b="1" dirty="0">
                <a:solidFill>
                  <a:schemeClr val="tx1"/>
                </a:solidFill>
                <a:latin typeface="Times New Roman" pitchFamily="18" charset="0"/>
                <a:cs typeface="Times New Roman" pitchFamily="18" charset="0"/>
              </a:rPr>
              <a:t>S</a:t>
            </a:r>
            <a:r>
              <a:rPr lang="en-US" b="1" dirty="0" smtClean="0">
                <a:solidFill>
                  <a:schemeClr val="tx1"/>
                </a:solidFill>
                <a:latin typeface="Times New Roman" pitchFamily="18" charset="0"/>
                <a:cs typeface="Times New Roman" pitchFamily="18" charset="0"/>
              </a:rPr>
              <a:t>oftware tools</a:t>
            </a:r>
            <a:endParaRPr lang="it-IT" b="1" dirty="0">
              <a:solidFill>
                <a:schemeClr val="tx1"/>
              </a:solidFill>
              <a:latin typeface="Times New Roman" pitchFamily="18" charset="0"/>
              <a:cs typeface="Times New Roman" pitchFamily="18" charset="0"/>
            </a:endParaRPr>
          </a:p>
        </p:txBody>
      </p:sp>
      <p:sp>
        <p:nvSpPr>
          <p:cNvPr id="6" name="Rettangolo arrotondato 5"/>
          <p:cNvSpPr/>
          <p:nvPr/>
        </p:nvSpPr>
        <p:spPr>
          <a:xfrm>
            <a:off x="332656" y="4581128"/>
            <a:ext cx="2727176" cy="715089"/>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just"/>
            <a:r>
              <a:rPr lang="en-GB" dirty="0">
                <a:latin typeface="Times New Roman" pitchFamily="18" charset="0"/>
                <a:cs typeface="Times New Roman" pitchFamily="18" charset="0"/>
              </a:rPr>
              <a:t>Compare all the current surgical approaches </a:t>
            </a:r>
            <a:endParaRPr lang="it-IT" dirty="0">
              <a:latin typeface="Times New Roman" pitchFamily="18" charset="0"/>
              <a:cs typeface="Times New Roman" pitchFamily="18" charset="0"/>
            </a:endParaRPr>
          </a:p>
        </p:txBody>
      </p:sp>
      <p:sp>
        <p:nvSpPr>
          <p:cNvPr id="7" name="Rettangolo arrotondato 6"/>
          <p:cNvSpPr/>
          <p:nvPr/>
        </p:nvSpPr>
        <p:spPr>
          <a:xfrm>
            <a:off x="6084168" y="4581128"/>
            <a:ext cx="2727176" cy="715089"/>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just"/>
            <a:r>
              <a:rPr lang="en-GB" dirty="0" smtClean="0">
                <a:latin typeface="Times New Roman" pitchFamily="18" charset="0"/>
                <a:cs typeface="Times New Roman" pitchFamily="18" charset="0"/>
              </a:rPr>
              <a:t>Contribution </a:t>
            </a:r>
            <a:r>
              <a:rPr lang="en-GB" dirty="0">
                <a:latin typeface="Times New Roman" pitchFamily="18" charset="0"/>
                <a:cs typeface="Times New Roman" pitchFamily="18" charset="0"/>
              </a:rPr>
              <a:t>on gastric cancer </a:t>
            </a:r>
            <a:r>
              <a:rPr lang="en-GB" dirty="0" smtClean="0">
                <a:latin typeface="Times New Roman" pitchFamily="18" charset="0"/>
                <a:cs typeface="Times New Roman" pitchFamily="18" charset="0"/>
              </a:rPr>
              <a:t>research</a:t>
            </a:r>
            <a:endParaRPr lang="it-IT" dirty="0">
              <a:latin typeface="Times New Roman" pitchFamily="18" charset="0"/>
              <a:cs typeface="Times New Roman" pitchFamily="18" charset="0"/>
            </a:endParaRPr>
          </a:p>
        </p:txBody>
      </p:sp>
      <p:sp>
        <p:nvSpPr>
          <p:cNvPr id="8" name="Rettangolo arrotondato 7"/>
          <p:cNvSpPr/>
          <p:nvPr/>
        </p:nvSpPr>
        <p:spPr>
          <a:xfrm>
            <a:off x="3725270" y="4028489"/>
            <a:ext cx="1693459" cy="408623"/>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just"/>
            <a:r>
              <a:rPr lang="en-GB" dirty="0">
                <a:latin typeface="Times New Roman" pitchFamily="18" charset="0"/>
                <a:cs typeface="Times New Roman" pitchFamily="18" charset="0"/>
              </a:rPr>
              <a:t>Join databases </a:t>
            </a:r>
          </a:p>
        </p:txBody>
      </p:sp>
      <p:sp>
        <p:nvSpPr>
          <p:cNvPr id="10" name="CasellaDiTesto 9"/>
          <p:cNvSpPr txBox="1"/>
          <p:nvPr/>
        </p:nvSpPr>
        <p:spPr>
          <a:xfrm>
            <a:off x="2699792" y="5805264"/>
            <a:ext cx="3744416" cy="76015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lnSpc>
                <a:spcPct val="150000"/>
              </a:lnSpc>
              <a:defRPr b="1">
                <a:solidFill>
                  <a:schemeClr val="tx1"/>
                </a:solidFill>
                <a:latin typeface="Times New Roman" pitchFamily="18" charset="0"/>
                <a:cs typeface="Times New Roman"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smtClean="0">
                <a:solidFill>
                  <a:schemeClr val="bg1">
                    <a:lumMod val="50000"/>
                  </a:schemeClr>
                </a:solidFill>
              </a:rPr>
              <a:t>DEVELOPMENT AND SHARING A STUDY PROTOCOL</a:t>
            </a:r>
            <a:endParaRPr lang="it-IT" dirty="0">
              <a:solidFill>
                <a:schemeClr val="bg1">
                  <a:lumMod val="50000"/>
                </a:schemeClr>
              </a:solidFill>
            </a:endParaRPr>
          </a:p>
        </p:txBody>
      </p:sp>
      <p:sp>
        <p:nvSpPr>
          <p:cNvPr id="9"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METHODS</a:t>
            </a:r>
            <a:endParaRPr lang="it-IT" sz="2800" dirty="0">
              <a:solidFill>
                <a:srgbClr val="FF0000"/>
              </a:solidFill>
              <a:latin typeface="Times New Roman" pitchFamily="18" charset="0"/>
              <a:cs typeface="Times New Roman" pitchFamily="18" charset="0"/>
            </a:endParaRPr>
          </a:p>
        </p:txBody>
      </p:sp>
      <p:sp>
        <p:nvSpPr>
          <p:cNvPr id="17" name="Freccia a destra 16"/>
          <p:cNvSpPr/>
          <p:nvPr/>
        </p:nvSpPr>
        <p:spPr>
          <a:xfrm rot="5400000">
            <a:off x="4140028" y="5013252"/>
            <a:ext cx="863976" cy="288000"/>
          </a:xfrm>
          <a:prstGeom prst="right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809678"/>
            <a:ext cx="5866259" cy="254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956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504" y="908720"/>
            <a:ext cx="8928992" cy="2016224"/>
          </a:xfrm>
          <a:prstGeom prst="rect">
            <a:avLst/>
          </a:prstGeom>
          <a:solidFill>
            <a:schemeClr val="accent1">
              <a:lumMod val="20000"/>
              <a:lumOff val="80000"/>
            </a:scheme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endParaRPr lang="en-GB" b="1" dirty="0">
              <a:solidFill>
                <a:srgbClr val="FF0000"/>
              </a:solidFill>
              <a:latin typeface="Times New Roman" pitchFamily="18" charset="0"/>
              <a:cs typeface="Times New Roman" pitchFamily="18" charset="0"/>
            </a:endParaRPr>
          </a:p>
          <a:p>
            <a:pPr algn="ctr">
              <a:lnSpc>
                <a:spcPct val="150000"/>
              </a:lnSpc>
            </a:pPr>
            <a:r>
              <a:rPr lang="en-US" b="1" dirty="0" smtClean="0">
                <a:solidFill>
                  <a:srgbClr val="FF0000"/>
                </a:solidFill>
                <a:latin typeface="Times New Roman" pitchFamily="18" charset="0"/>
                <a:cs typeface="Times New Roman" pitchFamily="18" charset="0"/>
              </a:rPr>
              <a:t>OVERALL PURPOSE</a:t>
            </a:r>
          </a:p>
          <a:p>
            <a:pPr algn="just">
              <a:lnSpc>
                <a:spcPct val="150000"/>
              </a:lnSpc>
            </a:pPr>
            <a:r>
              <a:rPr lang="en-US" dirty="0" smtClean="0">
                <a:latin typeface="Times New Roman" pitchFamily="18" charset="0"/>
                <a:cs typeface="Times New Roman" pitchFamily="18" charset="0"/>
              </a:rPr>
              <a:t>Develop </a:t>
            </a:r>
            <a:r>
              <a:rPr lang="en-US" dirty="0">
                <a:latin typeface="Times New Roman" pitchFamily="18" charset="0"/>
                <a:cs typeface="Times New Roman" pitchFamily="18" charset="0"/>
              </a:rPr>
              <a:t>and maintain an ongoing comprehensive multi-institutional database comprising of information regarding surgical, clinical and oncological features of patients undergoing surgery for gastric cancer with robotic, laparoscopic or open approaches and subsequent follow-up at participating centers.</a:t>
            </a:r>
            <a:endParaRPr lang="it-IT" dirty="0">
              <a:latin typeface="Times New Roman" pitchFamily="18" charset="0"/>
              <a:cs typeface="Times New Roman" pitchFamily="18" charset="0"/>
            </a:endParaRPr>
          </a:p>
          <a:p>
            <a:pPr algn="just">
              <a:lnSpc>
                <a:spcPct val="150000"/>
              </a:lnSpc>
            </a:pPr>
            <a:endParaRPr lang="it-IT" b="1" dirty="0">
              <a:solidFill>
                <a:schemeClr val="tx1"/>
              </a:solidFill>
              <a:latin typeface="Times New Roman" pitchFamily="18" charset="0"/>
              <a:cs typeface="Times New Roman" pitchFamily="18" charset="0"/>
            </a:endParaRPr>
          </a:p>
        </p:txBody>
      </p:sp>
      <p:sp>
        <p:nvSpPr>
          <p:cNvPr id="9"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METHODS</a:t>
            </a:r>
            <a:endParaRPr lang="it-IT" sz="2800" dirty="0">
              <a:solidFill>
                <a:srgbClr val="FF0000"/>
              </a:solidFill>
              <a:latin typeface="Times New Roman" pitchFamily="18" charset="0"/>
              <a:cs typeface="Times New Roman" pitchFamily="18" charset="0"/>
            </a:endParaRPr>
          </a:p>
        </p:txBody>
      </p:sp>
      <p:sp>
        <p:nvSpPr>
          <p:cNvPr id="13" name="Titolo 1"/>
          <p:cNvSpPr txBox="1">
            <a:spLocks/>
          </p:cNvSpPr>
          <p:nvPr/>
        </p:nvSpPr>
        <p:spPr>
          <a:xfrm>
            <a:off x="2411760" y="22940"/>
            <a:ext cx="3495447"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smtClean="0">
                <a:solidFill>
                  <a:schemeClr val="bg1">
                    <a:lumMod val="50000"/>
                  </a:schemeClr>
                </a:solidFill>
                <a:latin typeface="Times New Roman" pitchFamily="18" charset="0"/>
                <a:cs typeface="Times New Roman" pitchFamily="18" charset="0"/>
              </a:rPr>
              <a:t>General </a:t>
            </a:r>
            <a:r>
              <a:rPr lang="en-US" sz="2800" b="1" dirty="0">
                <a:solidFill>
                  <a:schemeClr val="bg1">
                    <a:lumMod val="50000"/>
                  </a:schemeClr>
                </a:solidFill>
                <a:latin typeface="Times New Roman" pitchFamily="18" charset="0"/>
                <a:cs typeface="Times New Roman" pitchFamily="18" charset="0"/>
              </a:rPr>
              <a:t>study </a:t>
            </a:r>
            <a:r>
              <a:rPr lang="en-US" sz="2800" b="1" dirty="0" smtClean="0">
                <a:solidFill>
                  <a:schemeClr val="bg1">
                    <a:lumMod val="50000"/>
                  </a:schemeClr>
                </a:solidFill>
                <a:latin typeface="Times New Roman" pitchFamily="18" charset="0"/>
                <a:cs typeface="Times New Roman" pitchFamily="18" charset="0"/>
              </a:rPr>
              <a:t>design</a:t>
            </a:r>
            <a:endParaRPr lang="en-US" sz="2800" b="1" dirty="0">
              <a:solidFill>
                <a:schemeClr val="bg1">
                  <a:lumMod val="50000"/>
                </a:schemeClr>
              </a:solidFill>
              <a:latin typeface="Times New Roman" pitchFamily="18" charset="0"/>
              <a:cs typeface="Times New Roman" pitchFamily="18" charset="0"/>
            </a:endParaRPr>
          </a:p>
        </p:txBody>
      </p:sp>
      <p:sp>
        <p:nvSpPr>
          <p:cNvPr id="15" name="Rettangolo 14"/>
          <p:cNvSpPr/>
          <p:nvPr/>
        </p:nvSpPr>
        <p:spPr>
          <a:xfrm>
            <a:off x="1403648" y="3284984"/>
            <a:ext cx="6336704" cy="3416320"/>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i="1" dirty="0" smtClean="0">
                <a:solidFill>
                  <a:schemeClr val="dk1"/>
                </a:solidFill>
                <a:latin typeface="Times New Roman" pitchFamily="18" charset="0"/>
                <a:cs typeface="Times New Roman" pitchFamily="18" charset="0"/>
              </a:rPr>
              <a:t>The Main Objectives</a:t>
            </a:r>
          </a:p>
          <a:p>
            <a:pPr algn="just">
              <a:lnSpc>
                <a:spcPct val="150000"/>
              </a:lnSpc>
            </a:pPr>
            <a:endParaRPr lang="en-US" i="1" dirty="0" smtClean="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dirty="0" smtClean="0">
                <a:solidFill>
                  <a:schemeClr val="dk1"/>
                </a:solidFill>
                <a:latin typeface="Times New Roman" pitchFamily="18" charset="0"/>
                <a:cs typeface="Times New Roman" pitchFamily="18" charset="0"/>
              </a:rPr>
              <a:t>To </a:t>
            </a:r>
            <a:r>
              <a:rPr lang="en-US" dirty="0">
                <a:solidFill>
                  <a:schemeClr val="dk1"/>
                </a:solidFill>
                <a:latin typeface="Times New Roman" pitchFamily="18" charset="0"/>
                <a:cs typeface="Times New Roman" pitchFamily="18" charset="0"/>
              </a:rPr>
              <a:t>determine the surgical, clinical, and oncological outcomes in both the short and long term</a:t>
            </a:r>
            <a:endParaRPr lang="it-IT"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dirty="0">
                <a:solidFill>
                  <a:schemeClr val="dk1"/>
                </a:solidFill>
                <a:latin typeface="Times New Roman" pitchFamily="18" charset="0"/>
                <a:cs typeface="Times New Roman" pitchFamily="18" charset="0"/>
              </a:rPr>
              <a:t>To compare results according to the type of intervention, device used and manner of execution of different surgical phases</a:t>
            </a:r>
            <a:endParaRPr lang="it-IT"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dirty="0">
                <a:solidFill>
                  <a:schemeClr val="dk1"/>
                </a:solidFill>
                <a:latin typeface="Times New Roman" pitchFamily="18" charset="0"/>
                <a:cs typeface="Times New Roman" pitchFamily="18" charset="0"/>
              </a:rPr>
              <a:t>To relate results of different surgeries with baseline characteristics of patients and stage of disease</a:t>
            </a:r>
            <a:endParaRPr lang="it-IT" dirty="0">
              <a:solidFill>
                <a:schemeClr val="dk1"/>
              </a:solidFill>
              <a:latin typeface="Times New Roman" pitchFamily="18" charset="0"/>
              <a:cs typeface="Times New Roman" pitchFamily="18" charset="0"/>
            </a:endParaRPr>
          </a:p>
        </p:txBody>
      </p:sp>
    </p:spTree>
    <p:extLst>
      <p:ext uri="{BB962C8B-B14F-4D97-AF65-F5344CB8AC3E}">
        <p14:creationId xmlns:p14="http://schemas.microsoft.com/office/powerpoint/2010/main" val="3665430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547664" y="3236491"/>
            <a:ext cx="6120680" cy="3000821"/>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it-IT" b="1" i="1" dirty="0" smtClean="0">
                <a:solidFill>
                  <a:schemeClr val="dk1"/>
                </a:solidFill>
                <a:latin typeface="Times New Roman" pitchFamily="18" charset="0"/>
                <a:cs typeface="Times New Roman" pitchFamily="18" charset="0"/>
              </a:rPr>
              <a:t>First </a:t>
            </a:r>
            <a:r>
              <a:rPr lang="it-IT" b="1" i="1" dirty="0" err="1">
                <a:solidFill>
                  <a:schemeClr val="dk1"/>
                </a:solidFill>
                <a:latin typeface="Times New Roman" pitchFamily="18" charset="0"/>
                <a:cs typeface="Times New Roman" pitchFamily="18" charset="0"/>
              </a:rPr>
              <a:t>Step</a:t>
            </a:r>
            <a:r>
              <a:rPr lang="it-IT" b="1" i="1" dirty="0">
                <a:solidFill>
                  <a:schemeClr val="dk1"/>
                </a:solidFill>
                <a:latin typeface="Times New Roman" pitchFamily="18" charset="0"/>
                <a:cs typeface="Times New Roman" pitchFamily="18" charset="0"/>
              </a:rPr>
              <a:t>: </a:t>
            </a:r>
            <a:r>
              <a:rPr lang="it-IT" b="1" i="1" dirty="0" err="1">
                <a:solidFill>
                  <a:schemeClr val="dk1"/>
                </a:solidFill>
                <a:latin typeface="Times New Roman" pitchFamily="18" charset="0"/>
                <a:cs typeface="Times New Roman" pitchFamily="18" charset="0"/>
              </a:rPr>
              <a:t>Retrospective</a:t>
            </a:r>
            <a:r>
              <a:rPr lang="it-IT" b="1" i="1" dirty="0">
                <a:solidFill>
                  <a:schemeClr val="dk1"/>
                </a:solidFill>
                <a:latin typeface="Times New Roman" pitchFamily="18" charset="0"/>
                <a:cs typeface="Times New Roman" pitchFamily="18" charset="0"/>
              </a:rPr>
              <a:t> </a:t>
            </a:r>
            <a:r>
              <a:rPr lang="it-IT" b="1" i="1" dirty="0" err="1">
                <a:solidFill>
                  <a:schemeClr val="dk1"/>
                </a:solidFill>
                <a:latin typeface="Times New Roman" pitchFamily="18" charset="0"/>
                <a:cs typeface="Times New Roman" pitchFamily="18" charset="0"/>
              </a:rPr>
              <a:t>study</a:t>
            </a:r>
            <a:r>
              <a:rPr lang="it-IT" b="1" i="1" dirty="0">
                <a:solidFill>
                  <a:schemeClr val="dk1"/>
                </a:solidFill>
                <a:latin typeface="Times New Roman" pitchFamily="18" charset="0"/>
                <a:cs typeface="Times New Roman" pitchFamily="18" charset="0"/>
              </a:rPr>
              <a:t> – Chart </a:t>
            </a:r>
            <a:r>
              <a:rPr lang="it-IT" b="1" i="1" dirty="0" err="1" smtClean="0">
                <a:latin typeface="Times New Roman" pitchFamily="18" charset="0"/>
                <a:cs typeface="Times New Roman" pitchFamily="18" charset="0"/>
              </a:rPr>
              <a:t>R</a:t>
            </a:r>
            <a:r>
              <a:rPr lang="it-IT" b="1" i="1" dirty="0" err="1" smtClean="0">
                <a:solidFill>
                  <a:schemeClr val="dk1"/>
                </a:solidFill>
                <a:latin typeface="Times New Roman" pitchFamily="18" charset="0"/>
                <a:cs typeface="Times New Roman" pitchFamily="18" charset="0"/>
              </a:rPr>
              <a:t>eview</a:t>
            </a:r>
            <a:endParaRPr lang="it-IT" b="1" i="1" dirty="0">
              <a:solidFill>
                <a:schemeClr val="dk1"/>
              </a:solidFill>
              <a:latin typeface="Times New Roman" pitchFamily="18" charset="0"/>
              <a:cs typeface="Times New Roman" pitchFamily="18" charset="0"/>
            </a:endParaRPr>
          </a:p>
          <a:p>
            <a:pPr algn="just">
              <a:lnSpc>
                <a:spcPct val="150000"/>
              </a:lnSpc>
            </a:pPr>
            <a:r>
              <a:rPr lang="en-US" dirty="0">
                <a:solidFill>
                  <a:schemeClr val="dk1"/>
                </a:solidFill>
                <a:latin typeface="Times New Roman" pitchFamily="18" charset="0"/>
                <a:cs typeface="Times New Roman" pitchFamily="18" charset="0"/>
              </a:rPr>
              <a:t>Data of subjects with gastric cancer treated at the participating centers. Information gathered will be obtained from existing records, diagnostic tests and surgical interventions description</a:t>
            </a:r>
            <a:endParaRPr lang="it-IT" dirty="0">
              <a:solidFill>
                <a:schemeClr val="dk1"/>
              </a:solidFill>
              <a:latin typeface="Times New Roman" pitchFamily="18" charset="0"/>
              <a:cs typeface="Times New Roman" pitchFamily="18" charset="0"/>
            </a:endParaRPr>
          </a:p>
          <a:p>
            <a:pPr algn="just">
              <a:lnSpc>
                <a:spcPct val="150000"/>
              </a:lnSpc>
            </a:pPr>
            <a:r>
              <a:rPr lang="it-IT" b="1" i="1" dirty="0" smtClean="0">
                <a:solidFill>
                  <a:schemeClr val="dk1"/>
                </a:solidFill>
                <a:latin typeface="Times New Roman" pitchFamily="18" charset="0"/>
                <a:cs typeface="Times New Roman" pitchFamily="18" charset="0"/>
              </a:rPr>
              <a:t>Second </a:t>
            </a:r>
            <a:r>
              <a:rPr lang="it-IT" b="1" i="1" dirty="0" err="1" smtClean="0">
                <a:latin typeface="Times New Roman" pitchFamily="18" charset="0"/>
                <a:cs typeface="Times New Roman" pitchFamily="18" charset="0"/>
              </a:rPr>
              <a:t>S</a:t>
            </a:r>
            <a:r>
              <a:rPr lang="it-IT" b="1" i="1" dirty="0" err="1" smtClean="0">
                <a:solidFill>
                  <a:schemeClr val="dk1"/>
                </a:solidFill>
                <a:latin typeface="Times New Roman" pitchFamily="18" charset="0"/>
                <a:cs typeface="Times New Roman" pitchFamily="18" charset="0"/>
              </a:rPr>
              <a:t>tep</a:t>
            </a:r>
            <a:r>
              <a:rPr lang="it-IT" b="1" i="1" dirty="0">
                <a:solidFill>
                  <a:schemeClr val="dk1"/>
                </a:solidFill>
                <a:latin typeface="Times New Roman" pitchFamily="18" charset="0"/>
                <a:cs typeface="Times New Roman" pitchFamily="18" charset="0"/>
              </a:rPr>
              <a:t>: </a:t>
            </a:r>
            <a:r>
              <a:rPr lang="it-IT" b="1" i="1" dirty="0" err="1" smtClean="0">
                <a:solidFill>
                  <a:schemeClr val="dk1"/>
                </a:solidFill>
                <a:latin typeface="Times New Roman" pitchFamily="18" charset="0"/>
                <a:cs typeface="Times New Roman" pitchFamily="18" charset="0"/>
              </a:rPr>
              <a:t>Prospective</a:t>
            </a:r>
            <a:r>
              <a:rPr lang="it-IT" b="1" i="1" dirty="0" smtClean="0">
                <a:latin typeface="Times New Roman" pitchFamily="18" charset="0"/>
                <a:cs typeface="Times New Roman" pitchFamily="18" charset="0"/>
              </a:rPr>
              <a:t> Trial</a:t>
            </a:r>
            <a:endParaRPr lang="it-IT" b="1" i="1" dirty="0">
              <a:solidFill>
                <a:schemeClr val="dk1"/>
              </a:solidFill>
              <a:latin typeface="Times New Roman" pitchFamily="18" charset="0"/>
              <a:cs typeface="Times New Roman" pitchFamily="18" charset="0"/>
            </a:endParaRPr>
          </a:p>
          <a:p>
            <a:pPr algn="just">
              <a:lnSpc>
                <a:spcPct val="150000"/>
              </a:lnSpc>
            </a:pPr>
            <a:r>
              <a:rPr lang="en-US" dirty="0">
                <a:solidFill>
                  <a:schemeClr val="dk1"/>
                </a:solidFill>
                <a:latin typeface="Times New Roman" pitchFamily="18" charset="0"/>
                <a:cs typeface="Times New Roman" pitchFamily="18" charset="0"/>
              </a:rPr>
              <a:t>Enrollment will be opened to newly identified subjects into the registry upon diagnosis and treatment in a prospective manner</a:t>
            </a:r>
            <a:r>
              <a:rPr lang="en-US" dirty="0" smtClean="0">
                <a:solidFill>
                  <a:schemeClr val="dk1"/>
                </a:solidFill>
                <a:latin typeface="Times New Roman" pitchFamily="18" charset="0"/>
                <a:cs typeface="Times New Roman" pitchFamily="18" charset="0"/>
              </a:rPr>
              <a:t>.</a:t>
            </a:r>
            <a:endParaRPr lang="en-US" dirty="0">
              <a:solidFill>
                <a:schemeClr val="dk1"/>
              </a:solidFill>
              <a:latin typeface="Times New Roman" pitchFamily="18" charset="0"/>
              <a:cs typeface="Times New Roman" pitchFamily="18" charset="0"/>
            </a:endParaRPr>
          </a:p>
        </p:txBody>
      </p:sp>
      <p:sp>
        <p:nvSpPr>
          <p:cNvPr id="4"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METHODS</a:t>
            </a:r>
            <a:endParaRPr lang="it-IT" sz="2800" dirty="0">
              <a:solidFill>
                <a:srgbClr val="FF0000"/>
              </a:solidFill>
              <a:latin typeface="Times New Roman" pitchFamily="18" charset="0"/>
              <a:cs typeface="Times New Roman" pitchFamily="18" charset="0"/>
            </a:endParaRPr>
          </a:p>
        </p:txBody>
      </p:sp>
      <p:sp>
        <p:nvSpPr>
          <p:cNvPr id="6" name="Titolo 1"/>
          <p:cNvSpPr txBox="1">
            <a:spLocks/>
          </p:cNvSpPr>
          <p:nvPr/>
        </p:nvSpPr>
        <p:spPr>
          <a:xfrm>
            <a:off x="2411760" y="22940"/>
            <a:ext cx="3495447"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smtClean="0">
                <a:solidFill>
                  <a:schemeClr val="bg1">
                    <a:lumMod val="50000"/>
                  </a:schemeClr>
                </a:solidFill>
                <a:latin typeface="Times New Roman" pitchFamily="18" charset="0"/>
                <a:cs typeface="Times New Roman" pitchFamily="18" charset="0"/>
              </a:rPr>
              <a:t>General </a:t>
            </a:r>
            <a:r>
              <a:rPr lang="en-US" sz="2800" b="1" dirty="0">
                <a:solidFill>
                  <a:schemeClr val="bg1">
                    <a:lumMod val="50000"/>
                  </a:schemeClr>
                </a:solidFill>
                <a:latin typeface="Times New Roman" pitchFamily="18" charset="0"/>
                <a:cs typeface="Times New Roman" pitchFamily="18" charset="0"/>
              </a:rPr>
              <a:t>study </a:t>
            </a:r>
            <a:r>
              <a:rPr lang="en-US" sz="2800" b="1" dirty="0" smtClean="0">
                <a:solidFill>
                  <a:schemeClr val="bg1">
                    <a:lumMod val="50000"/>
                  </a:schemeClr>
                </a:solidFill>
                <a:latin typeface="Times New Roman" pitchFamily="18" charset="0"/>
                <a:cs typeface="Times New Roman" pitchFamily="18" charset="0"/>
              </a:rPr>
              <a:t>design</a:t>
            </a:r>
            <a:endParaRPr lang="en-US" sz="2800" b="1" dirty="0">
              <a:solidFill>
                <a:schemeClr val="bg1">
                  <a:lumMod val="50000"/>
                </a:schemeClr>
              </a:solidFill>
              <a:latin typeface="Times New Roman" pitchFamily="18" charset="0"/>
              <a:cs typeface="Times New Roman" pitchFamily="18" charset="0"/>
            </a:endParaRPr>
          </a:p>
        </p:txBody>
      </p:sp>
      <p:sp>
        <p:nvSpPr>
          <p:cNvPr id="2" name="Rettangolo 1"/>
          <p:cNvSpPr/>
          <p:nvPr/>
        </p:nvSpPr>
        <p:spPr>
          <a:xfrm>
            <a:off x="2555776" y="1226076"/>
            <a:ext cx="4032448" cy="133882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TYPE OF STUDY</a:t>
            </a:r>
          </a:p>
          <a:p>
            <a:pPr algn="just">
              <a:lnSpc>
                <a:spcPct val="150000"/>
              </a:lnSpc>
            </a:pPr>
            <a:r>
              <a:rPr lang="en-US" b="1" dirty="0" smtClean="0">
                <a:solidFill>
                  <a:schemeClr val="tx1"/>
                </a:solidFill>
                <a:latin typeface="Times New Roman" pitchFamily="18" charset="0"/>
                <a:cs typeface="Times New Roman" pitchFamily="18" charset="0"/>
              </a:rPr>
              <a:t>Different </a:t>
            </a:r>
            <a:r>
              <a:rPr lang="en-US" b="1" dirty="0">
                <a:solidFill>
                  <a:schemeClr val="tx1"/>
                </a:solidFill>
                <a:latin typeface="Times New Roman" pitchFamily="18" charset="0"/>
                <a:cs typeface="Times New Roman" pitchFamily="18" charset="0"/>
              </a:rPr>
              <a:t>steps with an increasing level of scientific evidence were planned.</a:t>
            </a:r>
          </a:p>
        </p:txBody>
      </p:sp>
    </p:spTree>
    <p:extLst>
      <p:ext uri="{BB962C8B-B14F-4D97-AF65-F5344CB8AC3E}">
        <p14:creationId xmlns:p14="http://schemas.microsoft.com/office/powerpoint/2010/main" val="2710183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976074"/>
            <a:ext cx="9108504" cy="5909310"/>
          </a:xfrm>
          <a:prstGeom prst="rect">
            <a:avLst/>
          </a:prstGeom>
          <a:solidFill>
            <a:schemeClr val="bg1">
              <a:lumMod val="95000"/>
            </a:schemeClr>
          </a:solidFill>
          <a:effectLst>
            <a:innerShdw blurRad="63500" dist="50800" dir="189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ct val="150000"/>
              </a:lnSpc>
              <a:buFont typeface="Wingdings" pitchFamily="2" charset="2"/>
              <a:buChar char="Ø"/>
            </a:pPr>
            <a:r>
              <a:rPr lang="en-US" b="1" i="1" spc="-10" dirty="0" smtClean="0">
                <a:latin typeface="Times New Roman" pitchFamily="18" charset="0"/>
                <a:cs typeface="Times New Roman" pitchFamily="18" charset="0"/>
              </a:rPr>
              <a:t>AIM </a:t>
            </a:r>
            <a:r>
              <a:rPr lang="en-US" b="1" i="1" spc="-10" dirty="0">
                <a:latin typeface="Times New Roman" pitchFamily="18" charset="0"/>
                <a:cs typeface="Times New Roman" pitchFamily="18" charset="0"/>
              </a:rPr>
              <a:t>1: </a:t>
            </a:r>
            <a:r>
              <a:rPr lang="en-US" spc="-10" dirty="0">
                <a:latin typeface="Times New Roman" pitchFamily="18" charset="0"/>
                <a:cs typeface="Times New Roman" pitchFamily="18" charset="0"/>
              </a:rPr>
              <a:t>To compare robotic and laparoscopic surgery to the open approach in terms of safety and feasibility based on the intraoperative and postoperative outcomes.</a:t>
            </a:r>
            <a:endParaRPr lang="it-IT" spc="-10" dirty="0">
              <a:latin typeface="Times New Roman" pitchFamily="18" charset="0"/>
              <a:cs typeface="Times New Roman" pitchFamily="18" charset="0"/>
            </a:endParaRPr>
          </a:p>
          <a:p>
            <a:pPr marL="285750" indent="-285750" algn="just">
              <a:lnSpc>
                <a:spcPct val="150000"/>
              </a:lnSpc>
              <a:buFont typeface="Wingdings" pitchFamily="2" charset="2"/>
              <a:buChar char="Ø"/>
            </a:pPr>
            <a:r>
              <a:rPr lang="en-US" b="1" i="1" spc="-10" dirty="0">
                <a:latin typeface="Times New Roman" pitchFamily="18" charset="0"/>
                <a:cs typeface="Times New Roman" pitchFamily="18" charset="0"/>
              </a:rPr>
              <a:t>AIM 2: </a:t>
            </a:r>
            <a:r>
              <a:rPr lang="en-US" spc="-10" dirty="0">
                <a:latin typeface="Times New Roman" pitchFamily="18" charset="0"/>
                <a:cs typeface="Times New Roman" pitchFamily="18" charset="0"/>
              </a:rPr>
              <a:t>To verify the respect of oncological principles through minimally invasive approaches in relation to the stage and location of the tumor by comparing results to open surgery.</a:t>
            </a:r>
            <a:endParaRPr lang="it-IT" spc="-10" dirty="0">
              <a:latin typeface="Times New Roman" pitchFamily="18" charset="0"/>
              <a:cs typeface="Times New Roman" pitchFamily="18" charset="0"/>
            </a:endParaRPr>
          </a:p>
          <a:p>
            <a:pPr marL="285750" indent="-285750" algn="just">
              <a:lnSpc>
                <a:spcPct val="150000"/>
              </a:lnSpc>
              <a:buFont typeface="Wingdings" pitchFamily="2" charset="2"/>
              <a:buChar char="Ø"/>
            </a:pPr>
            <a:r>
              <a:rPr lang="en-US" b="1" i="1" spc="-10" dirty="0">
                <a:latin typeface="Times New Roman" pitchFamily="18" charset="0"/>
                <a:cs typeface="Times New Roman" pitchFamily="18" charset="0"/>
              </a:rPr>
              <a:t>AIM 3: </a:t>
            </a:r>
            <a:r>
              <a:rPr lang="en-US" spc="-10" dirty="0">
                <a:latin typeface="Times New Roman" pitchFamily="18" charset="0"/>
                <a:cs typeface="Times New Roman" pitchFamily="18" charset="0"/>
              </a:rPr>
              <a:t>To verify whether minimally invasive approaches ensure the same effectiveness as open surgery in terms of overall survival and disease-free survival.</a:t>
            </a:r>
            <a:endParaRPr lang="it-IT" spc="-10" dirty="0">
              <a:latin typeface="Times New Roman" pitchFamily="18" charset="0"/>
              <a:cs typeface="Times New Roman" pitchFamily="18" charset="0"/>
            </a:endParaRPr>
          </a:p>
          <a:p>
            <a:pPr marL="285750" indent="-285750" algn="just">
              <a:lnSpc>
                <a:spcPct val="150000"/>
              </a:lnSpc>
              <a:buFont typeface="Wingdings" pitchFamily="2" charset="2"/>
              <a:buChar char="Ø"/>
            </a:pPr>
            <a:r>
              <a:rPr lang="en-US" b="1" i="1" spc="-10" dirty="0">
                <a:latin typeface="Times New Roman" pitchFamily="18" charset="0"/>
                <a:cs typeface="Times New Roman" pitchFamily="18" charset="0"/>
              </a:rPr>
              <a:t>AIM 4: </a:t>
            </a:r>
            <a:r>
              <a:rPr lang="en-US" spc="-10" dirty="0">
                <a:latin typeface="Times New Roman" pitchFamily="18" charset="0"/>
                <a:cs typeface="Times New Roman" pitchFamily="18" charset="0"/>
              </a:rPr>
              <a:t>To compare the three treatment arms regarding recovery of gastrointestinal function considering the outcomes measured during the postoperative hospital stay.</a:t>
            </a:r>
            <a:endParaRPr lang="it-IT" spc="-10" dirty="0">
              <a:latin typeface="Times New Roman" pitchFamily="18" charset="0"/>
              <a:cs typeface="Times New Roman" pitchFamily="18" charset="0"/>
            </a:endParaRPr>
          </a:p>
          <a:p>
            <a:pPr marL="285750" indent="-285750" algn="just">
              <a:lnSpc>
                <a:spcPct val="150000"/>
              </a:lnSpc>
              <a:buFont typeface="Wingdings" pitchFamily="2" charset="2"/>
              <a:buChar char="Ø"/>
            </a:pPr>
            <a:r>
              <a:rPr lang="en-US" b="1" i="1" spc="-10" dirty="0">
                <a:latin typeface="Times New Roman" pitchFamily="18" charset="0"/>
                <a:cs typeface="Times New Roman" pitchFamily="18" charset="0"/>
              </a:rPr>
              <a:t>AIM 5: </a:t>
            </a:r>
            <a:r>
              <a:rPr lang="en-US" spc="-10" dirty="0">
                <a:latin typeface="Times New Roman" pitchFamily="18" charset="0"/>
                <a:cs typeface="Times New Roman" pitchFamily="18" charset="0"/>
              </a:rPr>
              <a:t>To compare the incidence, types and severity of early postoperative complications after </a:t>
            </a:r>
            <a:r>
              <a:rPr lang="en-US" spc="-10" dirty="0" err="1">
                <a:latin typeface="Times New Roman" pitchFamily="18" charset="0"/>
                <a:cs typeface="Times New Roman" pitchFamily="18" charset="0"/>
              </a:rPr>
              <a:t>gastrectomy</a:t>
            </a:r>
            <a:r>
              <a:rPr lang="en-US" spc="-10" dirty="0">
                <a:latin typeface="Times New Roman" pitchFamily="18" charset="0"/>
                <a:cs typeface="Times New Roman" pitchFamily="18" charset="0"/>
              </a:rPr>
              <a:t> by the three approaches according to the </a:t>
            </a:r>
            <a:r>
              <a:rPr lang="en-US" spc="-10" dirty="0" err="1">
                <a:latin typeface="Times New Roman" pitchFamily="18" charset="0"/>
                <a:cs typeface="Times New Roman" pitchFamily="18" charset="0"/>
              </a:rPr>
              <a:t>Clavien-Dindo</a:t>
            </a:r>
            <a:r>
              <a:rPr lang="en-US" spc="-10" dirty="0">
                <a:latin typeface="Times New Roman" pitchFamily="18" charset="0"/>
                <a:cs typeface="Times New Roman" pitchFamily="18" charset="0"/>
              </a:rPr>
              <a:t> classification </a:t>
            </a:r>
            <a:r>
              <a:rPr lang="en-US" spc="-10" dirty="0" smtClean="0">
                <a:latin typeface="Times New Roman" pitchFamily="18" charset="0"/>
                <a:cs typeface="Times New Roman" pitchFamily="18" charset="0"/>
              </a:rPr>
              <a:t>system</a:t>
            </a:r>
            <a:endParaRPr lang="it-IT" spc="-10" dirty="0">
              <a:latin typeface="Times New Roman" pitchFamily="18" charset="0"/>
              <a:cs typeface="Times New Roman" pitchFamily="18" charset="0"/>
            </a:endParaRPr>
          </a:p>
          <a:p>
            <a:pPr marL="285750" indent="-285750" algn="just">
              <a:lnSpc>
                <a:spcPct val="150000"/>
              </a:lnSpc>
              <a:buFont typeface="Wingdings" pitchFamily="2" charset="2"/>
              <a:buChar char="Ø"/>
            </a:pPr>
            <a:r>
              <a:rPr lang="en-US" b="1" i="1" spc="-10" dirty="0">
                <a:latin typeface="Times New Roman" pitchFamily="18" charset="0"/>
                <a:cs typeface="Times New Roman" pitchFamily="18" charset="0"/>
              </a:rPr>
              <a:t>AIM 6: </a:t>
            </a:r>
            <a:r>
              <a:rPr lang="en-US" spc="-10" dirty="0">
                <a:latin typeface="Times New Roman" pitchFamily="18" charset="0"/>
                <a:cs typeface="Times New Roman" pitchFamily="18" charset="0"/>
              </a:rPr>
              <a:t>To compare the </a:t>
            </a:r>
            <a:r>
              <a:rPr lang="en-US" spc="-10" dirty="0" err="1">
                <a:latin typeface="Times New Roman" pitchFamily="18" charset="0"/>
                <a:cs typeface="Times New Roman" pitchFamily="18" charset="0"/>
              </a:rPr>
              <a:t>intracorporeal</a:t>
            </a:r>
            <a:r>
              <a:rPr lang="en-US" spc="-10" dirty="0">
                <a:latin typeface="Times New Roman" pitchFamily="18" charset="0"/>
                <a:cs typeface="Times New Roman" pitchFamily="18" charset="0"/>
              </a:rPr>
              <a:t> to the extracorporeal anastomosis to evaluate post-operative recovery and complications.</a:t>
            </a:r>
            <a:endParaRPr lang="it-IT" spc="-10" dirty="0">
              <a:latin typeface="Times New Roman" pitchFamily="18" charset="0"/>
              <a:cs typeface="Times New Roman" pitchFamily="18" charset="0"/>
            </a:endParaRPr>
          </a:p>
          <a:p>
            <a:pPr marL="285750" indent="-285750" algn="just">
              <a:lnSpc>
                <a:spcPct val="150000"/>
              </a:lnSpc>
              <a:buFont typeface="Wingdings" pitchFamily="2" charset="2"/>
              <a:buChar char="Ø"/>
            </a:pPr>
            <a:r>
              <a:rPr lang="en-US" b="1" i="1" spc="-10" dirty="0">
                <a:latin typeface="Times New Roman" pitchFamily="18" charset="0"/>
                <a:cs typeface="Times New Roman" pitchFamily="18" charset="0"/>
              </a:rPr>
              <a:t>AIM 7: </a:t>
            </a:r>
            <a:r>
              <a:rPr lang="en-US" spc="-10" dirty="0">
                <a:latin typeface="Times New Roman" pitchFamily="18" charset="0"/>
                <a:cs typeface="Times New Roman" pitchFamily="18" charset="0"/>
              </a:rPr>
              <a:t>To verify whether robotic </a:t>
            </a:r>
            <a:r>
              <a:rPr lang="en-US" spc="-10" dirty="0" err="1">
                <a:latin typeface="Times New Roman" pitchFamily="18" charset="0"/>
                <a:cs typeface="Times New Roman" pitchFamily="18" charset="0"/>
              </a:rPr>
              <a:t>gastrectomy</a:t>
            </a:r>
            <a:r>
              <a:rPr lang="en-US" spc="-10" dirty="0">
                <a:latin typeface="Times New Roman" pitchFamily="18" charset="0"/>
                <a:cs typeface="Times New Roman" pitchFamily="18" charset="0"/>
              </a:rPr>
              <a:t>, compared to laparoscopic or open techniques, is capable of reducing postoperative surgical stress.</a:t>
            </a:r>
            <a:endParaRPr lang="it-IT" spc="-10" dirty="0">
              <a:latin typeface="Times New Roman" pitchFamily="18" charset="0"/>
              <a:cs typeface="Times New Roman" pitchFamily="18" charset="0"/>
            </a:endParaRPr>
          </a:p>
        </p:txBody>
      </p:sp>
      <p:sp>
        <p:nvSpPr>
          <p:cNvPr id="6"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METHODS</a:t>
            </a:r>
            <a:endParaRPr lang="it-IT" sz="2800" dirty="0">
              <a:solidFill>
                <a:srgbClr val="FF0000"/>
              </a:solidFill>
              <a:latin typeface="Times New Roman" pitchFamily="18" charset="0"/>
              <a:cs typeface="Times New Roman" pitchFamily="18" charset="0"/>
            </a:endParaRPr>
          </a:p>
        </p:txBody>
      </p:sp>
      <p:sp>
        <p:nvSpPr>
          <p:cNvPr id="7" name="Titolo 1"/>
          <p:cNvSpPr txBox="1">
            <a:spLocks/>
          </p:cNvSpPr>
          <p:nvPr/>
        </p:nvSpPr>
        <p:spPr>
          <a:xfrm>
            <a:off x="2411760" y="22940"/>
            <a:ext cx="3495447"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smtClean="0">
                <a:solidFill>
                  <a:schemeClr val="bg1">
                    <a:lumMod val="50000"/>
                  </a:schemeClr>
                </a:solidFill>
                <a:latin typeface="Times New Roman" pitchFamily="18" charset="0"/>
                <a:cs typeface="Times New Roman" pitchFamily="18" charset="0"/>
              </a:rPr>
              <a:t>Specific aims</a:t>
            </a:r>
            <a:endParaRPr lang="en-US" sz="2800" b="1"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121446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3103827160"/>
              </p:ext>
            </p:extLst>
          </p:nvPr>
        </p:nvGraphicFramePr>
        <p:xfrm>
          <a:off x="107504" y="1700808"/>
          <a:ext cx="7920880" cy="5079348"/>
        </p:xfrm>
        <a:graphic>
          <a:graphicData uri="http://schemas.openxmlformats.org/drawingml/2006/table">
            <a:tbl>
              <a:tblPr>
                <a:effectLst>
                  <a:outerShdw blurRad="63500" sx="102000" sy="102000" algn="ctr" rotWithShape="0">
                    <a:prstClr val="black">
                      <a:alpha val="40000"/>
                    </a:prstClr>
                  </a:outerShdw>
                </a:effectLst>
                <a:tableStyleId>{3C2FFA5D-87B4-456A-9821-1D502468CF0F}</a:tableStyleId>
              </a:tblPr>
              <a:tblGrid>
                <a:gridCol w="7920880"/>
              </a:tblGrid>
              <a:tr h="296784">
                <a:tc>
                  <a:txBody>
                    <a:bodyPr/>
                    <a:lstStyle/>
                    <a:p>
                      <a:pPr algn="just" fontAlgn="t"/>
                      <a:r>
                        <a:rPr lang="it-IT" sz="1800" b="1" i="1" dirty="0" err="1">
                          <a:solidFill>
                            <a:schemeClr val="tx1"/>
                          </a:solidFill>
                          <a:effectLst/>
                          <a:latin typeface="Times New Roman" pitchFamily="18" charset="0"/>
                          <a:cs typeface="Times New Roman" pitchFamily="18" charset="0"/>
                        </a:rPr>
                        <a:t>Inclusion</a:t>
                      </a:r>
                      <a:r>
                        <a:rPr lang="it-IT" sz="1800" b="1" i="1" dirty="0">
                          <a:solidFill>
                            <a:schemeClr val="tx1"/>
                          </a:solidFill>
                          <a:effectLst/>
                          <a:latin typeface="Times New Roman" pitchFamily="18" charset="0"/>
                          <a:cs typeface="Times New Roman" pitchFamily="18" charset="0"/>
                        </a:rPr>
                        <a:t> </a:t>
                      </a:r>
                      <a:r>
                        <a:rPr lang="it-IT" sz="1800" b="1" i="1" dirty="0" err="1" smtClean="0">
                          <a:solidFill>
                            <a:schemeClr val="tx1"/>
                          </a:solidFill>
                          <a:effectLst/>
                          <a:latin typeface="Times New Roman" pitchFamily="18" charset="0"/>
                          <a:cs typeface="Times New Roman" pitchFamily="18" charset="0"/>
                        </a:rPr>
                        <a:t>criteria</a:t>
                      </a:r>
                      <a:endParaRPr lang="it-IT" sz="1800" b="1" i="1" dirty="0">
                        <a:solidFill>
                          <a:schemeClr val="tx1"/>
                        </a:solidFill>
                        <a:effectLst/>
                        <a:latin typeface="Times New Roman" pitchFamily="18" charset="0"/>
                        <a:cs typeface="Times New Roman" pitchFamily="18" charset="0"/>
                      </a:endParaRP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96784">
                <a:tc>
                  <a:txBody>
                    <a:bodyPr/>
                    <a:lstStyle/>
                    <a:p>
                      <a:pPr marL="285750" indent="-285750" algn="just" fontAlgn="t">
                        <a:buFont typeface="Wingdings" pitchFamily="2" charset="2"/>
                        <a:buChar char="§"/>
                      </a:pPr>
                      <a:r>
                        <a:rPr lang="it-IT" sz="1800" dirty="0" err="1" smtClean="0">
                          <a:effectLst/>
                          <a:latin typeface="Times New Roman" pitchFamily="18" charset="0"/>
                          <a:cs typeface="Times New Roman" pitchFamily="18" charset="0"/>
                        </a:rPr>
                        <a:t>Histological</a:t>
                      </a:r>
                      <a:r>
                        <a:rPr lang="it-IT" sz="1800" dirty="0" smtClean="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proven</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grastic</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cancer</a:t>
                      </a:r>
                      <a:endParaRPr lang="it-IT" sz="1800" dirty="0">
                        <a:effectLst/>
                        <a:latin typeface="Times New Roman" pitchFamily="18" charset="0"/>
                        <a:cs typeface="Times New Roman" pitchFamily="18" charset="0"/>
                      </a:endParaRP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35196">
                <a:tc>
                  <a:txBody>
                    <a:bodyPr/>
                    <a:lstStyle/>
                    <a:p>
                      <a:pPr marL="285750" indent="-285750" algn="just" fontAlgn="t">
                        <a:buFont typeface="Wingdings" pitchFamily="2" charset="2"/>
                        <a:buChar char="§"/>
                      </a:pPr>
                      <a:r>
                        <a:rPr lang="en-US" sz="1800" dirty="0" smtClean="0">
                          <a:effectLst/>
                          <a:latin typeface="Times New Roman" pitchFamily="18" charset="0"/>
                          <a:cs typeface="Times New Roman" pitchFamily="18" charset="0"/>
                        </a:rPr>
                        <a:t>Preoperative </a:t>
                      </a:r>
                      <a:r>
                        <a:rPr lang="en-US" sz="1800" dirty="0">
                          <a:effectLst/>
                          <a:latin typeface="Times New Roman" pitchFamily="18" charset="0"/>
                          <a:cs typeface="Times New Roman" pitchFamily="18" charset="0"/>
                        </a:rPr>
                        <a:t>staging work-up performed in accordance to international guidelines</a:t>
                      </a: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96784">
                <a:tc>
                  <a:txBody>
                    <a:bodyPr/>
                    <a:lstStyle/>
                    <a:p>
                      <a:pPr marL="285750" indent="-285750" algn="just" fontAlgn="t">
                        <a:buFont typeface="Wingdings" pitchFamily="2" charset="2"/>
                        <a:buChar char="§"/>
                      </a:pPr>
                      <a:r>
                        <a:rPr lang="it-IT" sz="1800" dirty="0" err="1" smtClean="0">
                          <a:effectLst/>
                          <a:latin typeface="Times New Roman" pitchFamily="18" charset="0"/>
                          <a:cs typeface="Times New Roman" pitchFamily="18" charset="0"/>
                        </a:rPr>
                        <a:t>Early</a:t>
                      </a:r>
                      <a:r>
                        <a:rPr lang="it-IT" sz="1800" dirty="0" smtClean="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Gastric</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Cancer</a:t>
                      </a:r>
                      <a:endParaRPr lang="it-IT" sz="1800" dirty="0">
                        <a:effectLst/>
                        <a:latin typeface="Times New Roman" pitchFamily="18" charset="0"/>
                        <a:cs typeface="Times New Roman" pitchFamily="18" charset="0"/>
                      </a:endParaRP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96784">
                <a:tc>
                  <a:txBody>
                    <a:bodyPr/>
                    <a:lstStyle/>
                    <a:p>
                      <a:pPr marL="285750" indent="-285750" algn="just" fontAlgn="t">
                        <a:buFont typeface="Wingdings" pitchFamily="2" charset="2"/>
                        <a:buChar char="§"/>
                      </a:pPr>
                      <a:r>
                        <a:rPr lang="it-IT" sz="1800" dirty="0" smtClean="0">
                          <a:effectLst/>
                          <a:latin typeface="Times New Roman" pitchFamily="18" charset="0"/>
                          <a:cs typeface="Times New Roman" pitchFamily="18" charset="0"/>
                        </a:rPr>
                        <a:t>Advanced </a:t>
                      </a:r>
                      <a:r>
                        <a:rPr lang="it-IT" sz="1800" dirty="0" err="1">
                          <a:effectLst/>
                          <a:latin typeface="Times New Roman" pitchFamily="18" charset="0"/>
                          <a:cs typeface="Times New Roman" pitchFamily="18" charset="0"/>
                        </a:rPr>
                        <a:t>Gastric</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Cancer</a:t>
                      </a:r>
                      <a:endParaRPr lang="it-IT" sz="1800" dirty="0">
                        <a:effectLst/>
                        <a:latin typeface="Times New Roman" pitchFamily="18" charset="0"/>
                        <a:cs typeface="Times New Roman" pitchFamily="18" charset="0"/>
                      </a:endParaRP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96784">
                <a:tc>
                  <a:txBody>
                    <a:bodyPr/>
                    <a:lstStyle/>
                    <a:p>
                      <a:pPr marL="285750" indent="-285750" algn="just" fontAlgn="t">
                        <a:buFont typeface="Wingdings" pitchFamily="2" charset="2"/>
                        <a:buChar char="§"/>
                      </a:pPr>
                      <a:r>
                        <a:rPr lang="en-US" sz="1800" dirty="0" smtClean="0">
                          <a:effectLst/>
                          <a:latin typeface="Times New Roman" pitchFamily="18" charset="0"/>
                          <a:cs typeface="Times New Roman" pitchFamily="18" charset="0"/>
                        </a:rPr>
                        <a:t>Patients </a:t>
                      </a:r>
                      <a:r>
                        <a:rPr lang="en-US" sz="1800" dirty="0">
                          <a:effectLst/>
                          <a:latin typeface="Times New Roman" pitchFamily="18" charset="0"/>
                          <a:cs typeface="Times New Roman" pitchFamily="18" charset="0"/>
                        </a:rPr>
                        <a:t>treated with curative intent in accordance to international guidelines</a:t>
                      </a: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96784">
                <a:tc>
                  <a:txBody>
                    <a:bodyPr/>
                    <a:lstStyle/>
                    <a:p>
                      <a:pPr marL="285750" indent="-285750" algn="just" fontAlgn="t">
                        <a:buFont typeface="Wingdings" pitchFamily="2" charset="2"/>
                        <a:buChar char="§"/>
                      </a:pPr>
                      <a:r>
                        <a:rPr lang="en-US" sz="1800" dirty="0" smtClean="0">
                          <a:effectLst/>
                          <a:latin typeface="Times New Roman" pitchFamily="18" charset="0"/>
                          <a:cs typeface="Times New Roman" pitchFamily="18" charset="0"/>
                        </a:rPr>
                        <a:t>Patients </a:t>
                      </a:r>
                      <a:r>
                        <a:rPr lang="en-US" sz="1800" dirty="0">
                          <a:effectLst/>
                          <a:latin typeface="Times New Roman" pitchFamily="18" charset="0"/>
                          <a:cs typeface="Times New Roman" pitchFamily="18" charset="0"/>
                        </a:rPr>
                        <a:t>with positive peritoneal cytology can be considered</a:t>
                      </a: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96784">
                <a:tc>
                  <a:txBody>
                    <a:bodyPr/>
                    <a:lstStyle/>
                    <a:p>
                      <a:pPr algn="just" fontAlgn="t"/>
                      <a:r>
                        <a:rPr lang="it-IT" sz="1800" b="1" i="1" dirty="0" err="1">
                          <a:solidFill>
                            <a:schemeClr val="tx1"/>
                          </a:solidFill>
                          <a:effectLst/>
                          <a:latin typeface="Times New Roman" pitchFamily="18" charset="0"/>
                          <a:cs typeface="Times New Roman" pitchFamily="18" charset="0"/>
                        </a:rPr>
                        <a:t>Exclusion</a:t>
                      </a:r>
                      <a:r>
                        <a:rPr lang="it-IT" sz="1800" b="1" i="1" dirty="0">
                          <a:solidFill>
                            <a:schemeClr val="tx1"/>
                          </a:solidFill>
                          <a:effectLst/>
                          <a:latin typeface="Times New Roman" pitchFamily="18" charset="0"/>
                          <a:cs typeface="Times New Roman" pitchFamily="18" charset="0"/>
                        </a:rPr>
                        <a:t> </a:t>
                      </a:r>
                      <a:r>
                        <a:rPr lang="it-IT" sz="1800" b="1" i="1" dirty="0" err="1" smtClean="0">
                          <a:solidFill>
                            <a:schemeClr val="tx1"/>
                          </a:solidFill>
                          <a:effectLst/>
                          <a:latin typeface="Times New Roman" pitchFamily="18" charset="0"/>
                          <a:cs typeface="Times New Roman" pitchFamily="18" charset="0"/>
                        </a:rPr>
                        <a:t>criteria</a:t>
                      </a:r>
                      <a:endParaRPr lang="it-IT" sz="1800" b="1" i="1" dirty="0">
                        <a:solidFill>
                          <a:schemeClr val="tx1"/>
                        </a:solidFill>
                        <a:effectLst/>
                        <a:latin typeface="Times New Roman" pitchFamily="18" charset="0"/>
                        <a:cs typeface="Times New Roman" pitchFamily="18" charset="0"/>
                      </a:endParaRP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519373">
                <a:tc>
                  <a:txBody>
                    <a:bodyPr/>
                    <a:lstStyle/>
                    <a:p>
                      <a:pPr marL="285750" indent="-285750" algn="just" fontAlgn="t">
                        <a:buFont typeface="Wingdings" pitchFamily="2" charset="2"/>
                        <a:buChar char="§"/>
                      </a:pPr>
                      <a:r>
                        <a:rPr lang="it-IT" sz="1800" dirty="0" err="1" smtClean="0">
                          <a:effectLst/>
                          <a:latin typeface="Times New Roman" pitchFamily="18" charset="0"/>
                          <a:cs typeface="Times New Roman" pitchFamily="18" charset="0"/>
                        </a:rPr>
                        <a:t>Distant</a:t>
                      </a:r>
                      <a:r>
                        <a:rPr lang="it-IT" sz="1800" dirty="0" smtClean="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metastases</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peritoneal</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carcinomatosis</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liver</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metastases</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distant</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lymph</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node</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metastases</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Krukenberg</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tumors</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involvement</a:t>
                      </a:r>
                      <a:r>
                        <a:rPr lang="it-IT" sz="1800" dirty="0">
                          <a:effectLst/>
                          <a:latin typeface="Times New Roman" pitchFamily="18" charset="0"/>
                          <a:cs typeface="Times New Roman" pitchFamily="18" charset="0"/>
                        </a:rPr>
                        <a:t> of </a:t>
                      </a:r>
                      <a:r>
                        <a:rPr lang="it-IT" sz="1800" dirty="0" err="1">
                          <a:effectLst/>
                          <a:latin typeface="Times New Roman" pitchFamily="18" charset="0"/>
                          <a:cs typeface="Times New Roman" pitchFamily="18" charset="0"/>
                        </a:rPr>
                        <a:t>other</a:t>
                      </a:r>
                      <a:r>
                        <a:rPr lang="it-IT" sz="1800" dirty="0">
                          <a:effectLst/>
                          <a:latin typeface="Times New Roman" pitchFamily="18" charset="0"/>
                          <a:cs typeface="Times New Roman" pitchFamily="18" charset="0"/>
                        </a:rPr>
                        <a:t> </a:t>
                      </a:r>
                      <a:r>
                        <a:rPr lang="it-IT" sz="1800" dirty="0" err="1">
                          <a:effectLst/>
                          <a:latin typeface="Times New Roman" pitchFamily="18" charset="0"/>
                          <a:cs typeface="Times New Roman" pitchFamily="18" charset="0"/>
                        </a:rPr>
                        <a:t>organs</a:t>
                      </a:r>
                      <a:endParaRPr lang="it-IT" sz="1800" dirty="0">
                        <a:effectLst/>
                        <a:latin typeface="Times New Roman" pitchFamily="18" charset="0"/>
                        <a:cs typeface="Times New Roman" pitchFamily="18" charset="0"/>
                      </a:endParaRP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519373">
                <a:tc>
                  <a:txBody>
                    <a:bodyPr/>
                    <a:lstStyle/>
                    <a:p>
                      <a:pPr marL="285750" indent="-285750" algn="just" fontAlgn="t">
                        <a:buFont typeface="Wingdings" pitchFamily="2" charset="2"/>
                        <a:buChar char="§"/>
                      </a:pPr>
                      <a:r>
                        <a:rPr lang="en-US" sz="1800" dirty="0" smtClean="0">
                          <a:effectLst/>
                          <a:latin typeface="Times New Roman" pitchFamily="18" charset="0"/>
                          <a:cs typeface="Times New Roman" pitchFamily="18" charset="0"/>
                        </a:rPr>
                        <a:t>Patients </a:t>
                      </a:r>
                      <a:r>
                        <a:rPr lang="en-US" sz="1800" dirty="0">
                          <a:effectLst/>
                          <a:latin typeface="Times New Roman" pitchFamily="18" charset="0"/>
                          <a:cs typeface="Times New Roman" pitchFamily="18" charset="0"/>
                        </a:rPr>
                        <a:t>with high operative risk as defined by the Americans Society of Anesthesiologists (ASA) score &gt; 4</a:t>
                      </a: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96784">
                <a:tc>
                  <a:txBody>
                    <a:bodyPr/>
                    <a:lstStyle/>
                    <a:p>
                      <a:pPr marL="285750" indent="-285750" algn="just" fontAlgn="t">
                        <a:buFont typeface="Wingdings" pitchFamily="2" charset="2"/>
                        <a:buChar char="§"/>
                      </a:pPr>
                      <a:r>
                        <a:rPr lang="en-US" sz="1800" dirty="0" smtClean="0">
                          <a:effectLst/>
                          <a:latin typeface="Times New Roman" pitchFamily="18" charset="0"/>
                          <a:cs typeface="Times New Roman" pitchFamily="18" charset="0"/>
                        </a:rPr>
                        <a:t>History </a:t>
                      </a:r>
                      <a:r>
                        <a:rPr lang="en-US" sz="1800" dirty="0">
                          <a:effectLst/>
                          <a:latin typeface="Times New Roman" pitchFamily="18" charset="0"/>
                          <a:cs typeface="Times New Roman" pitchFamily="18" charset="0"/>
                        </a:rPr>
                        <a:t>of previous abdominal surgery for gastric cancer</a:t>
                      </a: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96784">
                <a:tc>
                  <a:txBody>
                    <a:bodyPr/>
                    <a:lstStyle/>
                    <a:p>
                      <a:pPr marL="285750" indent="-285750" algn="just" fontAlgn="t">
                        <a:buFont typeface="Wingdings" pitchFamily="2" charset="2"/>
                        <a:buChar char="§"/>
                      </a:pPr>
                      <a:r>
                        <a:rPr lang="en-US" sz="1800" dirty="0" smtClean="0">
                          <a:effectLst/>
                          <a:latin typeface="Times New Roman" pitchFamily="18" charset="0"/>
                          <a:cs typeface="Times New Roman" pitchFamily="18" charset="0"/>
                        </a:rPr>
                        <a:t>Synchronous </a:t>
                      </a:r>
                      <a:r>
                        <a:rPr lang="en-US" sz="1800" dirty="0">
                          <a:effectLst/>
                          <a:latin typeface="Times New Roman" pitchFamily="18" charset="0"/>
                          <a:cs typeface="Times New Roman" pitchFamily="18" charset="0"/>
                        </a:rPr>
                        <a:t>malignancy in other organs</a:t>
                      </a: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96784">
                <a:tc>
                  <a:txBody>
                    <a:bodyPr/>
                    <a:lstStyle/>
                    <a:p>
                      <a:pPr marL="285750" indent="-285750" algn="just" fontAlgn="t">
                        <a:buFont typeface="Wingdings" pitchFamily="2" charset="2"/>
                        <a:buChar char="§"/>
                      </a:pPr>
                      <a:r>
                        <a:rPr lang="it-IT" sz="1800" dirty="0" smtClean="0">
                          <a:effectLst/>
                          <a:latin typeface="Times New Roman" pitchFamily="18" charset="0"/>
                          <a:cs typeface="Times New Roman" pitchFamily="18" charset="0"/>
                        </a:rPr>
                        <a:t>Palliative </a:t>
                      </a:r>
                      <a:r>
                        <a:rPr lang="it-IT" sz="1800" dirty="0" err="1">
                          <a:effectLst/>
                          <a:latin typeface="Times New Roman" pitchFamily="18" charset="0"/>
                          <a:cs typeface="Times New Roman" pitchFamily="18" charset="0"/>
                        </a:rPr>
                        <a:t>surgery</a:t>
                      </a:r>
                      <a:endParaRPr lang="it-IT" sz="1800" dirty="0">
                        <a:effectLst/>
                        <a:latin typeface="Times New Roman" pitchFamily="18" charset="0"/>
                        <a:cs typeface="Times New Roman" pitchFamily="18" charset="0"/>
                      </a:endParaRPr>
                    </a:p>
                  </a:txBody>
                  <a:tcPr marL="74196" marR="74196" marT="37098" marB="37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6" name="Rettangolo 5"/>
          <p:cNvSpPr/>
          <p:nvPr/>
        </p:nvSpPr>
        <p:spPr>
          <a:xfrm>
            <a:off x="1907704" y="692696"/>
            <a:ext cx="5256584" cy="79208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b="1" dirty="0">
                <a:solidFill>
                  <a:srgbClr val="FF0000"/>
                </a:solidFill>
                <a:latin typeface="Times New Roman" pitchFamily="18" charset="0"/>
                <a:cs typeface="Times New Roman" pitchFamily="18" charset="0"/>
              </a:rPr>
              <a:t>Every patient is required to meet all of the </a:t>
            </a:r>
            <a:endParaRPr lang="en-US" b="1" dirty="0" smtClean="0">
              <a:solidFill>
                <a:srgbClr val="FF0000"/>
              </a:solidFill>
              <a:latin typeface="Times New Roman" pitchFamily="18" charset="0"/>
              <a:cs typeface="Times New Roman" pitchFamily="18" charset="0"/>
            </a:endParaRPr>
          </a:p>
          <a:p>
            <a:pPr algn="ctr">
              <a:lnSpc>
                <a:spcPct val="150000"/>
              </a:lnSpc>
            </a:pPr>
            <a:r>
              <a:rPr lang="en-US" b="1" dirty="0" smtClean="0">
                <a:solidFill>
                  <a:srgbClr val="FF0000"/>
                </a:solidFill>
                <a:latin typeface="Times New Roman" pitchFamily="18" charset="0"/>
                <a:cs typeface="Times New Roman" pitchFamily="18" charset="0"/>
              </a:rPr>
              <a:t>inclusion </a:t>
            </a:r>
            <a:r>
              <a:rPr lang="en-US" b="1" dirty="0">
                <a:solidFill>
                  <a:srgbClr val="FF0000"/>
                </a:solidFill>
                <a:latin typeface="Times New Roman" pitchFamily="18" charset="0"/>
                <a:cs typeface="Times New Roman" pitchFamily="18" charset="0"/>
              </a:rPr>
              <a:t>criteria and none of the exclusion criteria</a:t>
            </a:r>
            <a:endParaRPr lang="it-IT" b="1" dirty="0">
              <a:solidFill>
                <a:srgbClr val="FF0000"/>
              </a:solidFill>
              <a:latin typeface="Times New Roman" pitchFamily="18" charset="0"/>
              <a:cs typeface="Times New Roman" pitchFamily="18" charset="0"/>
            </a:endParaRPr>
          </a:p>
        </p:txBody>
      </p:sp>
      <p:sp>
        <p:nvSpPr>
          <p:cNvPr id="5"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METHODS</a:t>
            </a:r>
            <a:endParaRPr lang="it-IT" sz="2800" dirty="0">
              <a:solidFill>
                <a:srgbClr val="FF0000"/>
              </a:solidFill>
              <a:latin typeface="Times New Roman" pitchFamily="18" charset="0"/>
              <a:cs typeface="Times New Roman" pitchFamily="18" charset="0"/>
            </a:endParaRPr>
          </a:p>
        </p:txBody>
      </p:sp>
      <p:sp>
        <p:nvSpPr>
          <p:cNvPr id="7" name="Titolo 1"/>
          <p:cNvSpPr txBox="1">
            <a:spLocks/>
          </p:cNvSpPr>
          <p:nvPr/>
        </p:nvSpPr>
        <p:spPr>
          <a:xfrm>
            <a:off x="2411760" y="22940"/>
            <a:ext cx="1747723"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smtClean="0">
                <a:solidFill>
                  <a:schemeClr val="bg1">
                    <a:lumMod val="50000"/>
                  </a:schemeClr>
                </a:solidFill>
                <a:latin typeface="Times New Roman" pitchFamily="18" charset="0"/>
                <a:cs typeface="Times New Roman" pitchFamily="18" charset="0"/>
              </a:rPr>
              <a:t>Eligibility</a:t>
            </a:r>
            <a:endParaRPr lang="en-US" sz="2800" b="1"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746591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904066"/>
            <a:ext cx="9144000" cy="5953934"/>
          </a:xfrm>
          <a:prstGeom prst="rect">
            <a:avLst/>
          </a:prstGeom>
          <a:solidFill>
            <a:schemeClr val="bg1">
              <a:lumMod val="95000"/>
            </a:schemeClr>
          </a:solidFill>
          <a:effectLst>
            <a:innerShdw blurRad="63500" dist="50800" dir="189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ct val="150000"/>
              </a:lnSpc>
              <a:buFont typeface="Wingdings" pitchFamily="2" charset="2"/>
              <a:buChar char="Ø"/>
            </a:pPr>
            <a:r>
              <a:rPr lang="en-US" b="1" i="1" spc="-10" dirty="0">
                <a:solidFill>
                  <a:schemeClr val="dk1"/>
                </a:solidFill>
                <a:latin typeface="Times New Roman" pitchFamily="18" charset="0"/>
                <a:cs typeface="Times New Roman" pitchFamily="18" charset="0"/>
              </a:rPr>
              <a:t>Patient Demographics</a:t>
            </a:r>
            <a:endParaRPr lang="it-IT" b="1" i="1"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spc="-10" dirty="0">
                <a:solidFill>
                  <a:schemeClr val="dk1"/>
                </a:solidFill>
                <a:latin typeface="Times New Roman" pitchFamily="18" charset="0"/>
                <a:cs typeface="Times New Roman" pitchFamily="18" charset="0"/>
              </a:rPr>
              <a:t>Sex, age, BMI, ASA score, concomitant illness, previous abdominal surgery.</a:t>
            </a:r>
            <a:endParaRPr lang="it-IT"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Ø"/>
            </a:pPr>
            <a:r>
              <a:rPr lang="en-US" b="1" i="1" spc="-10" dirty="0">
                <a:solidFill>
                  <a:schemeClr val="dk1"/>
                </a:solidFill>
                <a:latin typeface="Times New Roman" pitchFamily="18" charset="0"/>
                <a:cs typeface="Times New Roman" pitchFamily="18" charset="0"/>
              </a:rPr>
              <a:t>Surgical Procedure details</a:t>
            </a:r>
            <a:endParaRPr lang="it-IT" b="1" i="1"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spc="-10" dirty="0">
                <a:solidFill>
                  <a:schemeClr val="dk1"/>
                </a:solidFill>
                <a:latin typeface="Times New Roman" pitchFamily="18" charset="0"/>
                <a:cs typeface="Times New Roman" pitchFamily="18" charset="0"/>
              </a:rPr>
              <a:t>Type of surgical approach: open, laparoscopy, robotic </a:t>
            </a:r>
            <a:endParaRPr lang="it-IT"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spc="-10" dirty="0">
                <a:solidFill>
                  <a:schemeClr val="dk1"/>
                </a:solidFill>
                <a:latin typeface="Times New Roman" pitchFamily="18" charset="0"/>
                <a:cs typeface="Times New Roman" pitchFamily="18" charset="0"/>
              </a:rPr>
              <a:t>Gastric resection and type of reconstruction</a:t>
            </a:r>
            <a:endParaRPr lang="it-IT"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spc="-10" dirty="0">
                <a:solidFill>
                  <a:schemeClr val="dk1"/>
                </a:solidFill>
                <a:latin typeface="Times New Roman" pitchFamily="18" charset="0"/>
                <a:cs typeface="Times New Roman" pitchFamily="18" charset="0"/>
              </a:rPr>
              <a:t>Anastomosis approach: intra-corporeal, extra-corporeal</a:t>
            </a:r>
            <a:endParaRPr lang="it-IT"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spc="-10" dirty="0">
                <a:solidFill>
                  <a:schemeClr val="dk1"/>
                </a:solidFill>
                <a:latin typeface="Times New Roman" pitchFamily="18" charset="0"/>
                <a:cs typeface="Times New Roman" pitchFamily="18" charset="0"/>
              </a:rPr>
              <a:t>Anastomosis performance: linear stapler, circular stapler, hand-sewn, robot-sewn </a:t>
            </a:r>
            <a:endParaRPr lang="it-IT"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spc="-10" dirty="0">
                <a:solidFill>
                  <a:schemeClr val="dk1"/>
                </a:solidFill>
                <a:latin typeface="Times New Roman" pitchFamily="18" charset="0"/>
                <a:cs typeface="Times New Roman" pitchFamily="18" charset="0"/>
              </a:rPr>
              <a:t>Extent of lymphadenectomy: D1, D1+, </a:t>
            </a:r>
            <a:r>
              <a:rPr lang="en-US" spc="-10" dirty="0" smtClean="0">
                <a:solidFill>
                  <a:schemeClr val="dk1"/>
                </a:solidFill>
                <a:latin typeface="Times New Roman" pitchFamily="18" charset="0"/>
                <a:cs typeface="Times New Roman" pitchFamily="18" charset="0"/>
              </a:rPr>
              <a:t>D2, D2+</a:t>
            </a:r>
            <a:endParaRPr lang="it-IT"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spc="-10" dirty="0">
                <a:solidFill>
                  <a:schemeClr val="dk1"/>
                </a:solidFill>
                <a:latin typeface="Times New Roman" pitchFamily="18" charset="0"/>
                <a:cs typeface="Times New Roman" pitchFamily="18" charset="0"/>
              </a:rPr>
              <a:t>Duration of surgery, blood loss, intraoperative complications</a:t>
            </a:r>
            <a:endParaRPr lang="it-IT"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spc="-10" dirty="0">
                <a:solidFill>
                  <a:schemeClr val="dk1"/>
                </a:solidFill>
                <a:latin typeface="Times New Roman" pitchFamily="18" charset="0"/>
                <a:cs typeface="Times New Roman" pitchFamily="18" charset="0"/>
              </a:rPr>
              <a:t>Number of retrieved lymph nodes, margin free of disease or infiltrated.</a:t>
            </a:r>
            <a:endParaRPr lang="it-IT"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Ø"/>
            </a:pPr>
            <a:r>
              <a:rPr lang="en-US" b="1" i="1" spc="-10" dirty="0">
                <a:solidFill>
                  <a:schemeClr val="dk1"/>
                </a:solidFill>
                <a:latin typeface="Times New Roman" pitchFamily="18" charset="0"/>
                <a:cs typeface="Times New Roman" pitchFamily="18" charset="0"/>
              </a:rPr>
              <a:t>Tumor characteristics</a:t>
            </a:r>
            <a:endParaRPr lang="it-IT" b="1" i="1"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spc="-10" dirty="0">
                <a:solidFill>
                  <a:schemeClr val="dk1"/>
                </a:solidFill>
                <a:latin typeface="Times New Roman" pitchFamily="18" charset="0"/>
                <a:cs typeface="Times New Roman" pitchFamily="18" charset="0"/>
              </a:rPr>
              <a:t>Tumor location: Upper third, Middle third, Lower third.</a:t>
            </a:r>
            <a:endParaRPr lang="it-IT" spc="-10"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spc="-10" dirty="0">
                <a:solidFill>
                  <a:schemeClr val="dk1"/>
                </a:solidFill>
                <a:latin typeface="Times New Roman" pitchFamily="18" charset="0"/>
                <a:cs typeface="Times New Roman" pitchFamily="18" charset="0"/>
              </a:rPr>
              <a:t>Depth of invasion (T classification), lymph node status (N classification), AJCC pathological stage, Histological type and Lauren </a:t>
            </a:r>
            <a:r>
              <a:rPr lang="en-US" spc="-10" dirty="0" smtClean="0">
                <a:solidFill>
                  <a:schemeClr val="dk1"/>
                </a:solidFill>
                <a:latin typeface="Times New Roman" pitchFamily="18" charset="0"/>
                <a:cs typeface="Times New Roman" pitchFamily="18" charset="0"/>
              </a:rPr>
              <a:t>classification</a:t>
            </a:r>
          </a:p>
        </p:txBody>
      </p:sp>
      <p:sp>
        <p:nvSpPr>
          <p:cNvPr id="4"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METHODS</a:t>
            </a:r>
            <a:endParaRPr lang="it-IT" sz="2800" dirty="0">
              <a:solidFill>
                <a:srgbClr val="FF0000"/>
              </a:solidFill>
              <a:latin typeface="Times New Roman" pitchFamily="18" charset="0"/>
              <a:cs typeface="Times New Roman" pitchFamily="18" charset="0"/>
            </a:endParaRPr>
          </a:p>
        </p:txBody>
      </p:sp>
      <p:sp>
        <p:nvSpPr>
          <p:cNvPr id="7" name="Titolo 1"/>
          <p:cNvSpPr txBox="1">
            <a:spLocks/>
          </p:cNvSpPr>
          <p:nvPr/>
        </p:nvSpPr>
        <p:spPr>
          <a:xfrm>
            <a:off x="2411760" y="22940"/>
            <a:ext cx="2520280"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smtClean="0">
                <a:solidFill>
                  <a:schemeClr val="bg1">
                    <a:lumMod val="50000"/>
                  </a:schemeClr>
                </a:solidFill>
                <a:latin typeface="Times New Roman" pitchFamily="18" charset="0"/>
                <a:cs typeface="Times New Roman" pitchFamily="18" charset="0"/>
              </a:rPr>
              <a:t>Data collection</a:t>
            </a:r>
            <a:endParaRPr lang="en-US" sz="2800" b="1"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10115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936025"/>
            <a:ext cx="9144000" cy="4662815"/>
          </a:xfrm>
          <a:prstGeom prst="rect">
            <a:avLst/>
          </a:prstGeom>
          <a:solidFill>
            <a:schemeClr val="bg1">
              <a:lumMod val="95000"/>
            </a:schemeClr>
          </a:solidFill>
          <a:effectLst>
            <a:innerShdw blurRad="63500" dist="50800" dir="189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ct val="150000"/>
              </a:lnSpc>
              <a:buFont typeface="Wingdings" pitchFamily="2" charset="2"/>
              <a:buChar char="Ø"/>
            </a:pPr>
            <a:r>
              <a:rPr lang="en-US" b="1" i="1" spc="-10" dirty="0" smtClean="0">
                <a:latin typeface="Times New Roman" pitchFamily="18" charset="0"/>
                <a:cs typeface="Times New Roman" pitchFamily="18" charset="0"/>
              </a:rPr>
              <a:t>Post-operative </a:t>
            </a:r>
            <a:r>
              <a:rPr lang="en-US" b="1" i="1" spc="-10" dirty="0">
                <a:latin typeface="Times New Roman" pitchFamily="18" charset="0"/>
                <a:cs typeface="Times New Roman" pitchFamily="18" charset="0"/>
              </a:rPr>
              <a:t>clinical findings</a:t>
            </a:r>
            <a:endParaRPr lang="it-IT" b="1" i="1" spc="-10" dirty="0">
              <a:latin typeface="Times New Roman" pitchFamily="18" charset="0"/>
              <a:cs typeface="Times New Roman" pitchFamily="18" charset="0"/>
            </a:endParaRPr>
          </a:p>
          <a:p>
            <a:pPr marL="285750" lvl="0" indent="-285750">
              <a:lnSpc>
                <a:spcPct val="150000"/>
              </a:lnSpc>
              <a:buFont typeface="Wingdings" pitchFamily="2" charset="2"/>
              <a:buChar char="§"/>
            </a:pPr>
            <a:r>
              <a:rPr lang="en-US" spc="-10" dirty="0" smtClean="0">
                <a:latin typeface="Times New Roman" pitchFamily="18" charset="0"/>
                <a:cs typeface="Times New Roman" pitchFamily="18" charset="0"/>
              </a:rPr>
              <a:t>Time </a:t>
            </a:r>
            <a:r>
              <a:rPr lang="en-US" spc="-10" dirty="0">
                <a:latin typeface="Times New Roman" pitchFamily="18" charset="0"/>
                <a:cs typeface="Times New Roman" pitchFamily="18" charset="0"/>
              </a:rPr>
              <a:t>to start oral intake</a:t>
            </a:r>
            <a:endParaRPr lang="it-IT" spc="-10" dirty="0">
              <a:latin typeface="Times New Roman" pitchFamily="18" charset="0"/>
              <a:cs typeface="Times New Roman" pitchFamily="18" charset="0"/>
            </a:endParaRPr>
          </a:p>
          <a:p>
            <a:pPr marL="285750" lvl="0" indent="-285750">
              <a:lnSpc>
                <a:spcPct val="150000"/>
              </a:lnSpc>
              <a:buFont typeface="Wingdings" pitchFamily="2" charset="2"/>
              <a:buChar char="§"/>
            </a:pPr>
            <a:r>
              <a:rPr lang="en-US" spc="-10" dirty="0">
                <a:latin typeface="Times New Roman" pitchFamily="18" charset="0"/>
                <a:cs typeface="Times New Roman" pitchFamily="18" charset="0"/>
              </a:rPr>
              <a:t>Resumption of bowel function</a:t>
            </a:r>
            <a:endParaRPr lang="it-IT" spc="-10" dirty="0">
              <a:latin typeface="Times New Roman" pitchFamily="18" charset="0"/>
              <a:cs typeface="Times New Roman" pitchFamily="18" charset="0"/>
            </a:endParaRPr>
          </a:p>
          <a:p>
            <a:pPr marL="285750" lvl="0" indent="-285750">
              <a:lnSpc>
                <a:spcPct val="150000"/>
              </a:lnSpc>
              <a:buFont typeface="Wingdings" pitchFamily="2" charset="2"/>
              <a:buChar char="§"/>
            </a:pPr>
            <a:r>
              <a:rPr lang="en-US" spc="-10" dirty="0">
                <a:latin typeface="Times New Roman" pitchFamily="18" charset="0"/>
                <a:cs typeface="Times New Roman" pitchFamily="18" charset="0"/>
              </a:rPr>
              <a:t>Length of postoperative hospital stay</a:t>
            </a:r>
            <a:endParaRPr lang="it-IT" spc="-10" dirty="0">
              <a:latin typeface="Times New Roman" pitchFamily="18" charset="0"/>
              <a:cs typeface="Times New Roman" pitchFamily="18" charset="0"/>
            </a:endParaRPr>
          </a:p>
          <a:p>
            <a:pPr marL="285750" indent="-285750" algn="just">
              <a:lnSpc>
                <a:spcPct val="150000"/>
              </a:lnSpc>
              <a:buFont typeface="Wingdings" pitchFamily="2" charset="2"/>
              <a:buChar char="Ø"/>
            </a:pPr>
            <a:r>
              <a:rPr lang="en-US" b="1" i="1" spc="-10" dirty="0" smtClean="0">
                <a:latin typeface="Times New Roman" pitchFamily="18" charset="0"/>
                <a:cs typeface="Times New Roman" pitchFamily="18" charset="0"/>
              </a:rPr>
              <a:t>Post-operative </a:t>
            </a:r>
            <a:r>
              <a:rPr lang="en-US" b="1" i="1" spc="-10" dirty="0">
                <a:latin typeface="Times New Roman" pitchFamily="18" charset="0"/>
                <a:cs typeface="Times New Roman" pitchFamily="18" charset="0"/>
              </a:rPr>
              <a:t>complications</a:t>
            </a:r>
            <a:endParaRPr lang="it-IT" b="1" i="1" spc="-10" dirty="0">
              <a:latin typeface="Times New Roman" pitchFamily="18" charset="0"/>
              <a:cs typeface="Times New Roman" pitchFamily="18" charset="0"/>
            </a:endParaRPr>
          </a:p>
          <a:p>
            <a:pPr marL="285750" lvl="0" indent="-285750">
              <a:lnSpc>
                <a:spcPct val="150000"/>
              </a:lnSpc>
              <a:buFont typeface="Wingdings" pitchFamily="2" charset="2"/>
              <a:buChar char="§"/>
            </a:pPr>
            <a:r>
              <a:rPr lang="en-US" spc="-10" dirty="0">
                <a:latin typeface="Times New Roman" pitchFamily="18" charset="0"/>
                <a:cs typeface="Times New Roman" pitchFamily="18" charset="0"/>
              </a:rPr>
              <a:t>Type and grade of in-hospital complications</a:t>
            </a:r>
            <a:endParaRPr lang="it-IT" spc="-10" dirty="0">
              <a:latin typeface="Times New Roman" pitchFamily="18" charset="0"/>
              <a:cs typeface="Times New Roman" pitchFamily="18" charset="0"/>
            </a:endParaRPr>
          </a:p>
          <a:p>
            <a:pPr marL="285750" lvl="0" indent="-285750">
              <a:lnSpc>
                <a:spcPct val="150000"/>
              </a:lnSpc>
              <a:buFont typeface="Wingdings" pitchFamily="2" charset="2"/>
              <a:buChar char="§"/>
            </a:pPr>
            <a:r>
              <a:rPr lang="en-US" spc="-10" dirty="0">
                <a:latin typeface="Times New Roman" pitchFamily="18" charset="0"/>
                <a:cs typeface="Times New Roman" pitchFamily="18" charset="0"/>
              </a:rPr>
              <a:t>Surgical complications after discharge</a:t>
            </a:r>
          </a:p>
          <a:p>
            <a:pPr marL="285750" indent="-285750" algn="just">
              <a:lnSpc>
                <a:spcPct val="150000"/>
              </a:lnSpc>
              <a:buFont typeface="Wingdings" pitchFamily="2" charset="2"/>
              <a:buChar char="Ø"/>
            </a:pPr>
            <a:r>
              <a:rPr lang="en-US" b="1" i="1" spc="-10" dirty="0" smtClean="0">
                <a:latin typeface="Times New Roman" pitchFamily="18" charset="0"/>
                <a:cs typeface="Times New Roman" pitchFamily="18" charset="0"/>
              </a:rPr>
              <a:t>Follow-up </a:t>
            </a:r>
            <a:r>
              <a:rPr lang="en-US" b="1" i="1" spc="-10" dirty="0">
                <a:latin typeface="Times New Roman" pitchFamily="18" charset="0"/>
                <a:cs typeface="Times New Roman" pitchFamily="18" charset="0"/>
              </a:rPr>
              <a:t>details</a:t>
            </a:r>
            <a:endParaRPr lang="it-IT" b="1" i="1" spc="-10" dirty="0">
              <a:latin typeface="Times New Roman" pitchFamily="18" charset="0"/>
              <a:cs typeface="Times New Roman" pitchFamily="18" charset="0"/>
            </a:endParaRPr>
          </a:p>
          <a:p>
            <a:pPr marL="285750" lvl="0" indent="-285750">
              <a:lnSpc>
                <a:spcPct val="150000"/>
              </a:lnSpc>
              <a:buFont typeface="Wingdings" pitchFamily="2" charset="2"/>
              <a:buChar char="§"/>
            </a:pPr>
            <a:r>
              <a:rPr lang="en-US" spc="-10" dirty="0" smtClean="0">
                <a:latin typeface="Times New Roman" pitchFamily="18" charset="0"/>
                <a:cs typeface="Times New Roman" pitchFamily="18" charset="0"/>
              </a:rPr>
              <a:t>Patient </a:t>
            </a:r>
            <a:r>
              <a:rPr lang="en-US" spc="-10" dirty="0">
                <a:latin typeface="Times New Roman" pitchFamily="18" charset="0"/>
                <a:cs typeface="Times New Roman" pitchFamily="18" charset="0"/>
              </a:rPr>
              <a:t>alive, not alive or lost at follow-up</a:t>
            </a:r>
            <a:endParaRPr lang="it-IT" spc="-10" dirty="0">
              <a:latin typeface="Times New Roman" pitchFamily="18" charset="0"/>
              <a:cs typeface="Times New Roman" pitchFamily="18" charset="0"/>
            </a:endParaRPr>
          </a:p>
          <a:p>
            <a:pPr marL="285750" lvl="0" indent="-285750">
              <a:lnSpc>
                <a:spcPct val="150000"/>
              </a:lnSpc>
              <a:buFont typeface="Wingdings" pitchFamily="2" charset="2"/>
              <a:buChar char="§"/>
            </a:pPr>
            <a:r>
              <a:rPr lang="en-US" spc="-10" dirty="0">
                <a:latin typeface="Times New Roman" pitchFamily="18" charset="0"/>
                <a:cs typeface="Times New Roman" pitchFamily="18" charset="0"/>
              </a:rPr>
              <a:t>Disease-free or not at follow-up</a:t>
            </a:r>
            <a:endParaRPr lang="it-IT" spc="-10" dirty="0">
              <a:latin typeface="Times New Roman" pitchFamily="18" charset="0"/>
              <a:cs typeface="Times New Roman" pitchFamily="18" charset="0"/>
            </a:endParaRPr>
          </a:p>
          <a:p>
            <a:pPr marL="285750" lvl="0" indent="-285750">
              <a:lnSpc>
                <a:spcPct val="150000"/>
              </a:lnSpc>
              <a:buFont typeface="Wingdings" pitchFamily="2" charset="2"/>
              <a:buChar char="§"/>
            </a:pPr>
            <a:r>
              <a:rPr lang="en-US" spc="-10" dirty="0">
                <a:latin typeface="Times New Roman" pitchFamily="18" charset="0"/>
                <a:cs typeface="Times New Roman" pitchFamily="18" charset="0"/>
              </a:rPr>
              <a:t>Time to onset of recurrence and site of </a:t>
            </a:r>
            <a:r>
              <a:rPr lang="en-US" spc="-10" dirty="0" smtClean="0">
                <a:latin typeface="Times New Roman" pitchFamily="18" charset="0"/>
                <a:cs typeface="Times New Roman" pitchFamily="18" charset="0"/>
              </a:rPr>
              <a:t>recurrence</a:t>
            </a:r>
            <a:endParaRPr lang="it-IT" spc="-10" dirty="0">
              <a:latin typeface="Times New Roman" pitchFamily="18" charset="0"/>
              <a:cs typeface="Times New Roman" pitchFamily="18" charset="0"/>
            </a:endParaRPr>
          </a:p>
        </p:txBody>
      </p:sp>
      <p:sp>
        <p:nvSpPr>
          <p:cNvPr id="4"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METHODS</a:t>
            </a:r>
            <a:endParaRPr lang="it-IT" sz="2800" dirty="0">
              <a:solidFill>
                <a:srgbClr val="FF0000"/>
              </a:solidFill>
              <a:latin typeface="Times New Roman" pitchFamily="18" charset="0"/>
              <a:cs typeface="Times New Roman" pitchFamily="18" charset="0"/>
            </a:endParaRPr>
          </a:p>
        </p:txBody>
      </p:sp>
      <p:sp>
        <p:nvSpPr>
          <p:cNvPr id="7" name="Titolo 1"/>
          <p:cNvSpPr txBox="1">
            <a:spLocks/>
          </p:cNvSpPr>
          <p:nvPr/>
        </p:nvSpPr>
        <p:spPr>
          <a:xfrm>
            <a:off x="2411760" y="22940"/>
            <a:ext cx="2520280"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smtClean="0">
                <a:solidFill>
                  <a:schemeClr val="bg1">
                    <a:lumMod val="50000"/>
                  </a:schemeClr>
                </a:solidFill>
                <a:latin typeface="Times New Roman" pitchFamily="18" charset="0"/>
                <a:cs typeface="Times New Roman" pitchFamily="18" charset="0"/>
              </a:rPr>
              <a:t>Data collection</a:t>
            </a:r>
            <a:endParaRPr lang="en-US" sz="2800" b="1"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716785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METHODS</a:t>
            </a:r>
            <a:endParaRPr lang="it-IT" sz="2800" dirty="0">
              <a:solidFill>
                <a:srgbClr val="FF0000"/>
              </a:solidFill>
              <a:latin typeface="Times New Roman" pitchFamily="18" charset="0"/>
              <a:cs typeface="Times New Roman" pitchFamily="18" charset="0"/>
            </a:endParaRPr>
          </a:p>
        </p:txBody>
      </p:sp>
      <p:sp>
        <p:nvSpPr>
          <p:cNvPr id="7" name="Titolo 1"/>
          <p:cNvSpPr txBox="1">
            <a:spLocks/>
          </p:cNvSpPr>
          <p:nvPr/>
        </p:nvSpPr>
        <p:spPr>
          <a:xfrm>
            <a:off x="2411760" y="22940"/>
            <a:ext cx="4392488"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smtClean="0">
                <a:solidFill>
                  <a:schemeClr val="bg1">
                    <a:lumMod val="50000"/>
                  </a:schemeClr>
                </a:solidFill>
                <a:latin typeface="Times New Roman" pitchFamily="18" charset="0"/>
                <a:cs typeface="Times New Roman" pitchFamily="18" charset="0"/>
              </a:rPr>
              <a:t>P</a:t>
            </a:r>
            <a:r>
              <a:rPr lang="it-IT" sz="2800" b="1" dirty="0" err="1" smtClean="0">
                <a:solidFill>
                  <a:schemeClr val="bg1">
                    <a:lumMod val="50000"/>
                  </a:schemeClr>
                </a:solidFill>
                <a:latin typeface="Times New Roman" pitchFamily="18" charset="0"/>
                <a:cs typeface="Times New Roman" pitchFamily="18" charset="0"/>
              </a:rPr>
              <a:t>rimary</a:t>
            </a:r>
            <a:r>
              <a:rPr lang="it-IT" sz="2800" b="1" dirty="0" smtClean="0">
                <a:solidFill>
                  <a:schemeClr val="bg1">
                    <a:lumMod val="50000"/>
                  </a:schemeClr>
                </a:solidFill>
                <a:latin typeface="Times New Roman" pitchFamily="18" charset="0"/>
                <a:cs typeface="Times New Roman" pitchFamily="18" charset="0"/>
              </a:rPr>
              <a:t> </a:t>
            </a:r>
            <a:r>
              <a:rPr lang="it-IT" sz="2800" b="1" dirty="0" err="1" smtClean="0">
                <a:solidFill>
                  <a:schemeClr val="bg1">
                    <a:lumMod val="50000"/>
                  </a:schemeClr>
                </a:solidFill>
                <a:latin typeface="Times New Roman" pitchFamily="18" charset="0"/>
                <a:cs typeface="Times New Roman" pitchFamily="18" charset="0"/>
              </a:rPr>
              <a:t>outcome</a:t>
            </a:r>
            <a:r>
              <a:rPr lang="it-IT" sz="2800" b="1" dirty="0" smtClean="0">
                <a:solidFill>
                  <a:schemeClr val="bg1">
                    <a:lumMod val="50000"/>
                  </a:schemeClr>
                </a:solidFill>
                <a:latin typeface="Times New Roman" pitchFamily="18" charset="0"/>
                <a:cs typeface="Times New Roman" pitchFamily="18" charset="0"/>
              </a:rPr>
              <a:t> </a:t>
            </a:r>
            <a:r>
              <a:rPr lang="it-IT" sz="2800" b="1" dirty="0" err="1" smtClean="0">
                <a:solidFill>
                  <a:schemeClr val="bg1">
                    <a:lumMod val="50000"/>
                  </a:schemeClr>
                </a:solidFill>
                <a:latin typeface="Times New Roman" pitchFamily="18" charset="0"/>
                <a:cs typeface="Times New Roman" pitchFamily="18" charset="0"/>
              </a:rPr>
              <a:t>measures</a:t>
            </a:r>
            <a:endParaRPr lang="it-IT" sz="2800" b="1" dirty="0">
              <a:solidFill>
                <a:schemeClr val="bg1">
                  <a:lumMod val="50000"/>
                </a:schemeClr>
              </a:solidFill>
              <a:latin typeface="Times New Roman" pitchFamily="18" charset="0"/>
              <a:cs typeface="Times New Roman" pitchFamily="18" charset="0"/>
            </a:endParaRPr>
          </a:p>
        </p:txBody>
      </p:sp>
      <p:sp>
        <p:nvSpPr>
          <p:cNvPr id="5" name="Rettangolo arrotondato 4"/>
          <p:cNvSpPr/>
          <p:nvPr/>
        </p:nvSpPr>
        <p:spPr>
          <a:xfrm>
            <a:off x="107504" y="1484784"/>
            <a:ext cx="7776864" cy="936104"/>
          </a:xfrm>
          <a:prstGeom prst="roundRect">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Wingdings" pitchFamily="2" charset="2"/>
              <a:buChar char="Ø"/>
            </a:pPr>
            <a:r>
              <a:rPr lang="en-US" dirty="0">
                <a:solidFill>
                  <a:schemeClr val="tx1"/>
                </a:solidFill>
                <a:latin typeface="Times New Roman" pitchFamily="18" charset="0"/>
                <a:cs typeface="Times New Roman" pitchFamily="18" charset="0"/>
              </a:rPr>
              <a:t>Safety and feasibility of minimally invasive procedures: rate of intraoperative complications, rate of conversion to open surgery, estimated blood loss.</a:t>
            </a:r>
            <a:endParaRPr lang="it-IT" dirty="0">
              <a:solidFill>
                <a:schemeClr val="tx1"/>
              </a:solidFill>
              <a:latin typeface="Times New Roman" pitchFamily="18" charset="0"/>
              <a:cs typeface="Times New Roman" pitchFamily="18" charset="0"/>
            </a:endParaRPr>
          </a:p>
        </p:txBody>
      </p:sp>
      <p:sp>
        <p:nvSpPr>
          <p:cNvPr id="8" name="Rettangolo arrotondato 7"/>
          <p:cNvSpPr/>
          <p:nvPr/>
        </p:nvSpPr>
        <p:spPr>
          <a:xfrm>
            <a:off x="107504" y="2564904"/>
            <a:ext cx="7776864" cy="1368152"/>
          </a:xfrm>
          <a:prstGeom prst="roundRect">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itchFamily="2" charset="2"/>
              <a:buChar char="Ø"/>
            </a:pPr>
            <a:r>
              <a:rPr lang="en-US" dirty="0">
                <a:solidFill>
                  <a:schemeClr val="tx1"/>
                </a:solidFill>
                <a:latin typeface="Times New Roman" pitchFamily="18" charset="0"/>
                <a:cs typeface="Times New Roman" pitchFamily="18" charset="0"/>
              </a:rPr>
              <a:t>Respect of oncological principles: number of lymph nodes retrieved and rate of patients achieving R0 resection, at the histopathological analysis of the surgical specimen</a:t>
            </a:r>
            <a:r>
              <a:rPr lang="en-US" dirty="0" smtClean="0">
                <a:solidFill>
                  <a:schemeClr val="tx1"/>
                </a:solidFill>
                <a:latin typeface="Times New Roman" pitchFamily="18" charset="0"/>
                <a:cs typeface="Times New Roman" pitchFamily="18" charset="0"/>
              </a:rPr>
              <a:t>.</a:t>
            </a:r>
            <a:endParaRPr lang="it-IT" dirty="0">
              <a:solidFill>
                <a:schemeClr val="tx1"/>
              </a:solidFill>
              <a:latin typeface="Times New Roman" pitchFamily="18" charset="0"/>
              <a:cs typeface="Times New Roman" pitchFamily="18" charset="0"/>
            </a:endParaRPr>
          </a:p>
        </p:txBody>
      </p:sp>
      <p:sp>
        <p:nvSpPr>
          <p:cNvPr id="9" name="Rettangolo arrotondato 8"/>
          <p:cNvSpPr/>
          <p:nvPr/>
        </p:nvSpPr>
        <p:spPr>
          <a:xfrm>
            <a:off x="107504" y="4005064"/>
            <a:ext cx="7776864" cy="936104"/>
          </a:xfrm>
          <a:prstGeom prst="roundRect">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Wingdings" pitchFamily="2" charset="2"/>
              <a:buChar char="Ø"/>
            </a:pPr>
            <a:r>
              <a:rPr lang="en-US" dirty="0">
                <a:solidFill>
                  <a:schemeClr val="tx1"/>
                </a:solidFill>
                <a:latin typeface="Times New Roman" pitchFamily="18" charset="0"/>
                <a:cs typeface="Times New Roman" pitchFamily="18" charset="0"/>
              </a:rPr>
              <a:t>Effectiveness of surgery: overall survival and disease–free survival achieved at 1, 3, 5 years from surgery</a:t>
            </a:r>
            <a:r>
              <a:rPr lang="en-US" dirty="0" smtClean="0">
                <a:solidFill>
                  <a:schemeClr val="tx1"/>
                </a:solidFill>
                <a:latin typeface="Times New Roman" pitchFamily="18" charset="0"/>
                <a:cs typeface="Times New Roman" pitchFamily="18" charset="0"/>
              </a:rPr>
              <a:t>.</a:t>
            </a:r>
            <a:endParaRPr lang="it-IT"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9348505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METHODS</a:t>
            </a:r>
            <a:endParaRPr lang="it-IT" sz="2800" dirty="0">
              <a:solidFill>
                <a:srgbClr val="FF0000"/>
              </a:solidFill>
              <a:latin typeface="Times New Roman" pitchFamily="18" charset="0"/>
              <a:cs typeface="Times New Roman" pitchFamily="18" charset="0"/>
            </a:endParaRPr>
          </a:p>
        </p:txBody>
      </p:sp>
      <p:sp>
        <p:nvSpPr>
          <p:cNvPr id="7" name="Titolo 1"/>
          <p:cNvSpPr txBox="1">
            <a:spLocks/>
          </p:cNvSpPr>
          <p:nvPr/>
        </p:nvSpPr>
        <p:spPr>
          <a:xfrm>
            <a:off x="2411760" y="22940"/>
            <a:ext cx="4680520"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it-IT" sz="2800" b="1" dirty="0" err="1" smtClean="0">
                <a:solidFill>
                  <a:schemeClr val="bg1">
                    <a:lumMod val="50000"/>
                  </a:schemeClr>
                </a:solidFill>
                <a:latin typeface="Times New Roman" pitchFamily="18" charset="0"/>
                <a:cs typeface="Times New Roman" pitchFamily="18" charset="0"/>
              </a:rPr>
              <a:t>Secondary</a:t>
            </a:r>
            <a:r>
              <a:rPr lang="it-IT" sz="2800" b="1" dirty="0" smtClean="0">
                <a:solidFill>
                  <a:schemeClr val="bg1">
                    <a:lumMod val="50000"/>
                  </a:schemeClr>
                </a:solidFill>
                <a:latin typeface="Times New Roman" pitchFamily="18" charset="0"/>
                <a:cs typeface="Times New Roman" pitchFamily="18" charset="0"/>
              </a:rPr>
              <a:t> </a:t>
            </a:r>
            <a:r>
              <a:rPr lang="it-IT" sz="2800" b="1" dirty="0" err="1" smtClean="0">
                <a:solidFill>
                  <a:schemeClr val="bg1">
                    <a:lumMod val="50000"/>
                  </a:schemeClr>
                </a:solidFill>
                <a:latin typeface="Times New Roman" pitchFamily="18" charset="0"/>
                <a:cs typeface="Times New Roman" pitchFamily="18" charset="0"/>
              </a:rPr>
              <a:t>outcome</a:t>
            </a:r>
            <a:r>
              <a:rPr lang="it-IT" sz="2800" b="1" dirty="0" smtClean="0">
                <a:solidFill>
                  <a:schemeClr val="bg1">
                    <a:lumMod val="50000"/>
                  </a:schemeClr>
                </a:solidFill>
                <a:latin typeface="Times New Roman" pitchFamily="18" charset="0"/>
                <a:cs typeface="Times New Roman" pitchFamily="18" charset="0"/>
              </a:rPr>
              <a:t> </a:t>
            </a:r>
            <a:r>
              <a:rPr lang="it-IT" sz="2800" b="1" dirty="0" err="1" smtClean="0">
                <a:solidFill>
                  <a:schemeClr val="bg1">
                    <a:lumMod val="50000"/>
                  </a:schemeClr>
                </a:solidFill>
                <a:latin typeface="Times New Roman" pitchFamily="18" charset="0"/>
                <a:cs typeface="Times New Roman" pitchFamily="18" charset="0"/>
              </a:rPr>
              <a:t>measures</a:t>
            </a:r>
            <a:endParaRPr lang="it-IT" sz="2800" b="1" dirty="0">
              <a:solidFill>
                <a:schemeClr val="bg1">
                  <a:lumMod val="50000"/>
                </a:schemeClr>
              </a:solidFill>
              <a:latin typeface="Times New Roman" pitchFamily="18" charset="0"/>
              <a:cs typeface="Times New Roman" pitchFamily="18" charset="0"/>
            </a:endParaRPr>
          </a:p>
        </p:txBody>
      </p:sp>
      <p:sp>
        <p:nvSpPr>
          <p:cNvPr id="5" name="Rettangolo arrotondato 4"/>
          <p:cNvSpPr/>
          <p:nvPr/>
        </p:nvSpPr>
        <p:spPr>
          <a:xfrm>
            <a:off x="107504" y="1484784"/>
            <a:ext cx="7776864" cy="1296144"/>
          </a:xfrm>
          <a:prstGeom prst="roundRect">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Wingdings" pitchFamily="2" charset="2"/>
              <a:buChar char="Ø"/>
            </a:pPr>
            <a:r>
              <a:rPr lang="en-US" dirty="0">
                <a:solidFill>
                  <a:schemeClr val="tx1"/>
                </a:solidFill>
                <a:latin typeface="Times New Roman" pitchFamily="18" charset="0"/>
                <a:cs typeface="Times New Roman" pitchFamily="18" charset="0"/>
              </a:rPr>
              <a:t>Recovery of gastrointestinal functions and physical status allowing the discharge of the patient: time to peristalsis, time to first flatus, time to start oral intake and days of hospitalization after surgery until discharge.</a:t>
            </a:r>
            <a:endParaRPr lang="it-IT" dirty="0">
              <a:solidFill>
                <a:schemeClr val="tx1"/>
              </a:solidFill>
              <a:latin typeface="Times New Roman" pitchFamily="18" charset="0"/>
              <a:cs typeface="Times New Roman" pitchFamily="18" charset="0"/>
            </a:endParaRPr>
          </a:p>
        </p:txBody>
      </p:sp>
      <p:sp>
        <p:nvSpPr>
          <p:cNvPr id="8" name="Rettangolo arrotondato 7"/>
          <p:cNvSpPr/>
          <p:nvPr/>
        </p:nvSpPr>
        <p:spPr>
          <a:xfrm>
            <a:off x="107504" y="2924944"/>
            <a:ext cx="7776864" cy="1368152"/>
          </a:xfrm>
          <a:prstGeom prst="roundRect">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Wingdings" pitchFamily="2" charset="2"/>
              <a:buChar char="Ø"/>
            </a:pPr>
            <a:r>
              <a:rPr lang="en-US" dirty="0">
                <a:solidFill>
                  <a:schemeClr val="tx1"/>
                </a:solidFill>
                <a:latin typeface="Times New Roman" pitchFamily="18" charset="0"/>
                <a:cs typeface="Times New Roman" pitchFamily="18" charset="0"/>
              </a:rPr>
              <a:t>Early postoperative complications: rate of total complications, rate of specific surgical complications, severity of complications scored on the </a:t>
            </a:r>
            <a:r>
              <a:rPr lang="en-US" dirty="0" err="1">
                <a:solidFill>
                  <a:schemeClr val="tx1"/>
                </a:solidFill>
                <a:latin typeface="Times New Roman" pitchFamily="18" charset="0"/>
                <a:cs typeface="Times New Roman" pitchFamily="18" charset="0"/>
              </a:rPr>
              <a:t>Clavien-Dindo</a:t>
            </a:r>
            <a:r>
              <a:rPr lang="en-US" dirty="0">
                <a:solidFill>
                  <a:schemeClr val="tx1"/>
                </a:solidFill>
                <a:latin typeface="Times New Roman" pitchFamily="18" charset="0"/>
                <a:cs typeface="Times New Roman" pitchFamily="18" charset="0"/>
              </a:rPr>
              <a:t> classification system, assessed during hospitalization.</a:t>
            </a:r>
            <a:endParaRPr lang="it-IT" dirty="0">
              <a:solidFill>
                <a:schemeClr val="tx1"/>
              </a:solidFill>
              <a:latin typeface="Times New Roman" pitchFamily="18" charset="0"/>
              <a:cs typeface="Times New Roman" pitchFamily="18" charset="0"/>
            </a:endParaRPr>
          </a:p>
        </p:txBody>
      </p:sp>
      <p:sp>
        <p:nvSpPr>
          <p:cNvPr id="9" name="Rettangolo arrotondato 8"/>
          <p:cNvSpPr/>
          <p:nvPr/>
        </p:nvSpPr>
        <p:spPr>
          <a:xfrm>
            <a:off x="107504" y="4437112"/>
            <a:ext cx="7776864" cy="936104"/>
          </a:xfrm>
          <a:prstGeom prst="roundRect">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Wingdings" pitchFamily="2" charset="2"/>
              <a:buChar char="Ø"/>
            </a:pPr>
            <a:r>
              <a:rPr lang="en-US" dirty="0">
                <a:solidFill>
                  <a:schemeClr val="tx1"/>
                </a:solidFill>
                <a:latin typeface="Times New Roman" pitchFamily="18" charset="0"/>
                <a:cs typeface="Times New Roman" pitchFamily="18" charset="0"/>
              </a:rPr>
              <a:t>Safety and efficacy of </a:t>
            </a:r>
            <a:r>
              <a:rPr lang="en-US" dirty="0" err="1">
                <a:solidFill>
                  <a:schemeClr val="tx1"/>
                </a:solidFill>
                <a:latin typeface="Times New Roman" pitchFamily="18" charset="0"/>
                <a:cs typeface="Times New Roman" pitchFamily="18" charset="0"/>
              </a:rPr>
              <a:t>intracorporeal</a:t>
            </a:r>
            <a:r>
              <a:rPr lang="en-US" dirty="0">
                <a:solidFill>
                  <a:schemeClr val="tx1"/>
                </a:solidFill>
                <a:latin typeface="Times New Roman" pitchFamily="18" charset="0"/>
                <a:cs typeface="Times New Roman" pitchFamily="18" charset="0"/>
              </a:rPr>
              <a:t> anastomosis: rate of anastomotic leakage, days of hospitalization after surgery until </a:t>
            </a:r>
            <a:r>
              <a:rPr lang="en-US" dirty="0" smtClean="0">
                <a:solidFill>
                  <a:schemeClr val="tx1"/>
                </a:solidFill>
                <a:latin typeface="Times New Roman" pitchFamily="18" charset="0"/>
                <a:cs typeface="Times New Roman" pitchFamily="18" charset="0"/>
              </a:rPr>
              <a:t>discharge.</a:t>
            </a:r>
            <a:endParaRPr lang="it-IT" dirty="0">
              <a:solidFill>
                <a:schemeClr val="tx1"/>
              </a:solidFill>
              <a:latin typeface="Times New Roman" pitchFamily="18" charset="0"/>
              <a:cs typeface="Times New Roman" pitchFamily="18" charset="0"/>
            </a:endParaRPr>
          </a:p>
        </p:txBody>
      </p:sp>
      <p:sp>
        <p:nvSpPr>
          <p:cNvPr id="10" name="Rettangolo arrotondato 9"/>
          <p:cNvSpPr/>
          <p:nvPr/>
        </p:nvSpPr>
        <p:spPr>
          <a:xfrm>
            <a:off x="107504" y="5517232"/>
            <a:ext cx="7776864" cy="936104"/>
          </a:xfrm>
          <a:prstGeom prst="roundRect">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itchFamily="2" charset="2"/>
              <a:buChar char="Ø"/>
            </a:pPr>
            <a:r>
              <a:rPr lang="en-US" dirty="0">
                <a:solidFill>
                  <a:schemeClr val="tx1"/>
                </a:solidFill>
                <a:latin typeface="Times New Roman" pitchFamily="18" charset="0"/>
                <a:cs typeface="Times New Roman" pitchFamily="18" charset="0"/>
              </a:rPr>
              <a:t>Postoperative surgical stress: Granulocyte-to-lymphocyte ratio recorded and compared before and after surgery</a:t>
            </a:r>
            <a:r>
              <a:rPr lang="en-US" dirty="0" smtClean="0">
                <a:solidFill>
                  <a:schemeClr val="tx1"/>
                </a:solidFill>
                <a:latin typeface="Times New Roman" pitchFamily="18" charset="0"/>
                <a:cs typeface="Times New Roman" pitchFamily="18" charset="0"/>
              </a:rPr>
              <a:t>.</a:t>
            </a:r>
            <a:endParaRPr lang="it-IT"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64450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00" y="44864"/>
            <a:ext cx="5040000" cy="2160000"/>
          </a:xfrm>
          <a:prstGeom prst="rect">
            <a:avLst/>
          </a:prstGeom>
        </p:spPr>
      </p:pic>
      <p:pic>
        <p:nvPicPr>
          <p:cNvPr id="1026" name="Picture 2" descr="Europ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324" y="2371700"/>
            <a:ext cx="985292" cy="985292"/>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1187624" y="2348294"/>
            <a:ext cx="7956376" cy="4339650"/>
          </a:xfrm>
          <a:prstGeom prst="rect">
            <a:avLst/>
          </a:prstGeom>
        </p:spPr>
        <p:txBody>
          <a:bodyPr wrap="square">
            <a:spAutoFit/>
          </a:bodyPr>
          <a:lstStyle/>
          <a:p>
            <a:pPr fontAlgn="base"/>
            <a:r>
              <a:rPr lang="en-US" sz="1200" b="1" dirty="0"/>
              <a:t>Department of Digestive Surgery, St. Mary’s Hospital, University of Perugia. </a:t>
            </a:r>
            <a:r>
              <a:rPr lang="it-IT" sz="1200" b="1" dirty="0"/>
              <a:t>Terni, </a:t>
            </a:r>
            <a:r>
              <a:rPr lang="it-IT" sz="1200" b="1" dirty="0" err="1"/>
              <a:t>Italy</a:t>
            </a:r>
            <a:r>
              <a:rPr lang="it-IT" sz="1200" b="1" dirty="0"/>
              <a:t>.</a:t>
            </a:r>
            <a:endParaRPr lang="it-IT" sz="1200" dirty="0"/>
          </a:p>
          <a:p>
            <a:pPr fontAlgn="base"/>
            <a:r>
              <a:rPr lang="it-IT" sz="1200" dirty="0"/>
              <a:t>PI: Amilcare Parisi</a:t>
            </a:r>
          </a:p>
          <a:p>
            <a:pPr fontAlgn="base"/>
            <a:r>
              <a:rPr lang="it-IT" sz="1200" dirty="0"/>
              <a:t>Co-</a:t>
            </a:r>
            <a:r>
              <a:rPr lang="it-IT" sz="1200" dirty="0" err="1"/>
              <a:t>Investigators</a:t>
            </a:r>
            <a:r>
              <a:rPr lang="it-IT" sz="1200" dirty="0"/>
              <a:t>: Jacopo Desiderio, Stefano Trastulli, Roberto </a:t>
            </a:r>
            <a:r>
              <a:rPr lang="it-IT" sz="1200" dirty="0" err="1"/>
              <a:t>Cirocchi</a:t>
            </a:r>
            <a:endParaRPr lang="it-IT" sz="1200" dirty="0"/>
          </a:p>
          <a:p>
            <a:pPr fontAlgn="base"/>
            <a:r>
              <a:rPr lang="en-US" sz="1200" b="1" dirty="0" err="1"/>
              <a:t>Chirurgische</a:t>
            </a:r>
            <a:r>
              <a:rPr lang="en-US" sz="1200" b="1" dirty="0"/>
              <a:t> </a:t>
            </a:r>
            <a:r>
              <a:rPr lang="en-US" sz="1200" b="1" dirty="0" err="1"/>
              <a:t>Klinik</a:t>
            </a:r>
            <a:r>
              <a:rPr lang="en-US" sz="1200" b="1" dirty="0"/>
              <a:t> und </a:t>
            </a:r>
            <a:r>
              <a:rPr lang="en-US" sz="1200" b="1" dirty="0" err="1"/>
              <a:t>Poliklinik</a:t>
            </a:r>
            <a:r>
              <a:rPr lang="en-US" sz="1200" b="1" dirty="0"/>
              <a:t>, </a:t>
            </a:r>
            <a:r>
              <a:rPr lang="en-US" sz="1200" b="1" dirty="0" err="1"/>
              <a:t>Klinikum</a:t>
            </a:r>
            <a:r>
              <a:rPr lang="en-US" sz="1200" b="1" dirty="0"/>
              <a:t> </a:t>
            </a:r>
            <a:r>
              <a:rPr lang="en-US" sz="1200" b="1" dirty="0" err="1"/>
              <a:t>Rechts</a:t>
            </a:r>
            <a:r>
              <a:rPr lang="en-US" sz="1200" b="1" dirty="0"/>
              <a:t> der </a:t>
            </a:r>
            <a:r>
              <a:rPr lang="en-US" sz="1200" b="1" dirty="0" err="1"/>
              <a:t>Isar</a:t>
            </a:r>
            <a:r>
              <a:rPr lang="en-US" sz="1200" b="1" dirty="0"/>
              <a:t> der </a:t>
            </a:r>
            <a:r>
              <a:rPr lang="en-US" sz="1200" b="1" dirty="0" err="1"/>
              <a:t>Technischen</a:t>
            </a:r>
            <a:r>
              <a:rPr lang="en-US" sz="1200" b="1" dirty="0"/>
              <a:t> </a:t>
            </a:r>
            <a:r>
              <a:rPr lang="en-US" sz="1200" b="1" dirty="0" err="1"/>
              <a:t>Universität</a:t>
            </a:r>
            <a:r>
              <a:rPr lang="en-US" sz="1200" b="1" dirty="0"/>
              <a:t> </a:t>
            </a:r>
            <a:r>
              <a:rPr lang="en-US" sz="1200" b="1" dirty="0" err="1"/>
              <a:t>München</a:t>
            </a:r>
            <a:r>
              <a:rPr lang="en-US" sz="1200" b="1" dirty="0"/>
              <a:t>. </a:t>
            </a:r>
            <a:r>
              <a:rPr lang="en-US" sz="1200" b="1" dirty="0" err="1"/>
              <a:t>München</a:t>
            </a:r>
            <a:r>
              <a:rPr lang="en-US" sz="1200" b="1" dirty="0"/>
              <a:t>, Germany.</a:t>
            </a:r>
            <a:endParaRPr lang="it-IT" sz="1200" dirty="0"/>
          </a:p>
          <a:p>
            <a:pPr fontAlgn="base"/>
            <a:r>
              <a:rPr lang="en-US" sz="1200" dirty="0"/>
              <a:t>PI: Daniel </a:t>
            </a:r>
            <a:r>
              <a:rPr lang="en-US" sz="1200" dirty="0" err="1"/>
              <a:t>Reim</a:t>
            </a:r>
            <a:endParaRPr lang="it-IT" sz="1200" dirty="0"/>
          </a:p>
          <a:p>
            <a:pPr fontAlgn="base"/>
            <a:r>
              <a:rPr lang="en-US" sz="1200" dirty="0"/>
              <a:t>Co-Investigators: Alexander Novotny</a:t>
            </a:r>
            <a:endParaRPr lang="it-IT" sz="1200" dirty="0"/>
          </a:p>
          <a:p>
            <a:pPr fontAlgn="base"/>
            <a:r>
              <a:rPr lang="en-US" sz="1200" b="1" dirty="0" smtClean="0"/>
              <a:t>Division </a:t>
            </a:r>
            <a:r>
              <a:rPr lang="en-US" sz="1200" b="1" dirty="0"/>
              <a:t>of Oncological and Robotic Surgery, Department of Oncology, </a:t>
            </a:r>
            <a:r>
              <a:rPr lang="en-US" sz="1200" b="1" dirty="0" err="1"/>
              <a:t>Careggi</a:t>
            </a:r>
            <a:r>
              <a:rPr lang="en-US" sz="1200" b="1" dirty="0"/>
              <a:t> University Hospital. </a:t>
            </a:r>
            <a:r>
              <a:rPr lang="it-IT" sz="1200" b="1" dirty="0"/>
              <a:t>Florence, </a:t>
            </a:r>
            <a:r>
              <a:rPr lang="it-IT" sz="1200" b="1" dirty="0" err="1"/>
              <a:t>Italy</a:t>
            </a:r>
            <a:r>
              <a:rPr lang="it-IT" sz="1200" b="1" dirty="0"/>
              <a:t>.</a:t>
            </a:r>
            <a:endParaRPr lang="it-IT" sz="1200" dirty="0"/>
          </a:p>
          <a:p>
            <a:pPr fontAlgn="base"/>
            <a:r>
              <a:rPr lang="it-IT" sz="1200" dirty="0"/>
              <a:t>PI: Andrea </a:t>
            </a:r>
            <a:r>
              <a:rPr lang="it-IT" sz="1200" dirty="0" err="1"/>
              <a:t>Coratti</a:t>
            </a:r>
            <a:endParaRPr lang="it-IT" sz="1200" dirty="0"/>
          </a:p>
          <a:p>
            <a:pPr fontAlgn="base"/>
            <a:r>
              <a:rPr lang="it-IT" sz="1200" dirty="0"/>
              <a:t>Co-</a:t>
            </a:r>
            <a:r>
              <a:rPr lang="it-IT" sz="1200" dirty="0" err="1"/>
              <a:t>Investigators</a:t>
            </a:r>
            <a:r>
              <a:rPr lang="it-IT" sz="1200" dirty="0"/>
              <a:t>: Mario </a:t>
            </a:r>
            <a:r>
              <a:rPr lang="it-IT" sz="1200" dirty="0" err="1"/>
              <a:t>Annecchiarico</a:t>
            </a:r>
            <a:endParaRPr lang="it-IT" sz="1200" dirty="0"/>
          </a:p>
          <a:p>
            <a:pPr fontAlgn="base"/>
            <a:r>
              <a:rPr lang="it-IT" sz="1200" b="1" dirty="0" err="1"/>
              <a:t>Unité</a:t>
            </a:r>
            <a:r>
              <a:rPr lang="it-IT" sz="1200" b="1" dirty="0"/>
              <a:t> </a:t>
            </a:r>
            <a:r>
              <a:rPr lang="it-IT" sz="1200" b="1" dirty="0" err="1"/>
              <a:t>des</a:t>
            </a:r>
            <a:r>
              <a:rPr lang="it-IT" sz="1200" b="1" dirty="0"/>
              <a:t> </a:t>
            </a:r>
            <a:r>
              <a:rPr lang="it-IT" sz="1200" b="1" dirty="0" err="1"/>
              <a:t>Maladies</a:t>
            </a:r>
            <a:r>
              <a:rPr lang="it-IT" sz="1200" b="1" dirty="0"/>
              <a:t> de l’</a:t>
            </a:r>
            <a:r>
              <a:rPr lang="it-IT" sz="1200" b="1" dirty="0" err="1"/>
              <a:t>Appareil</a:t>
            </a:r>
            <a:r>
              <a:rPr lang="it-IT" sz="1200" b="1" dirty="0"/>
              <a:t> </a:t>
            </a:r>
            <a:r>
              <a:rPr lang="it-IT" sz="1200" b="1" dirty="0" err="1"/>
              <a:t>Digestif</a:t>
            </a:r>
            <a:r>
              <a:rPr lang="it-IT" sz="1200" b="1" dirty="0"/>
              <a:t> et Endocrine (UMADE), Centre </a:t>
            </a:r>
            <a:r>
              <a:rPr lang="it-IT" sz="1200" b="1" dirty="0" err="1"/>
              <a:t>Hospitalier</a:t>
            </a:r>
            <a:r>
              <a:rPr lang="it-IT" sz="1200" b="1" dirty="0"/>
              <a:t> de </a:t>
            </a:r>
            <a:r>
              <a:rPr lang="it-IT" sz="1200" b="1" dirty="0" err="1"/>
              <a:t>Luxembourg</a:t>
            </a:r>
            <a:r>
              <a:rPr lang="it-IT" sz="1200" b="1" dirty="0"/>
              <a:t>. </a:t>
            </a:r>
            <a:r>
              <a:rPr lang="it-IT" sz="1200" b="1" dirty="0" err="1"/>
              <a:t>Luxembourg</a:t>
            </a:r>
            <a:r>
              <a:rPr lang="it-IT" sz="1200" b="1" dirty="0"/>
              <a:t>.</a:t>
            </a:r>
            <a:endParaRPr lang="it-IT" sz="1200" dirty="0"/>
          </a:p>
          <a:p>
            <a:pPr fontAlgn="base"/>
            <a:r>
              <a:rPr lang="it-IT" sz="1200" dirty="0"/>
              <a:t>PI: Juan-Santiago </a:t>
            </a:r>
            <a:r>
              <a:rPr lang="it-IT" sz="1200" dirty="0" err="1"/>
              <a:t>Azagra</a:t>
            </a:r>
            <a:endParaRPr lang="it-IT" sz="1200" dirty="0"/>
          </a:p>
          <a:p>
            <a:pPr fontAlgn="base"/>
            <a:r>
              <a:rPr lang="it-IT" sz="1200" dirty="0"/>
              <a:t>Co-</a:t>
            </a:r>
            <a:r>
              <a:rPr lang="it-IT" sz="1200" dirty="0" err="1"/>
              <a:t>Investigators</a:t>
            </a:r>
            <a:r>
              <a:rPr lang="it-IT" sz="1200" dirty="0"/>
              <a:t>: Martine </a:t>
            </a:r>
            <a:r>
              <a:rPr lang="it-IT" sz="1200" dirty="0" err="1"/>
              <a:t>Goergen</a:t>
            </a:r>
            <a:endParaRPr lang="it-IT" sz="1200" dirty="0"/>
          </a:p>
          <a:p>
            <a:pPr fontAlgn="base"/>
            <a:r>
              <a:rPr lang="it-IT" sz="1200" b="1" dirty="0"/>
              <a:t>Service de chirurgie digestive et </a:t>
            </a:r>
            <a:r>
              <a:rPr lang="it-IT" sz="1200" b="1" dirty="0" err="1"/>
              <a:t>cancérologique</a:t>
            </a:r>
            <a:r>
              <a:rPr lang="it-IT" sz="1200" b="1" dirty="0"/>
              <a:t> CHU </a:t>
            </a:r>
            <a:r>
              <a:rPr lang="it-IT" sz="1200" b="1" dirty="0" err="1"/>
              <a:t>Bocage</a:t>
            </a:r>
            <a:r>
              <a:rPr lang="it-IT" sz="1200" b="1" dirty="0"/>
              <a:t>. </a:t>
            </a:r>
            <a:r>
              <a:rPr lang="it-IT" sz="1200" b="1" dirty="0" err="1"/>
              <a:t>Dijon</a:t>
            </a:r>
            <a:r>
              <a:rPr lang="it-IT" sz="1200" b="1" dirty="0"/>
              <a:t>, France.</a:t>
            </a:r>
            <a:endParaRPr lang="it-IT" sz="1200" dirty="0"/>
          </a:p>
          <a:p>
            <a:pPr fontAlgn="base"/>
            <a:r>
              <a:rPr lang="it-IT" sz="1200" dirty="0"/>
              <a:t>PI: Olivier </a:t>
            </a:r>
            <a:r>
              <a:rPr lang="it-IT" sz="1200" dirty="0" err="1"/>
              <a:t>Facy</a:t>
            </a:r>
            <a:endParaRPr lang="it-IT" sz="1200" dirty="0"/>
          </a:p>
          <a:p>
            <a:pPr fontAlgn="base"/>
            <a:r>
              <a:rPr lang="it-IT" sz="1200" dirty="0"/>
              <a:t>Co-</a:t>
            </a:r>
            <a:r>
              <a:rPr lang="it-IT" sz="1200" dirty="0" err="1"/>
              <a:t>Investigators</a:t>
            </a:r>
            <a:r>
              <a:rPr lang="it-IT" sz="1200" dirty="0"/>
              <a:t>: Jean-</a:t>
            </a:r>
            <a:r>
              <a:rPr lang="it-IT" sz="1200" dirty="0" err="1"/>
              <a:t>Baptiste</a:t>
            </a:r>
            <a:r>
              <a:rPr lang="it-IT" sz="1200" dirty="0"/>
              <a:t> </a:t>
            </a:r>
            <a:r>
              <a:rPr lang="it-IT" sz="1200" dirty="0" err="1"/>
              <a:t>Lequeu</a:t>
            </a:r>
            <a:endParaRPr lang="it-IT" sz="1200" dirty="0"/>
          </a:p>
          <a:p>
            <a:pPr fontAlgn="base"/>
            <a:r>
              <a:rPr lang="en-US" sz="1200" b="1" dirty="0"/>
              <a:t>Department of General Surgery, Division of General, </a:t>
            </a:r>
            <a:r>
              <a:rPr lang="en-US" sz="1200" b="1" dirty="0" err="1"/>
              <a:t>Gastroenterologic</a:t>
            </a:r>
            <a:r>
              <a:rPr lang="en-US" sz="1200" b="1" dirty="0"/>
              <a:t> and Minimally Invasive Surgery, </a:t>
            </a:r>
            <a:r>
              <a:rPr lang="en-US" sz="1200" b="1" dirty="0" err="1"/>
              <a:t>G.B.Morgagni</a:t>
            </a:r>
            <a:r>
              <a:rPr lang="en-US" sz="1200" b="1" dirty="0"/>
              <a:t> Hospital. </a:t>
            </a:r>
            <a:r>
              <a:rPr lang="it-IT" sz="1200" b="1" dirty="0"/>
              <a:t>Forlì. </a:t>
            </a:r>
            <a:r>
              <a:rPr lang="it-IT" sz="1200" b="1" dirty="0" err="1"/>
              <a:t>Italy</a:t>
            </a:r>
            <a:r>
              <a:rPr lang="it-IT" sz="1200" b="1" dirty="0"/>
              <a:t>.</a:t>
            </a:r>
            <a:endParaRPr lang="it-IT" sz="1200" dirty="0"/>
          </a:p>
          <a:p>
            <a:pPr fontAlgn="base"/>
            <a:r>
              <a:rPr lang="it-IT" sz="1200" dirty="0"/>
              <a:t>PI: Francesca </a:t>
            </a:r>
            <a:r>
              <a:rPr lang="it-IT" sz="1200" dirty="0" err="1"/>
              <a:t>Bazzocchi</a:t>
            </a:r>
            <a:endParaRPr lang="it-IT" sz="1200" dirty="0"/>
          </a:p>
          <a:p>
            <a:pPr fontAlgn="base"/>
            <a:r>
              <a:rPr lang="it-IT" sz="1200" dirty="0"/>
              <a:t>Co-Investigator: Andrea </a:t>
            </a:r>
            <a:r>
              <a:rPr lang="it-IT" sz="1200" dirty="0" err="1" smtClean="0"/>
              <a:t>Avanzolini</a:t>
            </a:r>
            <a:endParaRPr lang="it-IT" sz="1200" dirty="0" smtClean="0"/>
          </a:p>
          <a:p>
            <a:pPr fontAlgn="base"/>
            <a:r>
              <a:rPr lang="en-US" sz="1200" b="1" dirty="0"/>
              <a:t>Digestive and </a:t>
            </a:r>
            <a:r>
              <a:rPr lang="en-US" sz="1200" b="1" dirty="0" err="1"/>
              <a:t>Hepatobiliary</a:t>
            </a:r>
            <a:r>
              <a:rPr lang="en-US" sz="1200" b="1" dirty="0"/>
              <a:t> Surgery Department. University of Auvergne, University Hospital Estaing. Clermont-Ferrand, France.</a:t>
            </a:r>
            <a:endParaRPr lang="it-IT" sz="1200" dirty="0"/>
          </a:p>
          <a:p>
            <a:pPr fontAlgn="base"/>
            <a:r>
              <a:rPr lang="en-US" sz="1200" dirty="0"/>
              <a:t>PI: Johan </a:t>
            </a:r>
            <a:r>
              <a:rPr lang="en-US" sz="1200" dirty="0" err="1"/>
              <a:t>Gagniere</a:t>
            </a:r>
            <a:endParaRPr lang="it-IT" sz="1200" dirty="0"/>
          </a:p>
          <a:p>
            <a:pPr fontAlgn="base"/>
            <a:r>
              <a:rPr lang="en-US" sz="1200" dirty="0"/>
              <a:t>Co-investigators: Denis </a:t>
            </a:r>
            <a:r>
              <a:rPr lang="en-US" sz="1200" dirty="0" err="1"/>
              <a:t>Pezet</a:t>
            </a:r>
            <a:r>
              <a:rPr lang="en-US" sz="1200" dirty="0"/>
              <a:t>, Olivier </a:t>
            </a:r>
            <a:r>
              <a:rPr lang="en-US" sz="1200" dirty="0" err="1" smtClean="0"/>
              <a:t>Antomarchi</a:t>
            </a:r>
            <a:endParaRPr lang="it-IT" sz="1200" dirty="0"/>
          </a:p>
        </p:txBody>
      </p:sp>
    </p:spTree>
    <p:extLst>
      <p:ext uri="{BB962C8B-B14F-4D97-AF65-F5344CB8AC3E}">
        <p14:creationId xmlns:p14="http://schemas.microsoft.com/office/powerpoint/2010/main" val="1807631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METHODS</a:t>
            </a:r>
            <a:endParaRPr lang="it-IT" sz="2800" dirty="0">
              <a:solidFill>
                <a:srgbClr val="FF0000"/>
              </a:solidFill>
              <a:latin typeface="Times New Roman" pitchFamily="18" charset="0"/>
              <a:cs typeface="Times New Roman" pitchFamily="18" charset="0"/>
            </a:endParaRPr>
          </a:p>
        </p:txBody>
      </p:sp>
      <p:sp>
        <p:nvSpPr>
          <p:cNvPr id="7" name="Titolo 1"/>
          <p:cNvSpPr txBox="1">
            <a:spLocks/>
          </p:cNvSpPr>
          <p:nvPr/>
        </p:nvSpPr>
        <p:spPr>
          <a:xfrm>
            <a:off x="2411760" y="22940"/>
            <a:ext cx="3672408"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it-IT" sz="2800" b="1" dirty="0" err="1" smtClean="0">
                <a:solidFill>
                  <a:schemeClr val="bg1">
                    <a:lumMod val="50000"/>
                  </a:schemeClr>
                </a:solidFill>
                <a:latin typeface="Times New Roman" pitchFamily="18" charset="0"/>
                <a:cs typeface="Times New Roman" pitchFamily="18" charset="0"/>
              </a:rPr>
              <a:t>Study</a:t>
            </a:r>
            <a:r>
              <a:rPr lang="it-IT" sz="2800" b="1" dirty="0" smtClean="0">
                <a:solidFill>
                  <a:schemeClr val="bg1">
                    <a:lumMod val="50000"/>
                  </a:schemeClr>
                </a:solidFill>
                <a:latin typeface="Times New Roman" pitchFamily="18" charset="0"/>
                <a:cs typeface="Times New Roman" pitchFamily="18" charset="0"/>
              </a:rPr>
              <a:t> </a:t>
            </a:r>
            <a:r>
              <a:rPr lang="it-IT" sz="2800" b="1" dirty="0" err="1" smtClean="0">
                <a:solidFill>
                  <a:schemeClr val="bg1">
                    <a:lumMod val="50000"/>
                  </a:schemeClr>
                </a:solidFill>
                <a:latin typeface="Times New Roman" pitchFamily="18" charset="0"/>
                <a:cs typeface="Times New Roman" pitchFamily="18" charset="0"/>
              </a:rPr>
              <a:t>period</a:t>
            </a:r>
            <a:r>
              <a:rPr lang="it-IT" sz="2800" b="1" dirty="0" smtClean="0">
                <a:solidFill>
                  <a:schemeClr val="bg1">
                    <a:lumMod val="50000"/>
                  </a:schemeClr>
                </a:solidFill>
                <a:latin typeface="Times New Roman" pitchFamily="18" charset="0"/>
                <a:cs typeface="Times New Roman" pitchFamily="18" charset="0"/>
              </a:rPr>
              <a:t> and </a:t>
            </a:r>
            <a:r>
              <a:rPr lang="it-IT" sz="2800" b="1" dirty="0" err="1" smtClean="0">
                <a:solidFill>
                  <a:schemeClr val="bg1">
                    <a:lumMod val="50000"/>
                  </a:schemeClr>
                </a:solidFill>
                <a:latin typeface="Times New Roman" pitchFamily="18" charset="0"/>
                <a:cs typeface="Times New Roman" pitchFamily="18" charset="0"/>
              </a:rPr>
              <a:t>sites</a:t>
            </a:r>
            <a:endParaRPr lang="it-IT" sz="2800" b="1" dirty="0">
              <a:solidFill>
                <a:schemeClr val="bg1">
                  <a:lumMod val="50000"/>
                </a:schemeClr>
              </a:solidFill>
              <a:latin typeface="Times New Roman" pitchFamily="18" charset="0"/>
              <a:cs typeface="Times New Roman" pitchFamily="18" charset="0"/>
            </a:endParaRPr>
          </a:p>
        </p:txBody>
      </p:sp>
      <p:sp>
        <p:nvSpPr>
          <p:cNvPr id="8" name="Rettangolo 7"/>
          <p:cNvSpPr/>
          <p:nvPr/>
        </p:nvSpPr>
        <p:spPr>
          <a:xfrm>
            <a:off x="755576" y="692696"/>
            <a:ext cx="7704856" cy="2585323"/>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ct val="150000"/>
              </a:lnSpc>
              <a:buFont typeface="Wingdings" pitchFamily="2" charset="2"/>
              <a:buChar char="§"/>
            </a:pPr>
            <a:r>
              <a:rPr lang="en-US" dirty="0">
                <a:latin typeface="Times New Roman" pitchFamily="18" charset="0"/>
                <a:cs typeface="Times New Roman" pitchFamily="18" charset="0"/>
              </a:rPr>
              <a:t>The chart review for the registry takes into account all available data of patients treated at the participating Centers between the 1st January 2000 and the official opening of the </a:t>
            </a:r>
            <a:r>
              <a:rPr lang="en-US" dirty="0" smtClean="0">
                <a:latin typeface="Times New Roman" pitchFamily="18" charset="0"/>
                <a:cs typeface="Times New Roman" pitchFamily="18" charset="0"/>
              </a:rPr>
              <a:t>Registry (14</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May 2015).</a:t>
            </a:r>
          </a:p>
          <a:p>
            <a:pPr marL="285750" indent="-285750" algn="just">
              <a:lnSpc>
                <a:spcPct val="150000"/>
              </a:lnSpc>
              <a:buFont typeface="Wingdings" pitchFamily="2" charset="2"/>
              <a:buChar char="§"/>
            </a:pPr>
            <a:r>
              <a:rPr lang="en-US" dirty="0">
                <a:latin typeface="Times New Roman" pitchFamily="18" charset="0"/>
                <a:cs typeface="Times New Roman" pitchFamily="18" charset="0"/>
              </a:rPr>
              <a:t>It is expected to make a first interim analysis by December </a:t>
            </a:r>
            <a:r>
              <a:rPr lang="en-US" dirty="0" smtClean="0">
                <a:latin typeface="Times New Roman" pitchFamily="18" charset="0"/>
                <a:cs typeface="Times New Roman" pitchFamily="18" charset="0"/>
              </a:rPr>
              <a:t>2015.</a:t>
            </a:r>
          </a:p>
          <a:p>
            <a:pPr marL="285750" indent="-285750" algn="just">
              <a:lnSpc>
                <a:spcPct val="150000"/>
              </a:lnSpc>
              <a:buFont typeface="Wingdings" pitchFamily="2" charset="2"/>
              <a:buChar char="§"/>
            </a:pPr>
            <a:r>
              <a:rPr lang="en-US" dirty="0">
                <a:latin typeface="Times New Roman" pitchFamily="18" charset="0"/>
                <a:cs typeface="Times New Roman" pitchFamily="18" charset="0"/>
              </a:rPr>
              <a:t>The study started at the original 18 </a:t>
            </a:r>
            <a:r>
              <a:rPr lang="en-US" dirty="0" smtClean="0">
                <a:latin typeface="Times New Roman" pitchFamily="18" charset="0"/>
                <a:cs typeface="Times New Roman" pitchFamily="18" charset="0"/>
              </a:rPr>
              <a:t>sites.</a:t>
            </a:r>
          </a:p>
          <a:p>
            <a:pPr marL="285750" indent="-285750" algn="just">
              <a:lnSpc>
                <a:spcPct val="150000"/>
              </a:lnSpc>
              <a:buFont typeface="Wingdings" pitchFamily="2" charset="2"/>
              <a:buChar char="§"/>
            </a:pPr>
            <a:r>
              <a:rPr lang="en-US" dirty="0">
                <a:latin typeface="Times New Roman" pitchFamily="18" charset="0"/>
                <a:cs typeface="Times New Roman" pitchFamily="18" charset="0"/>
              </a:rPr>
              <a:t>Other centers can join </a:t>
            </a:r>
            <a:r>
              <a:rPr lang="it-IT" dirty="0" smtClean="0">
                <a:latin typeface="Times New Roman" pitchFamily="18" charset="0"/>
                <a:cs typeface="Times New Roman" pitchFamily="18" charset="0"/>
              </a:rPr>
              <a:t>the </a:t>
            </a:r>
            <a:r>
              <a:rPr lang="it-IT" dirty="0" err="1" smtClean="0">
                <a:latin typeface="Times New Roman" pitchFamily="18" charset="0"/>
                <a:cs typeface="Times New Roman" pitchFamily="18" charset="0"/>
              </a:rPr>
              <a:t>study</a:t>
            </a:r>
            <a:r>
              <a:rPr lang="it-IT"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9" name="Titolo 1"/>
          <p:cNvSpPr txBox="1">
            <a:spLocks/>
          </p:cNvSpPr>
          <p:nvPr/>
        </p:nvSpPr>
        <p:spPr>
          <a:xfrm>
            <a:off x="2411760" y="3551332"/>
            <a:ext cx="3816424"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smtClean="0">
                <a:solidFill>
                  <a:schemeClr val="bg1">
                    <a:lumMod val="50000"/>
                  </a:schemeClr>
                </a:solidFill>
                <a:latin typeface="Times New Roman" pitchFamily="18" charset="0"/>
                <a:cs typeface="Times New Roman" pitchFamily="18" charset="0"/>
              </a:rPr>
              <a:t>Sample </a:t>
            </a:r>
            <a:r>
              <a:rPr lang="en-US" sz="2800" b="1" dirty="0">
                <a:solidFill>
                  <a:schemeClr val="bg1">
                    <a:lumMod val="50000"/>
                  </a:schemeClr>
                </a:solidFill>
                <a:latin typeface="Times New Roman" pitchFamily="18" charset="0"/>
                <a:cs typeface="Times New Roman" pitchFamily="18" charset="0"/>
              </a:rPr>
              <a:t>size </a:t>
            </a:r>
            <a:r>
              <a:rPr lang="en-US" sz="2800" b="1" dirty="0" smtClean="0">
                <a:solidFill>
                  <a:schemeClr val="bg1">
                    <a:lumMod val="50000"/>
                  </a:schemeClr>
                </a:solidFill>
                <a:latin typeface="Times New Roman" pitchFamily="18" charset="0"/>
                <a:cs typeface="Times New Roman" pitchFamily="18" charset="0"/>
              </a:rPr>
              <a:t>calculation</a:t>
            </a:r>
            <a:endParaRPr lang="it-IT" sz="2800" b="1" dirty="0">
              <a:solidFill>
                <a:schemeClr val="bg1">
                  <a:lumMod val="50000"/>
                </a:schemeClr>
              </a:solidFill>
              <a:latin typeface="Times New Roman" pitchFamily="18" charset="0"/>
              <a:cs typeface="Times New Roman" pitchFamily="18" charset="0"/>
            </a:endParaRPr>
          </a:p>
        </p:txBody>
      </p:sp>
      <p:sp>
        <p:nvSpPr>
          <p:cNvPr id="10" name="Rettangolo 9"/>
          <p:cNvSpPr/>
          <p:nvPr/>
        </p:nvSpPr>
        <p:spPr>
          <a:xfrm>
            <a:off x="395536" y="4199005"/>
            <a:ext cx="8352928" cy="2542363"/>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ct val="150000"/>
              </a:lnSpc>
              <a:buFont typeface="Wingdings" pitchFamily="2" charset="2"/>
              <a:buChar char="§"/>
            </a:pPr>
            <a:r>
              <a:rPr lang="en-US" dirty="0">
                <a:solidFill>
                  <a:schemeClr val="dk1"/>
                </a:solidFill>
                <a:latin typeface="Times New Roman" pitchFamily="18" charset="0"/>
                <a:cs typeface="Times New Roman" pitchFamily="18" charset="0"/>
              </a:rPr>
              <a:t>It is estimated from recent meta-analyses that the rate of procedures performed with minimally invasive surgery at referral institutes for gastric cancer, considering patients who follow inclusion and exclusion criteria of this protocol, is of 35%.</a:t>
            </a:r>
            <a:endParaRPr lang="it-IT" dirty="0">
              <a:solidFill>
                <a:schemeClr val="dk1"/>
              </a:solidFill>
              <a:latin typeface="Times New Roman" pitchFamily="18" charset="0"/>
              <a:cs typeface="Times New Roman" pitchFamily="18" charset="0"/>
            </a:endParaRPr>
          </a:p>
          <a:p>
            <a:pPr marL="285750" indent="-285750" algn="just">
              <a:lnSpc>
                <a:spcPct val="150000"/>
              </a:lnSpc>
              <a:buFont typeface="Wingdings" pitchFamily="2" charset="2"/>
              <a:buChar char="§"/>
            </a:pPr>
            <a:r>
              <a:rPr lang="en-US" dirty="0">
                <a:solidFill>
                  <a:schemeClr val="dk1"/>
                </a:solidFill>
                <a:latin typeface="Times New Roman" pitchFamily="18" charset="0"/>
                <a:cs typeface="Times New Roman" pitchFamily="18" charset="0"/>
              </a:rPr>
              <a:t>According to the number and volume of the participating centers and to reach a sample of 2800 subjects treated with laparoscopic or robotic surgery, is estimated that data of at least 8000 patients need to be collected.</a:t>
            </a:r>
            <a:endParaRPr lang="it-IT" dirty="0">
              <a:solidFill>
                <a:schemeClr val="dk1"/>
              </a:solidFill>
              <a:latin typeface="Times New Roman" pitchFamily="18" charset="0"/>
              <a:cs typeface="Times New Roman" pitchFamily="18" charset="0"/>
            </a:endParaRPr>
          </a:p>
        </p:txBody>
      </p:sp>
    </p:spTree>
    <p:extLst>
      <p:ext uri="{BB962C8B-B14F-4D97-AF65-F5344CB8AC3E}">
        <p14:creationId xmlns:p14="http://schemas.microsoft.com/office/powerpoint/2010/main" val="20633400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e 11"/>
          <p:cNvSpPr/>
          <p:nvPr/>
        </p:nvSpPr>
        <p:spPr>
          <a:xfrm>
            <a:off x="3510646" y="908720"/>
            <a:ext cx="2285490" cy="1200805"/>
          </a:xfrm>
          <a:prstGeom prst="ellipse">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dirty="0">
                <a:solidFill>
                  <a:schemeClr val="bg1">
                    <a:lumMod val="50000"/>
                  </a:schemeClr>
                </a:solidFill>
                <a:latin typeface="Times New Roman" pitchFamily="18" charset="0"/>
                <a:cs typeface="Times New Roman" pitchFamily="18" charset="0"/>
              </a:rPr>
              <a:t>Standardize data collection</a:t>
            </a:r>
          </a:p>
        </p:txBody>
      </p:sp>
      <p:sp>
        <p:nvSpPr>
          <p:cNvPr id="13" name="Ovale 12"/>
          <p:cNvSpPr/>
          <p:nvPr/>
        </p:nvSpPr>
        <p:spPr>
          <a:xfrm>
            <a:off x="6751006" y="1988840"/>
            <a:ext cx="2285490" cy="1200805"/>
          </a:xfrm>
          <a:prstGeom prst="ellipse">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dirty="0">
                <a:solidFill>
                  <a:schemeClr val="bg1">
                    <a:lumMod val="50000"/>
                  </a:schemeClr>
                </a:solidFill>
                <a:latin typeface="Times New Roman" pitchFamily="18" charset="0"/>
                <a:cs typeface="Times New Roman" pitchFamily="18" charset="0"/>
              </a:rPr>
              <a:t>Security of sensitive data</a:t>
            </a:r>
            <a:endParaRPr lang="it-IT" b="1" dirty="0">
              <a:solidFill>
                <a:schemeClr val="bg1">
                  <a:lumMod val="50000"/>
                </a:schemeClr>
              </a:solidFill>
              <a:latin typeface="Times New Roman" pitchFamily="18" charset="0"/>
              <a:cs typeface="Times New Roman" pitchFamily="18" charset="0"/>
            </a:endParaRPr>
          </a:p>
        </p:txBody>
      </p:sp>
      <p:sp>
        <p:nvSpPr>
          <p:cNvPr id="15" name="Ovale 14"/>
          <p:cNvSpPr/>
          <p:nvPr/>
        </p:nvSpPr>
        <p:spPr>
          <a:xfrm>
            <a:off x="199422" y="4088715"/>
            <a:ext cx="2285490" cy="1200805"/>
          </a:xfrm>
          <a:prstGeom prst="ellipse">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b="1" dirty="0" err="1">
                <a:solidFill>
                  <a:schemeClr val="bg1">
                    <a:lumMod val="50000"/>
                  </a:schemeClr>
                </a:solidFill>
                <a:latin typeface="Times New Roman" pitchFamily="18" charset="0"/>
                <a:cs typeface="Times New Roman" pitchFamily="18" charset="0"/>
              </a:rPr>
              <a:t>Automatic</a:t>
            </a:r>
            <a:r>
              <a:rPr lang="it-IT" b="1" dirty="0">
                <a:solidFill>
                  <a:schemeClr val="bg1">
                    <a:lumMod val="50000"/>
                  </a:schemeClr>
                </a:solidFill>
                <a:latin typeface="Times New Roman" pitchFamily="18" charset="0"/>
                <a:cs typeface="Times New Roman" pitchFamily="18" charset="0"/>
              </a:rPr>
              <a:t> </a:t>
            </a:r>
            <a:r>
              <a:rPr lang="it-IT" b="1" dirty="0" err="1">
                <a:solidFill>
                  <a:schemeClr val="bg1">
                    <a:lumMod val="50000"/>
                  </a:schemeClr>
                </a:solidFill>
                <a:latin typeface="Times New Roman" pitchFamily="18" charset="0"/>
                <a:cs typeface="Times New Roman" pitchFamily="18" charset="0"/>
              </a:rPr>
              <a:t>statistics</a:t>
            </a:r>
            <a:endParaRPr lang="it-IT" b="1" dirty="0">
              <a:solidFill>
                <a:schemeClr val="bg1">
                  <a:lumMod val="50000"/>
                </a:schemeClr>
              </a:solidFill>
              <a:latin typeface="Times New Roman" pitchFamily="18" charset="0"/>
              <a:cs typeface="Times New Roman" pitchFamily="18" charset="0"/>
            </a:endParaRPr>
          </a:p>
        </p:txBody>
      </p:sp>
      <p:sp>
        <p:nvSpPr>
          <p:cNvPr id="16" name="Ovale 15"/>
          <p:cNvSpPr/>
          <p:nvPr/>
        </p:nvSpPr>
        <p:spPr>
          <a:xfrm>
            <a:off x="3429255" y="5157192"/>
            <a:ext cx="2285490" cy="1270773"/>
          </a:xfrm>
          <a:prstGeom prst="ellipse">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dirty="0">
                <a:solidFill>
                  <a:schemeClr val="bg1">
                    <a:lumMod val="50000"/>
                  </a:schemeClr>
                </a:solidFill>
                <a:latin typeface="Times New Roman" pitchFamily="18" charset="0"/>
                <a:cs typeface="Times New Roman" pitchFamily="18" charset="0"/>
              </a:rPr>
              <a:t>Sharing </a:t>
            </a:r>
          </a:p>
          <a:p>
            <a:pPr algn="ctr">
              <a:lnSpc>
                <a:spcPct val="150000"/>
              </a:lnSpc>
            </a:pPr>
            <a:r>
              <a:rPr lang="en-US" b="1" dirty="0">
                <a:solidFill>
                  <a:schemeClr val="bg1">
                    <a:lumMod val="50000"/>
                  </a:schemeClr>
                </a:solidFill>
                <a:latin typeface="Times New Roman" pitchFamily="18" charset="0"/>
                <a:cs typeface="Times New Roman" pitchFamily="18" charset="0"/>
              </a:rPr>
              <a:t>of data </a:t>
            </a:r>
          </a:p>
        </p:txBody>
      </p:sp>
      <p:sp>
        <p:nvSpPr>
          <p:cNvPr id="17" name="Ovale 16"/>
          <p:cNvSpPr/>
          <p:nvPr/>
        </p:nvSpPr>
        <p:spPr>
          <a:xfrm>
            <a:off x="6751006" y="4088343"/>
            <a:ext cx="2285490" cy="1200805"/>
          </a:xfrm>
          <a:prstGeom prst="ellipse">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dirty="0">
                <a:solidFill>
                  <a:schemeClr val="bg1">
                    <a:lumMod val="50000"/>
                  </a:schemeClr>
                </a:solidFill>
                <a:latin typeface="Times New Roman" pitchFamily="18" charset="0"/>
                <a:cs typeface="Times New Roman" pitchFamily="18" charset="0"/>
              </a:rPr>
              <a:t>Managing entered cases</a:t>
            </a:r>
            <a:endParaRPr lang="it-IT" b="1" dirty="0">
              <a:solidFill>
                <a:schemeClr val="bg1">
                  <a:lumMod val="50000"/>
                </a:schemeClr>
              </a:solidFill>
              <a:latin typeface="Times New Roman" pitchFamily="18" charset="0"/>
              <a:cs typeface="Times New Roman" pitchFamily="18" charset="0"/>
            </a:endParaRPr>
          </a:p>
        </p:txBody>
      </p:sp>
      <p:sp>
        <p:nvSpPr>
          <p:cNvPr id="18" name="Ovale 17"/>
          <p:cNvSpPr/>
          <p:nvPr/>
        </p:nvSpPr>
        <p:spPr>
          <a:xfrm>
            <a:off x="3366630" y="2636912"/>
            <a:ext cx="2429506" cy="1855043"/>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chemeClr val="bg1"/>
            </a:solidFill>
          </a:ln>
          <a:effectLst>
            <a:outerShdw blurRad="76200" dir="18900000" sy="23000" kx="-1200000" algn="bl" rotWithShape="0">
              <a:prstClr val="black">
                <a:alpha val="20000"/>
              </a:prstClr>
            </a:outerShdw>
          </a:effectLst>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lnSpc>
                <a:spcPct val="150000"/>
              </a:lnSpc>
            </a:pPr>
            <a:r>
              <a:rPr lang="en-US" b="1" dirty="0">
                <a:solidFill>
                  <a:schemeClr val="bg1">
                    <a:lumMod val="50000"/>
                  </a:schemeClr>
                </a:solidFill>
                <a:latin typeface="Times New Roman" pitchFamily="18" charset="0"/>
                <a:cs typeface="Times New Roman" pitchFamily="18" charset="0"/>
              </a:rPr>
              <a:t>PROTECTED WEB SOFTWARE</a:t>
            </a:r>
            <a:endParaRPr lang="it-IT" b="1" dirty="0">
              <a:solidFill>
                <a:schemeClr val="bg1">
                  <a:lumMod val="50000"/>
                </a:schemeClr>
              </a:solidFill>
              <a:latin typeface="Times New Roman" pitchFamily="18" charset="0"/>
              <a:cs typeface="Times New Roman" pitchFamily="18" charset="0"/>
            </a:endParaRPr>
          </a:p>
        </p:txBody>
      </p:sp>
      <p:sp>
        <p:nvSpPr>
          <p:cNvPr id="11" name="Titolo 1"/>
          <p:cNvSpPr txBox="1">
            <a:spLocks/>
          </p:cNvSpPr>
          <p:nvPr/>
        </p:nvSpPr>
        <p:spPr>
          <a:xfrm>
            <a:off x="-7438" y="22940"/>
            <a:ext cx="1483094" cy="453732"/>
          </a:xfrm>
          <a:prstGeom prst="rect">
            <a:avLst/>
          </a:prstGeo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defPPr>
              <a:defRPr lang="it-IT"/>
            </a:defPPr>
            <a:lvl1pPr>
              <a:spcBef>
                <a:spcPct val="0"/>
              </a:spcBef>
              <a:buNone/>
              <a:defRPr sz="2800" b="1">
                <a:solidFill>
                  <a:srgbClr val="FF0000"/>
                </a:solidFill>
                <a:latin typeface="Times New Roman" pitchFamily="18" charset="0"/>
                <a:cs typeface="Times New Roman" pitchFamily="18" charset="0"/>
              </a:defRPr>
            </a:lvl1pPr>
          </a:lstStyle>
          <a:p>
            <a:r>
              <a:rPr lang="en-US" dirty="0" smtClean="0"/>
              <a:t>TOOLS</a:t>
            </a:r>
            <a:endParaRPr lang="en-US" dirty="0"/>
          </a:p>
        </p:txBody>
      </p:sp>
      <p:sp>
        <p:nvSpPr>
          <p:cNvPr id="19" name="Titolo 1"/>
          <p:cNvSpPr txBox="1">
            <a:spLocks/>
          </p:cNvSpPr>
          <p:nvPr/>
        </p:nvSpPr>
        <p:spPr>
          <a:xfrm>
            <a:off x="1547664" y="22940"/>
            <a:ext cx="3888432"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a:solidFill>
                  <a:schemeClr val="bg1">
                    <a:lumMod val="50000"/>
                  </a:schemeClr>
                </a:solidFill>
                <a:latin typeface="Times New Roman" pitchFamily="18" charset="0"/>
                <a:cs typeface="Times New Roman" pitchFamily="18" charset="0"/>
              </a:rPr>
              <a:t>The </a:t>
            </a:r>
            <a:r>
              <a:rPr lang="en-US" sz="2800" b="1" dirty="0" err="1">
                <a:solidFill>
                  <a:schemeClr val="bg1">
                    <a:lumMod val="50000"/>
                  </a:schemeClr>
                </a:solidFill>
                <a:latin typeface="Times New Roman" pitchFamily="18" charset="0"/>
                <a:cs typeface="Times New Roman" pitchFamily="18" charset="0"/>
              </a:rPr>
              <a:t>imigastric</a:t>
            </a:r>
            <a:r>
              <a:rPr lang="en-US" sz="2800" b="1" dirty="0">
                <a:solidFill>
                  <a:schemeClr val="bg1">
                    <a:lumMod val="50000"/>
                  </a:schemeClr>
                </a:solidFill>
                <a:latin typeface="Times New Roman" pitchFamily="18" charset="0"/>
                <a:cs typeface="Times New Roman" pitchFamily="18" charset="0"/>
              </a:rPr>
              <a:t> software</a:t>
            </a:r>
            <a:endParaRPr lang="it-IT" sz="2800" b="1" dirty="0">
              <a:solidFill>
                <a:schemeClr val="bg1">
                  <a:lumMod val="50000"/>
                </a:schemeClr>
              </a:solidFill>
              <a:latin typeface="Times New Roman" pitchFamily="18" charset="0"/>
              <a:cs typeface="Times New Roman" pitchFamily="18" charset="0"/>
            </a:endParaRPr>
          </a:p>
        </p:txBody>
      </p:sp>
      <p:sp>
        <p:nvSpPr>
          <p:cNvPr id="21" name="Ovale 20"/>
          <p:cNvSpPr/>
          <p:nvPr/>
        </p:nvSpPr>
        <p:spPr>
          <a:xfrm>
            <a:off x="198278" y="2012171"/>
            <a:ext cx="2285490" cy="1200805"/>
          </a:xfrm>
          <a:prstGeom prst="ellipse">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b="1" dirty="0" err="1">
                <a:solidFill>
                  <a:schemeClr val="bg1">
                    <a:lumMod val="50000"/>
                  </a:schemeClr>
                </a:solidFill>
                <a:latin typeface="Times New Roman" pitchFamily="18" charset="0"/>
                <a:cs typeface="Times New Roman" pitchFamily="18" charset="0"/>
              </a:rPr>
              <a:t>Avoiding</a:t>
            </a:r>
            <a:r>
              <a:rPr lang="it-IT" b="1" dirty="0">
                <a:solidFill>
                  <a:schemeClr val="bg1">
                    <a:lumMod val="50000"/>
                  </a:schemeClr>
                </a:solidFill>
                <a:latin typeface="Times New Roman" pitchFamily="18" charset="0"/>
                <a:cs typeface="Times New Roman" pitchFamily="18" charset="0"/>
              </a:rPr>
              <a:t> </a:t>
            </a:r>
            <a:r>
              <a:rPr lang="it-IT" b="1" dirty="0" err="1">
                <a:solidFill>
                  <a:schemeClr val="bg1">
                    <a:lumMod val="50000"/>
                  </a:schemeClr>
                </a:solidFill>
                <a:latin typeface="Times New Roman" pitchFamily="18" charset="0"/>
                <a:cs typeface="Times New Roman" pitchFamily="18" charset="0"/>
              </a:rPr>
              <a:t>transmission</a:t>
            </a:r>
            <a:r>
              <a:rPr lang="it-IT" b="1" dirty="0">
                <a:solidFill>
                  <a:schemeClr val="bg1">
                    <a:lumMod val="50000"/>
                  </a:schemeClr>
                </a:solidFill>
                <a:latin typeface="Times New Roman" pitchFamily="18" charset="0"/>
                <a:cs typeface="Times New Roman" pitchFamily="18" charset="0"/>
              </a:rPr>
              <a:t> </a:t>
            </a:r>
            <a:r>
              <a:rPr lang="it-IT" b="1" dirty="0" err="1">
                <a:solidFill>
                  <a:schemeClr val="bg1">
                    <a:lumMod val="50000"/>
                  </a:schemeClr>
                </a:solidFill>
                <a:latin typeface="Times New Roman" pitchFamily="18" charset="0"/>
                <a:cs typeface="Times New Roman" pitchFamily="18" charset="0"/>
              </a:rPr>
              <a:t>errors</a:t>
            </a:r>
            <a:endParaRPr lang="it-IT" b="1" dirty="0">
              <a:solidFill>
                <a:schemeClr val="bg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046477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7438" y="22940"/>
            <a:ext cx="1483094" cy="453732"/>
          </a:xfrm>
          <a:prstGeom prst="rect">
            <a:avLst/>
          </a:prstGeo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defPPr>
              <a:defRPr lang="it-IT"/>
            </a:defPPr>
            <a:lvl1pPr>
              <a:spcBef>
                <a:spcPct val="0"/>
              </a:spcBef>
              <a:buNone/>
              <a:defRPr sz="2800" b="1">
                <a:solidFill>
                  <a:srgbClr val="FF0000"/>
                </a:solidFill>
                <a:latin typeface="Times New Roman" pitchFamily="18" charset="0"/>
                <a:cs typeface="Times New Roman" pitchFamily="18" charset="0"/>
              </a:defRPr>
            </a:lvl1pPr>
          </a:lstStyle>
          <a:p>
            <a:r>
              <a:rPr lang="en-US" dirty="0" smtClean="0"/>
              <a:t>TOOLS</a:t>
            </a:r>
            <a:endParaRPr lang="en-US" dirty="0"/>
          </a:p>
        </p:txBody>
      </p:sp>
      <p:sp>
        <p:nvSpPr>
          <p:cNvPr id="7" name="Titolo 1"/>
          <p:cNvSpPr txBox="1">
            <a:spLocks/>
          </p:cNvSpPr>
          <p:nvPr/>
        </p:nvSpPr>
        <p:spPr>
          <a:xfrm>
            <a:off x="1547664" y="22940"/>
            <a:ext cx="3888432"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a:solidFill>
                  <a:schemeClr val="bg1">
                    <a:lumMod val="50000"/>
                  </a:schemeClr>
                </a:solidFill>
                <a:latin typeface="Times New Roman" pitchFamily="18" charset="0"/>
                <a:cs typeface="Times New Roman" pitchFamily="18" charset="0"/>
              </a:rPr>
              <a:t>The </a:t>
            </a:r>
            <a:r>
              <a:rPr lang="en-US" sz="2800" b="1" dirty="0" err="1">
                <a:solidFill>
                  <a:schemeClr val="bg1">
                    <a:lumMod val="50000"/>
                  </a:schemeClr>
                </a:solidFill>
                <a:latin typeface="Times New Roman" pitchFamily="18" charset="0"/>
                <a:cs typeface="Times New Roman" pitchFamily="18" charset="0"/>
              </a:rPr>
              <a:t>imigastric</a:t>
            </a:r>
            <a:r>
              <a:rPr lang="en-US" sz="2800" b="1" dirty="0">
                <a:solidFill>
                  <a:schemeClr val="bg1">
                    <a:lumMod val="50000"/>
                  </a:schemeClr>
                </a:solidFill>
                <a:latin typeface="Times New Roman" pitchFamily="18" charset="0"/>
                <a:cs typeface="Times New Roman" pitchFamily="18" charset="0"/>
              </a:rPr>
              <a:t> software</a:t>
            </a:r>
            <a:endParaRPr lang="it-IT" sz="2800" b="1" dirty="0">
              <a:solidFill>
                <a:schemeClr val="bg1">
                  <a:lumMod val="50000"/>
                </a:schemeClr>
              </a:solidFill>
              <a:latin typeface="Times New Roman" pitchFamily="18" charset="0"/>
              <a:cs typeface="Times New Roman" pitchFamily="18" charset="0"/>
            </a:endParaRPr>
          </a:p>
        </p:txBody>
      </p:sp>
      <p:sp>
        <p:nvSpPr>
          <p:cNvPr id="8" name="Rettangolo 7"/>
          <p:cNvSpPr/>
          <p:nvPr/>
        </p:nvSpPr>
        <p:spPr>
          <a:xfrm>
            <a:off x="107504" y="908720"/>
            <a:ext cx="8928992" cy="1440160"/>
          </a:xfrm>
          <a:prstGeom prst="rect">
            <a:avLst/>
          </a:prstGeom>
          <a:solidFill>
            <a:schemeClr val="accent1">
              <a:lumMod val="20000"/>
              <a:lumOff val="80000"/>
            </a:scheme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IMIGASTRIC software is an ERP (Enterprise Resource Planning) advanced system structured with specific sections dedicated to clinical data management and implementing </a:t>
            </a:r>
            <a:r>
              <a:rPr lang="en-US" dirty="0" smtClean="0">
                <a:latin typeface="Times New Roman" pitchFamily="18" charset="0"/>
                <a:cs typeface="Times New Roman" pitchFamily="18" charset="0"/>
              </a:rPr>
              <a:t>processes</a:t>
            </a:r>
            <a:r>
              <a:rPr lang="it-IT" b="1" dirty="0">
                <a:solidFill>
                  <a:schemeClr val="tx1"/>
                </a:solidFill>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9" name="Rettangolo 8"/>
          <p:cNvSpPr/>
          <p:nvPr/>
        </p:nvSpPr>
        <p:spPr>
          <a:xfrm>
            <a:off x="107505" y="2852936"/>
            <a:ext cx="4464495" cy="2951064"/>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ct val="150000"/>
              </a:lnSpc>
              <a:buFont typeface="Wingdings" pitchFamily="2" charset="2"/>
              <a:buChar char="Ø"/>
            </a:pPr>
            <a:r>
              <a:rPr lang="en-US" spc="-20" dirty="0">
                <a:latin typeface="Times New Roman" pitchFamily="18" charset="0"/>
                <a:cs typeface="Times New Roman" pitchFamily="18" charset="0"/>
              </a:rPr>
              <a:t>The platform was designed by balancing the exigency to implement the application according to "Good Clinical Practice" and the need it is user friendly and safe.</a:t>
            </a:r>
            <a:endParaRPr lang="it-IT" spc="-20" dirty="0">
              <a:latin typeface="Times New Roman" pitchFamily="18" charset="0"/>
              <a:cs typeface="Times New Roman" pitchFamily="18" charset="0"/>
            </a:endParaRPr>
          </a:p>
          <a:p>
            <a:pPr marL="285750" indent="-285750" algn="just">
              <a:lnSpc>
                <a:spcPct val="150000"/>
              </a:lnSpc>
              <a:buFont typeface="Wingdings" pitchFamily="2" charset="2"/>
              <a:buChar char="Ø"/>
            </a:pPr>
            <a:r>
              <a:rPr lang="en-US" spc="-40" dirty="0">
                <a:latin typeface="Times New Roman" pitchFamily="18" charset="0"/>
                <a:cs typeface="Times New Roman" pitchFamily="18" charset="0"/>
              </a:rPr>
              <a:t>Various access profiles (user, administrator), each of which are authorized to display specific information for tailored management.</a:t>
            </a:r>
          </a:p>
        </p:txBody>
      </p:sp>
      <p:pic>
        <p:nvPicPr>
          <p:cNvPr id="2" name="Video Imigastric[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4527" y="2852936"/>
            <a:ext cx="4463977" cy="4005064"/>
          </a:xfrm>
          <a:prstGeom prst="rect">
            <a:avLst/>
          </a:prstGeom>
        </p:spPr>
      </p:pic>
    </p:spTree>
    <p:extLst>
      <p:ext uri="{BB962C8B-B14F-4D97-AF65-F5344CB8AC3E}">
        <p14:creationId xmlns:p14="http://schemas.microsoft.com/office/powerpoint/2010/main" val="151597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7438" y="22940"/>
            <a:ext cx="1483094" cy="453732"/>
          </a:xfrm>
          <a:prstGeom prst="rect">
            <a:avLst/>
          </a:prstGeo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defPPr>
              <a:defRPr lang="it-IT"/>
            </a:defPPr>
            <a:lvl1pPr>
              <a:spcBef>
                <a:spcPct val="0"/>
              </a:spcBef>
              <a:buNone/>
              <a:defRPr sz="2800" b="1">
                <a:solidFill>
                  <a:srgbClr val="FF0000"/>
                </a:solidFill>
                <a:latin typeface="Times New Roman" pitchFamily="18" charset="0"/>
                <a:cs typeface="Times New Roman" pitchFamily="18" charset="0"/>
              </a:defRPr>
            </a:lvl1pPr>
          </a:lstStyle>
          <a:p>
            <a:r>
              <a:rPr lang="en-US" dirty="0" smtClean="0"/>
              <a:t>TOOLS</a:t>
            </a:r>
            <a:endParaRPr lang="en-US" dirty="0"/>
          </a:p>
        </p:txBody>
      </p:sp>
      <p:sp>
        <p:nvSpPr>
          <p:cNvPr id="7" name="Titolo 1"/>
          <p:cNvSpPr txBox="1">
            <a:spLocks/>
          </p:cNvSpPr>
          <p:nvPr/>
        </p:nvSpPr>
        <p:spPr>
          <a:xfrm>
            <a:off x="1547664" y="22940"/>
            <a:ext cx="3888432" cy="453732"/>
          </a:xfrm>
          <a:prstGeom prst="rect">
            <a:avLst/>
          </a:prstGeom>
          <a:solidFill>
            <a:schemeClr val="bg1">
              <a:lumMod val="9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just"/>
            <a:r>
              <a:rPr lang="en-US" sz="2800" b="1" dirty="0">
                <a:solidFill>
                  <a:schemeClr val="bg1">
                    <a:lumMod val="50000"/>
                  </a:schemeClr>
                </a:solidFill>
                <a:latin typeface="Times New Roman" pitchFamily="18" charset="0"/>
                <a:cs typeface="Times New Roman" pitchFamily="18" charset="0"/>
              </a:rPr>
              <a:t>The </a:t>
            </a:r>
            <a:r>
              <a:rPr lang="en-US" sz="2800" b="1" dirty="0" err="1">
                <a:solidFill>
                  <a:schemeClr val="bg1">
                    <a:lumMod val="50000"/>
                  </a:schemeClr>
                </a:solidFill>
                <a:latin typeface="Times New Roman" pitchFamily="18" charset="0"/>
                <a:cs typeface="Times New Roman" pitchFamily="18" charset="0"/>
              </a:rPr>
              <a:t>imigastric</a:t>
            </a:r>
            <a:r>
              <a:rPr lang="en-US" sz="2800" b="1" dirty="0">
                <a:solidFill>
                  <a:schemeClr val="bg1">
                    <a:lumMod val="50000"/>
                  </a:schemeClr>
                </a:solidFill>
                <a:latin typeface="Times New Roman" pitchFamily="18" charset="0"/>
                <a:cs typeface="Times New Roman" pitchFamily="18" charset="0"/>
              </a:rPr>
              <a:t> software</a:t>
            </a:r>
            <a:endParaRPr lang="it-IT" sz="2800" b="1" dirty="0">
              <a:solidFill>
                <a:schemeClr val="bg1">
                  <a:lumMod val="50000"/>
                </a:schemeClr>
              </a:solidFill>
              <a:latin typeface="Times New Roman" pitchFamily="18" charset="0"/>
              <a:cs typeface="Times New Roman" pitchFamily="18" charset="0"/>
            </a:endParaRPr>
          </a:p>
        </p:txBody>
      </p:sp>
      <p:sp>
        <p:nvSpPr>
          <p:cNvPr id="8" name="Rettangolo 7"/>
          <p:cNvSpPr/>
          <p:nvPr/>
        </p:nvSpPr>
        <p:spPr>
          <a:xfrm>
            <a:off x="107504" y="908720"/>
            <a:ext cx="8928992" cy="1440160"/>
          </a:xfrm>
          <a:prstGeom prst="rect">
            <a:avLst/>
          </a:prstGeom>
          <a:solidFill>
            <a:schemeClr val="accent1">
              <a:lumMod val="20000"/>
              <a:lumOff val="80000"/>
            </a:scheme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en-US" spc="-10" dirty="0">
                <a:latin typeface="Times New Roman" pitchFamily="18" charset="0"/>
                <a:cs typeface="Times New Roman" pitchFamily="18" charset="0"/>
              </a:rPr>
              <a:t>Advanced software technology: complete management of the IMIGASTRIC registry in RDE (Remote Data Entry) mode, possible by exploiting broad band (ISDN, ADSL) Internet connection.</a:t>
            </a:r>
          </a:p>
        </p:txBody>
      </p:sp>
      <p:sp>
        <p:nvSpPr>
          <p:cNvPr id="9" name="Rettangolo 8"/>
          <p:cNvSpPr/>
          <p:nvPr/>
        </p:nvSpPr>
        <p:spPr>
          <a:xfrm>
            <a:off x="107505" y="2852936"/>
            <a:ext cx="4464495" cy="3782061"/>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lnSpc>
                <a:spcPct val="150000"/>
              </a:lnSpc>
              <a:buFont typeface="Wingdings" pitchFamily="2" charset="2"/>
              <a:buChar char="Ø"/>
            </a:pPr>
            <a:r>
              <a:rPr lang="en-US" spc="-30" dirty="0">
                <a:latin typeface="Times New Roman" pitchFamily="18" charset="0"/>
                <a:cs typeface="Times New Roman" pitchFamily="18" charset="0"/>
              </a:rPr>
              <a:t>Any activity required by investigators can be performed through an application available online and accessible via a specific Internet address. </a:t>
            </a:r>
          </a:p>
          <a:p>
            <a:pPr marL="285750" indent="-285750" algn="just">
              <a:lnSpc>
                <a:spcPct val="150000"/>
              </a:lnSpc>
              <a:buFont typeface="Wingdings" pitchFamily="2" charset="2"/>
              <a:buChar char="Ø"/>
            </a:pPr>
            <a:r>
              <a:rPr lang="en-US" spc="-30" dirty="0">
                <a:latin typeface="Times New Roman" pitchFamily="18" charset="0"/>
                <a:cs typeface="Times New Roman" pitchFamily="18" charset="0"/>
              </a:rPr>
              <a:t>Through the activation of particular analysis tools, it is possible to obtain data in real time. </a:t>
            </a:r>
          </a:p>
          <a:p>
            <a:pPr marL="285750" indent="-285750" algn="just">
              <a:lnSpc>
                <a:spcPct val="150000"/>
              </a:lnSpc>
              <a:buFont typeface="Wingdings" pitchFamily="2" charset="2"/>
              <a:buChar char="Ø"/>
            </a:pPr>
            <a:r>
              <a:rPr lang="en-US" spc="-30" dirty="0">
                <a:latin typeface="Times New Roman" pitchFamily="18" charset="0"/>
                <a:cs typeface="Times New Roman" pitchFamily="18" charset="0"/>
              </a:rPr>
              <a:t>Assurance of data quality and safety. Monitoring of the quality of data written in electronic formats</a:t>
            </a:r>
            <a:r>
              <a:rPr lang="en-US" spc="-30" dirty="0" smtClean="0">
                <a:latin typeface="Times New Roman" pitchFamily="18" charset="0"/>
                <a:cs typeface="Times New Roman" pitchFamily="18" charset="0"/>
              </a:rPr>
              <a:t>.</a:t>
            </a:r>
            <a:endParaRPr lang="en-US" spc="-30" dirty="0">
              <a:latin typeface="Times New Roman" pitchFamily="18" charset="0"/>
              <a:cs typeface="Times New Roman" pitchFamily="18" charset="0"/>
            </a:endParaRPr>
          </a:p>
        </p:txBody>
      </p:sp>
      <p:pic>
        <p:nvPicPr>
          <p:cNvPr id="2" name="Video Imigastric[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4008" y="2852936"/>
            <a:ext cx="4463979" cy="4005064"/>
          </a:xfrm>
          <a:prstGeom prst="rect">
            <a:avLst/>
          </a:prstGeom>
        </p:spPr>
      </p:pic>
    </p:spTree>
    <p:extLst>
      <p:ext uri="{BB962C8B-B14F-4D97-AF65-F5344CB8AC3E}">
        <p14:creationId xmlns:p14="http://schemas.microsoft.com/office/powerpoint/2010/main" val="257450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7438" y="22940"/>
            <a:ext cx="4939478" cy="453732"/>
          </a:xfrm>
          <a:prstGeom prst="rect">
            <a:avLst/>
          </a:prstGeo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defPPr>
              <a:defRPr lang="it-IT"/>
            </a:defPPr>
            <a:lvl1pPr>
              <a:spcBef>
                <a:spcPct val="0"/>
              </a:spcBef>
              <a:buNone/>
              <a:defRPr sz="2800" b="1">
                <a:solidFill>
                  <a:srgbClr val="FF0000"/>
                </a:solidFill>
                <a:latin typeface="Times New Roman" pitchFamily="18" charset="0"/>
                <a:cs typeface="Times New Roman" pitchFamily="18" charset="0"/>
              </a:defRPr>
            </a:lvl1pPr>
          </a:lstStyle>
          <a:p>
            <a:r>
              <a:rPr lang="en-US" dirty="0" smtClean="0"/>
              <a:t>FINANCING </a:t>
            </a:r>
            <a:r>
              <a:rPr lang="en-US" dirty="0"/>
              <a:t>OF THE </a:t>
            </a:r>
            <a:r>
              <a:rPr lang="en-US" dirty="0" smtClean="0"/>
              <a:t>STUDY</a:t>
            </a:r>
            <a:endParaRPr lang="it-IT" dirty="0"/>
          </a:p>
        </p:txBody>
      </p:sp>
      <p:sp>
        <p:nvSpPr>
          <p:cNvPr id="8" name="Rettangolo 7"/>
          <p:cNvSpPr/>
          <p:nvPr/>
        </p:nvSpPr>
        <p:spPr>
          <a:xfrm>
            <a:off x="107504" y="908720"/>
            <a:ext cx="8928992" cy="1440160"/>
          </a:xfrm>
          <a:prstGeom prst="rect">
            <a:avLst/>
          </a:prstGeom>
          <a:solidFill>
            <a:schemeClr val="accent3">
              <a:lumMod val="40000"/>
              <a:lumOff val="60000"/>
            </a:scheme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en-GB" dirty="0">
                <a:latin typeface="Times New Roman" pitchFamily="18" charset="0"/>
                <a:cs typeface="Times New Roman" pitchFamily="18" charset="0"/>
              </a:rPr>
              <a:t>The IMIGASTRIC project is supported by CARIT Foundation (</a:t>
            </a:r>
            <a:r>
              <a:rPr lang="en-GB" dirty="0" err="1">
                <a:latin typeface="Times New Roman" pitchFamily="18" charset="0"/>
                <a:cs typeface="Times New Roman" pitchFamily="18" charset="0"/>
              </a:rPr>
              <a:t>Fondazione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Cassa</a:t>
            </a:r>
            <a:r>
              <a:rPr lang="en-GB" dirty="0">
                <a:latin typeface="Times New Roman" pitchFamily="18" charset="0"/>
                <a:cs typeface="Times New Roman" pitchFamily="18" charset="0"/>
              </a:rPr>
              <a:t> di </a:t>
            </a:r>
            <a:r>
              <a:rPr lang="en-GB" dirty="0" err="1">
                <a:latin typeface="Times New Roman" pitchFamily="18" charset="0"/>
                <a:cs typeface="Times New Roman" pitchFamily="18" charset="0"/>
              </a:rPr>
              <a:t>Risparmio</a:t>
            </a:r>
            <a:r>
              <a:rPr lang="en-GB" dirty="0">
                <a:latin typeface="Times New Roman" pitchFamily="18" charset="0"/>
                <a:cs typeface="Times New Roman" pitchFamily="18" charset="0"/>
              </a:rPr>
              <a:t> di Terni e </a:t>
            </a:r>
            <a:r>
              <a:rPr lang="en-GB" dirty="0" err="1">
                <a:latin typeface="Times New Roman" pitchFamily="18" charset="0"/>
                <a:cs typeface="Times New Roman" pitchFamily="18" charset="0"/>
              </a:rPr>
              <a:t>Narni</a:t>
            </a:r>
            <a:r>
              <a:rPr lang="en-GB" dirty="0">
                <a:latin typeface="Times New Roman" pitchFamily="18" charset="0"/>
                <a:cs typeface="Times New Roman" pitchFamily="18" charset="0"/>
              </a:rPr>
              <a:t>), an organization that supports </a:t>
            </a:r>
            <a:r>
              <a:rPr lang="en-GB" dirty="0" err="1">
                <a:latin typeface="Times New Roman" pitchFamily="18" charset="0"/>
                <a:cs typeface="Times New Roman" pitchFamily="18" charset="0"/>
              </a:rPr>
              <a:t>nonprofit</a:t>
            </a:r>
            <a:r>
              <a:rPr lang="en-GB" dirty="0">
                <a:latin typeface="Times New Roman" pitchFamily="18" charset="0"/>
                <a:cs typeface="Times New Roman" pitchFamily="18" charset="0"/>
              </a:rPr>
              <a:t> research for the St. Mary’s Hospital of Terni and University of Perugia. Grant number: 0024137, approved 12/11/2014.</a:t>
            </a:r>
            <a:endParaRPr lang="it-IT" dirty="0">
              <a:latin typeface="Times New Roman" pitchFamily="18" charset="0"/>
              <a:cs typeface="Times New Roman" pitchFamily="18" charset="0"/>
            </a:endParaRPr>
          </a:p>
        </p:txBody>
      </p:sp>
    </p:spTree>
    <p:extLst>
      <p:ext uri="{BB962C8B-B14F-4D97-AF65-F5344CB8AC3E}">
        <p14:creationId xmlns:p14="http://schemas.microsoft.com/office/powerpoint/2010/main" val="949987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7438" y="22940"/>
            <a:ext cx="4003374" cy="453732"/>
          </a:xfrm>
          <a:prstGeom prst="rect">
            <a:avLst/>
          </a:prstGeo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defPPr>
              <a:defRPr lang="it-IT"/>
            </a:defPPr>
            <a:lvl1pPr>
              <a:spcBef>
                <a:spcPct val="0"/>
              </a:spcBef>
              <a:buNone/>
              <a:defRPr sz="2800" b="1">
                <a:solidFill>
                  <a:srgbClr val="FF0000"/>
                </a:solidFill>
                <a:latin typeface="Times New Roman" pitchFamily="18" charset="0"/>
                <a:cs typeface="Times New Roman" pitchFamily="18" charset="0"/>
              </a:defRPr>
            </a:lvl1pPr>
          </a:lstStyle>
          <a:p>
            <a:r>
              <a:rPr lang="en-US" dirty="0" smtClean="0"/>
              <a:t>MORE INFORMATION</a:t>
            </a:r>
            <a:endParaRPr lang="it-IT" dirty="0"/>
          </a:p>
        </p:txBody>
      </p:sp>
      <p:sp>
        <p:nvSpPr>
          <p:cNvPr id="5" name="Rettangolo 4"/>
          <p:cNvSpPr/>
          <p:nvPr/>
        </p:nvSpPr>
        <p:spPr>
          <a:xfrm>
            <a:off x="107504" y="908720"/>
            <a:ext cx="8928992" cy="1440160"/>
          </a:xfrm>
          <a:prstGeom prst="rect">
            <a:avLst/>
          </a:prstGeom>
          <a:solidFill>
            <a:schemeClr val="bg1">
              <a:lumMod val="85000"/>
            </a:scheme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it-IT" sz="4800" b="1" dirty="0" smtClean="0">
                <a:solidFill>
                  <a:schemeClr val="tx1"/>
                </a:solidFill>
                <a:latin typeface="Times New Roman" pitchFamily="18" charset="0"/>
                <a:cs typeface="Times New Roman" pitchFamily="18" charset="0"/>
              </a:rPr>
              <a:t>www.imigastric.com</a:t>
            </a:r>
            <a:endParaRPr lang="it-IT" sz="4800" b="1" dirty="0">
              <a:solidFill>
                <a:schemeClr val="tx1"/>
              </a:solidFill>
              <a:latin typeface="Times New Roman" pitchFamily="18" charset="0"/>
              <a:cs typeface="Times New Roman" pitchFamily="18" charset="0"/>
            </a:endParaRPr>
          </a:p>
        </p:txBody>
      </p:sp>
      <p:sp>
        <p:nvSpPr>
          <p:cNvPr id="6" name="Rettangolo 5"/>
          <p:cNvSpPr/>
          <p:nvPr/>
        </p:nvSpPr>
        <p:spPr>
          <a:xfrm>
            <a:off x="179512" y="5469031"/>
            <a:ext cx="5688632" cy="1200329"/>
          </a:xfrm>
          <a:prstGeom prst="rect">
            <a:avLst/>
          </a:prstGeom>
          <a:solidFill>
            <a:srgbClr val="E9EDF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171450" indent="-171450" algn="just">
              <a:buFont typeface="Wingdings" pitchFamily="2" charset="2"/>
              <a:buChar char="§"/>
            </a:pPr>
            <a:r>
              <a:rPr lang="en-US" sz="900" dirty="0" err="1">
                <a:latin typeface="Times New Roman" pitchFamily="18" charset="0"/>
                <a:cs typeface="Times New Roman" pitchFamily="18" charset="0"/>
              </a:rPr>
              <a:t>Parisi</a:t>
            </a:r>
            <a:r>
              <a:rPr lang="en-US" sz="900" dirty="0">
                <a:latin typeface="Times New Roman" pitchFamily="18" charset="0"/>
                <a:cs typeface="Times New Roman" pitchFamily="18" charset="0"/>
              </a:rPr>
              <a:t> A, </a:t>
            </a:r>
            <a:r>
              <a:rPr lang="en-US" sz="900" dirty="0" err="1">
                <a:latin typeface="Times New Roman" pitchFamily="18" charset="0"/>
                <a:cs typeface="Times New Roman" pitchFamily="18" charset="0"/>
              </a:rPr>
              <a:t>Desiderio</a:t>
            </a:r>
            <a:r>
              <a:rPr lang="en-US" sz="900" dirty="0">
                <a:latin typeface="Times New Roman" pitchFamily="18" charset="0"/>
                <a:cs typeface="Times New Roman" pitchFamily="18" charset="0"/>
              </a:rPr>
              <a:t> J (2015) </a:t>
            </a:r>
            <a:r>
              <a:rPr lang="en-US" sz="900" b="1" dirty="0">
                <a:latin typeface="Times New Roman" pitchFamily="18" charset="0"/>
                <a:cs typeface="Times New Roman" pitchFamily="18" charset="0"/>
              </a:rPr>
              <a:t>Establishing a multi-institutional registry to compare the outcomes of robotic, laparoscopic, and open surgery for gastric cancer.</a:t>
            </a:r>
            <a:r>
              <a:rPr lang="en-US" sz="900" dirty="0">
                <a:latin typeface="Times New Roman" pitchFamily="18" charset="0"/>
                <a:cs typeface="Times New Roman" pitchFamily="18" charset="0"/>
              </a:rPr>
              <a:t> Surgery</a:t>
            </a:r>
            <a:r>
              <a:rPr lang="en-US" sz="900" dirty="0" smtClean="0">
                <a:latin typeface="Times New Roman" pitchFamily="18" charset="0"/>
                <a:cs typeface="Times New Roman" pitchFamily="18" charset="0"/>
              </a:rPr>
              <a:t>.</a:t>
            </a:r>
          </a:p>
          <a:p>
            <a:pPr marL="171450" indent="-171450" algn="just">
              <a:buFont typeface="Wingdings" pitchFamily="2" charset="2"/>
              <a:buChar char="§"/>
            </a:pPr>
            <a:endParaRPr lang="it-IT" sz="900" dirty="0">
              <a:latin typeface="Times New Roman" pitchFamily="18" charset="0"/>
              <a:cs typeface="Times New Roman" pitchFamily="18" charset="0"/>
            </a:endParaRPr>
          </a:p>
          <a:p>
            <a:pPr marL="171450" indent="-171450" algn="just">
              <a:buFont typeface="Wingdings" pitchFamily="2" charset="2"/>
              <a:buChar char="§"/>
            </a:pPr>
            <a:r>
              <a:rPr lang="en-US" sz="900" dirty="0" err="1">
                <a:latin typeface="Times New Roman" pitchFamily="18" charset="0"/>
                <a:cs typeface="Times New Roman" pitchFamily="18" charset="0"/>
              </a:rPr>
              <a:t>Parisi</a:t>
            </a:r>
            <a:r>
              <a:rPr lang="en-US" sz="900" dirty="0">
                <a:latin typeface="Times New Roman" pitchFamily="18" charset="0"/>
                <a:cs typeface="Times New Roman" pitchFamily="18" charset="0"/>
              </a:rPr>
              <a:t> A, Nguyen NT, </a:t>
            </a:r>
            <a:r>
              <a:rPr lang="en-US" sz="900" dirty="0" err="1">
                <a:latin typeface="Times New Roman" pitchFamily="18" charset="0"/>
                <a:cs typeface="Times New Roman" pitchFamily="18" charset="0"/>
              </a:rPr>
              <a:t>Reim</a:t>
            </a:r>
            <a:r>
              <a:rPr lang="en-US" sz="900" dirty="0">
                <a:latin typeface="Times New Roman" pitchFamily="18" charset="0"/>
                <a:cs typeface="Times New Roman" pitchFamily="18" charset="0"/>
              </a:rPr>
              <a:t> D, Zhang S, Jiang ZW, Brower ST, </a:t>
            </a:r>
            <a:r>
              <a:rPr lang="en-US" sz="900" dirty="0" err="1">
                <a:latin typeface="Times New Roman" pitchFamily="18" charset="0"/>
                <a:cs typeface="Times New Roman" pitchFamily="18" charset="0"/>
              </a:rPr>
              <a:t>Azagra</a:t>
            </a:r>
            <a:r>
              <a:rPr lang="en-US" sz="900" dirty="0">
                <a:latin typeface="Times New Roman" pitchFamily="18" charset="0"/>
                <a:cs typeface="Times New Roman" pitchFamily="18" charset="0"/>
              </a:rPr>
              <a:t> JS, </a:t>
            </a:r>
            <a:r>
              <a:rPr lang="en-US" sz="900" dirty="0" err="1">
                <a:latin typeface="Times New Roman" pitchFamily="18" charset="0"/>
                <a:cs typeface="Times New Roman" pitchFamily="18" charset="0"/>
              </a:rPr>
              <a:t>Facy</a:t>
            </a:r>
            <a:r>
              <a:rPr lang="en-US" sz="900" dirty="0">
                <a:latin typeface="Times New Roman" pitchFamily="18" charset="0"/>
                <a:cs typeface="Times New Roman" pitchFamily="18" charset="0"/>
              </a:rPr>
              <a:t> O, </a:t>
            </a:r>
            <a:r>
              <a:rPr lang="en-US" sz="900" dirty="0" err="1">
                <a:latin typeface="Times New Roman" pitchFamily="18" charset="0"/>
                <a:cs typeface="Times New Roman" pitchFamily="18" charset="0"/>
              </a:rPr>
              <a:t>Alimoglu</a:t>
            </a:r>
            <a:r>
              <a:rPr lang="en-US" sz="900" dirty="0">
                <a:latin typeface="Times New Roman" pitchFamily="18" charset="0"/>
                <a:cs typeface="Times New Roman" pitchFamily="18" charset="0"/>
              </a:rPr>
              <a:t> O, Jackson PG, </a:t>
            </a:r>
            <a:r>
              <a:rPr lang="en-US" sz="900" dirty="0" err="1">
                <a:latin typeface="Times New Roman" pitchFamily="18" charset="0"/>
                <a:cs typeface="Times New Roman" pitchFamily="18" charset="0"/>
              </a:rPr>
              <a:t>Tsujimoto</a:t>
            </a:r>
            <a:r>
              <a:rPr lang="en-US" sz="900" dirty="0">
                <a:latin typeface="Times New Roman" pitchFamily="18" charset="0"/>
                <a:cs typeface="Times New Roman" pitchFamily="18" charset="0"/>
              </a:rPr>
              <a:t> H, </a:t>
            </a:r>
            <a:r>
              <a:rPr lang="en-US" sz="900" dirty="0" err="1">
                <a:latin typeface="Times New Roman" pitchFamily="18" charset="0"/>
                <a:cs typeface="Times New Roman" pitchFamily="18" charset="0"/>
              </a:rPr>
              <a:t>Kurokawa</a:t>
            </a:r>
            <a:r>
              <a:rPr lang="en-US" sz="900" dirty="0">
                <a:latin typeface="Times New Roman" pitchFamily="18" charset="0"/>
                <a:cs typeface="Times New Roman" pitchFamily="18" charset="0"/>
              </a:rPr>
              <a:t> Y, </a:t>
            </a:r>
            <a:r>
              <a:rPr lang="en-US" sz="900" dirty="0" err="1">
                <a:latin typeface="Times New Roman" pitchFamily="18" charset="0"/>
                <a:cs typeface="Times New Roman" pitchFamily="18" charset="0"/>
              </a:rPr>
              <a:t>Zang</a:t>
            </a:r>
            <a:r>
              <a:rPr lang="en-US" sz="900" dirty="0">
                <a:latin typeface="Times New Roman" pitchFamily="18" charset="0"/>
                <a:cs typeface="Times New Roman" pitchFamily="18" charset="0"/>
              </a:rPr>
              <a:t> L, Coburn NG, Yu PW, Zhang B, </a:t>
            </a:r>
            <a:r>
              <a:rPr lang="en-US" sz="900" dirty="0" err="1">
                <a:latin typeface="Times New Roman" pitchFamily="18" charset="0"/>
                <a:cs typeface="Times New Roman" pitchFamily="18" charset="0"/>
              </a:rPr>
              <a:t>Feng</a:t>
            </a:r>
            <a:r>
              <a:rPr lang="en-US" sz="900" dirty="0">
                <a:latin typeface="Times New Roman" pitchFamily="18" charset="0"/>
                <a:cs typeface="Times New Roman" pitchFamily="18" charset="0"/>
              </a:rPr>
              <a:t> Q, </a:t>
            </a:r>
            <a:r>
              <a:rPr lang="en-US" sz="900" dirty="0" err="1">
                <a:latin typeface="Times New Roman" pitchFamily="18" charset="0"/>
                <a:cs typeface="Times New Roman" pitchFamily="18" charset="0"/>
              </a:rPr>
              <a:t>Coratti</a:t>
            </a:r>
            <a:r>
              <a:rPr lang="en-US" sz="900" dirty="0">
                <a:latin typeface="Times New Roman" pitchFamily="18" charset="0"/>
                <a:cs typeface="Times New Roman" pitchFamily="18" charset="0"/>
              </a:rPr>
              <a:t> A, </a:t>
            </a:r>
            <a:r>
              <a:rPr lang="en-US" sz="900" dirty="0" err="1">
                <a:latin typeface="Times New Roman" pitchFamily="18" charset="0"/>
                <a:cs typeface="Times New Roman" pitchFamily="18" charset="0"/>
              </a:rPr>
              <a:t>Annecchiarico</a:t>
            </a:r>
            <a:r>
              <a:rPr lang="en-US" sz="900" dirty="0">
                <a:latin typeface="Times New Roman" pitchFamily="18" charset="0"/>
                <a:cs typeface="Times New Roman" pitchFamily="18" charset="0"/>
              </a:rPr>
              <a:t> M, Novotny A, </a:t>
            </a:r>
            <a:r>
              <a:rPr lang="en-US" sz="900" dirty="0" err="1">
                <a:latin typeface="Times New Roman" pitchFamily="18" charset="0"/>
                <a:cs typeface="Times New Roman" pitchFamily="18" charset="0"/>
              </a:rPr>
              <a:t>Goergen</a:t>
            </a:r>
            <a:r>
              <a:rPr lang="en-US" sz="900" dirty="0">
                <a:latin typeface="Times New Roman" pitchFamily="18" charset="0"/>
                <a:cs typeface="Times New Roman" pitchFamily="18" charset="0"/>
              </a:rPr>
              <a:t> M, </a:t>
            </a:r>
            <a:r>
              <a:rPr lang="en-US" sz="900" dirty="0" err="1">
                <a:latin typeface="Times New Roman" pitchFamily="18" charset="0"/>
                <a:cs typeface="Times New Roman" pitchFamily="18" charset="0"/>
              </a:rPr>
              <a:t>Lequeu</a:t>
            </a:r>
            <a:r>
              <a:rPr lang="en-US" sz="900" dirty="0">
                <a:latin typeface="Times New Roman" pitchFamily="18" charset="0"/>
                <a:cs typeface="Times New Roman" pitchFamily="18" charset="0"/>
              </a:rPr>
              <a:t> JB, </a:t>
            </a:r>
            <a:r>
              <a:rPr lang="en-US" sz="900" dirty="0" err="1">
                <a:latin typeface="Times New Roman" pitchFamily="18" charset="0"/>
                <a:cs typeface="Times New Roman" pitchFamily="18" charset="0"/>
              </a:rPr>
              <a:t>Eren</a:t>
            </a:r>
            <a:r>
              <a:rPr lang="en-US" sz="900" dirty="0">
                <a:latin typeface="Times New Roman" pitchFamily="18" charset="0"/>
                <a:cs typeface="Times New Roman" pitchFamily="18" charset="0"/>
              </a:rPr>
              <a:t> T, </a:t>
            </a:r>
            <a:r>
              <a:rPr lang="en-US" sz="900" dirty="0" err="1">
                <a:latin typeface="Times New Roman" pitchFamily="18" charset="0"/>
                <a:cs typeface="Times New Roman" pitchFamily="18" charset="0"/>
              </a:rPr>
              <a:t>Leblebici</a:t>
            </a:r>
            <a:r>
              <a:rPr lang="en-US" sz="900" dirty="0">
                <a:latin typeface="Times New Roman" pitchFamily="18" charset="0"/>
                <a:cs typeface="Times New Roman" pitchFamily="18" charset="0"/>
              </a:rPr>
              <a:t> M, Al-</a:t>
            </a:r>
            <a:r>
              <a:rPr lang="en-US" sz="900" dirty="0" err="1">
                <a:latin typeface="Times New Roman" pitchFamily="18" charset="0"/>
                <a:cs typeface="Times New Roman" pitchFamily="18" charset="0"/>
              </a:rPr>
              <a:t>Refaie</a:t>
            </a:r>
            <a:r>
              <a:rPr lang="en-US" sz="900" dirty="0">
                <a:latin typeface="Times New Roman" pitchFamily="18" charset="0"/>
                <a:cs typeface="Times New Roman" pitchFamily="18" charset="0"/>
              </a:rPr>
              <a:t> W, </a:t>
            </a:r>
            <a:r>
              <a:rPr lang="en-US" sz="900" dirty="0" err="1">
                <a:latin typeface="Times New Roman" pitchFamily="18" charset="0"/>
                <a:cs typeface="Times New Roman" pitchFamily="18" charset="0"/>
              </a:rPr>
              <a:t>Takiguchi</a:t>
            </a:r>
            <a:r>
              <a:rPr lang="en-US" sz="900" dirty="0">
                <a:latin typeface="Times New Roman" pitchFamily="18" charset="0"/>
                <a:cs typeface="Times New Roman" pitchFamily="18" charset="0"/>
              </a:rPr>
              <a:t> S, </a:t>
            </a:r>
            <a:r>
              <a:rPr lang="en-US" sz="900" dirty="0" err="1">
                <a:latin typeface="Times New Roman" pitchFamily="18" charset="0"/>
                <a:cs typeface="Times New Roman" pitchFamily="18" charset="0"/>
              </a:rPr>
              <a:t>Junjun</a:t>
            </a:r>
            <a:r>
              <a:rPr lang="en-US" sz="900" dirty="0">
                <a:latin typeface="Times New Roman" pitchFamily="18" charset="0"/>
                <a:cs typeface="Times New Roman" pitchFamily="18" charset="0"/>
              </a:rPr>
              <a:t> MA, Zhao YL, Liu T, </a:t>
            </a:r>
            <a:r>
              <a:rPr lang="en-US" sz="900" dirty="0" err="1">
                <a:latin typeface="Times New Roman" pitchFamily="18" charset="0"/>
                <a:cs typeface="Times New Roman" pitchFamily="18" charset="0"/>
              </a:rPr>
              <a:t>Desiderio</a:t>
            </a:r>
            <a:r>
              <a:rPr lang="en-US" sz="900" dirty="0">
                <a:latin typeface="Times New Roman" pitchFamily="18" charset="0"/>
                <a:cs typeface="Times New Roman" pitchFamily="18" charset="0"/>
              </a:rPr>
              <a:t> J (2015) </a:t>
            </a:r>
            <a:r>
              <a:rPr lang="en-US" sz="900" b="1" dirty="0">
                <a:latin typeface="Times New Roman" pitchFamily="18" charset="0"/>
                <a:cs typeface="Times New Roman" pitchFamily="18" charset="0"/>
              </a:rPr>
              <a:t>Current Status of Minimally Invasive Surgery for Gastric </a:t>
            </a:r>
            <a:r>
              <a:rPr lang="en-US" sz="900" b="1" dirty="0" err="1">
                <a:latin typeface="Times New Roman" pitchFamily="18" charset="0"/>
                <a:cs typeface="Times New Roman" pitchFamily="18" charset="0"/>
              </a:rPr>
              <a:t>Cancer:a</a:t>
            </a:r>
            <a:r>
              <a:rPr lang="en-US" sz="900" b="1" dirty="0">
                <a:latin typeface="Times New Roman" pitchFamily="18" charset="0"/>
                <a:cs typeface="Times New Roman" pitchFamily="18" charset="0"/>
              </a:rPr>
              <a:t> literature review to highlight studies limits</a:t>
            </a:r>
            <a:r>
              <a:rPr lang="en-US" sz="900" dirty="0">
                <a:latin typeface="Times New Roman" pitchFamily="18" charset="0"/>
                <a:cs typeface="Times New Roman" pitchFamily="18" charset="0"/>
              </a:rPr>
              <a:t>. </a:t>
            </a:r>
            <a:r>
              <a:rPr lang="it-IT" sz="900" dirty="0" err="1">
                <a:latin typeface="Times New Roman" pitchFamily="18" charset="0"/>
                <a:cs typeface="Times New Roman" pitchFamily="18" charset="0"/>
              </a:rPr>
              <a:t>Int</a:t>
            </a:r>
            <a:r>
              <a:rPr lang="it-IT" sz="900" dirty="0">
                <a:latin typeface="Times New Roman" pitchFamily="18" charset="0"/>
                <a:cs typeface="Times New Roman" pitchFamily="18" charset="0"/>
              </a:rPr>
              <a:t> J </a:t>
            </a:r>
            <a:r>
              <a:rPr lang="it-IT" sz="900" dirty="0" err="1">
                <a:latin typeface="Times New Roman" pitchFamily="18" charset="0"/>
                <a:cs typeface="Times New Roman" pitchFamily="18" charset="0"/>
              </a:rPr>
              <a:t>Surg</a:t>
            </a:r>
            <a:r>
              <a:rPr lang="it-IT" sz="900" dirty="0">
                <a:latin typeface="Times New Roman" pitchFamily="18" charset="0"/>
                <a:cs typeface="Times New Roman" pitchFamily="18" charset="0"/>
              </a:rPr>
              <a:t>. </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2420888"/>
            <a:ext cx="633535" cy="633535"/>
          </a:xfrm>
          <a:prstGeom prst="rect">
            <a:avLst/>
          </a:prstGeom>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8505" y="2420888"/>
            <a:ext cx="633535" cy="633535"/>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2420888"/>
            <a:ext cx="633535" cy="633535"/>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6" y="908720"/>
            <a:ext cx="1440160" cy="1440160"/>
          </a:xfrm>
          <a:prstGeom prst="rect">
            <a:avLst/>
          </a:prstGeom>
        </p:spPr>
      </p:pic>
      <p:sp>
        <p:nvSpPr>
          <p:cNvPr id="9" name="CasellaDiTesto 8"/>
          <p:cNvSpPr txBox="1"/>
          <p:nvPr/>
        </p:nvSpPr>
        <p:spPr>
          <a:xfrm>
            <a:off x="3703379" y="2977788"/>
            <a:ext cx="1804725" cy="523220"/>
          </a:xfrm>
          <a:prstGeom prst="rect">
            <a:avLst/>
          </a:prstGeom>
          <a:noFill/>
        </p:spPr>
        <p:txBody>
          <a:bodyPr wrap="none" rtlCol="0">
            <a:spAutoFit/>
          </a:bodyPr>
          <a:lstStyle/>
          <a:p>
            <a:r>
              <a:rPr lang="it-IT" sz="2800" b="1" dirty="0" smtClean="0">
                <a:solidFill>
                  <a:schemeClr val="tx2">
                    <a:lumMod val="60000"/>
                    <a:lumOff val="40000"/>
                  </a:schemeClr>
                </a:solidFill>
              </a:rPr>
              <a:t>#</a:t>
            </a:r>
            <a:r>
              <a:rPr lang="it-IT" sz="2800" b="1" dirty="0" err="1" smtClean="0">
                <a:solidFill>
                  <a:schemeClr val="tx2">
                    <a:lumMod val="60000"/>
                    <a:lumOff val="40000"/>
                  </a:schemeClr>
                </a:solidFill>
              </a:rPr>
              <a:t>imigastric</a:t>
            </a:r>
            <a:endParaRPr lang="it-IT" sz="2800" b="1" dirty="0">
              <a:solidFill>
                <a:schemeClr val="tx2">
                  <a:lumMod val="60000"/>
                  <a:lumOff val="40000"/>
                </a:schemeClr>
              </a:solidFill>
            </a:endParaRPr>
          </a:p>
        </p:txBody>
      </p:sp>
      <p:pic>
        <p:nvPicPr>
          <p:cNvPr id="11" name="Immagin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3808" y="3645024"/>
            <a:ext cx="3600400" cy="1482517"/>
          </a:xfrm>
          <a:prstGeom prst="rect">
            <a:avLst/>
          </a:prstGeom>
        </p:spPr>
      </p:pic>
    </p:spTree>
    <p:extLst>
      <p:ext uri="{BB962C8B-B14F-4D97-AF65-F5344CB8AC3E}">
        <p14:creationId xmlns:p14="http://schemas.microsoft.com/office/powerpoint/2010/main" val="3149834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187624" y="-12868"/>
            <a:ext cx="7956376" cy="12926616"/>
          </a:xfrm>
          <a:prstGeom prst="rect">
            <a:avLst/>
          </a:prstGeom>
        </p:spPr>
        <p:txBody>
          <a:bodyPr wrap="square">
            <a:spAutoFit/>
          </a:bodyPr>
          <a:lstStyle/>
          <a:p>
            <a:r>
              <a:rPr lang="en-US" sz="1200" b="1" dirty="0"/>
              <a:t>Unit of minimally invasive and endocrine surgery, Center of oncologic minimally invasive surgery (COMIS),  </a:t>
            </a:r>
            <a:r>
              <a:rPr lang="en-US" sz="1200" b="1" dirty="0" err="1"/>
              <a:t>Careggi</a:t>
            </a:r>
            <a:r>
              <a:rPr lang="en-US" sz="1200" b="1" dirty="0"/>
              <a:t> University hospital. Florence, Italy.</a:t>
            </a:r>
            <a:endParaRPr lang="it-IT" sz="1200" dirty="0"/>
          </a:p>
          <a:p>
            <a:pPr fontAlgn="base"/>
            <a:r>
              <a:rPr lang="it-IT" sz="1200" dirty="0"/>
              <a:t>PI: Fabio </a:t>
            </a:r>
            <a:r>
              <a:rPr lang="it-IT" sz="1200" dirty="0" err="1"/>
              <a:t>Cianchi</a:t>
            </a:r>
            <a:endParaRPr lang="it-IT" sz="1200" dirty="0"/>
          </a:p>
          <a:p>
            <a:r>
              <a:rPr lang="en-US" sz="1200" dirty="0"/>
              <a:t>Co-Investigators: , </a:t>
            </a:r>
            <a:r>
              <a:rPr lang="en-US" sz="1200" dirty="0" err="1"/>
              <a:t>Benedetta</a:t>
            </a:r>
            <a:r>
              <a:rPr lang="en-US" sz="1200" dirty="0"/>
              <a:t> </a:t>
            </a:r>
            <a:r>
              <a:rPr lang="en-US" sz="1200" dirty="0" err="1"/>
              <a:t>Badii</a:t>
            </a:r>
            <a:endParaRPr lang="it-IT" sz="1200" dirty="0"/>
          </a:p>
          <a:p>
            <a:r>
              <a:rPr lang="en-US" sz="1200" b="1" dirty="0"/>
              <a:t>Esophageal Surgery Unit, Tuscany Regional Referral Center for the Diagnosis and Treatment of Esophageal Disease, Medical University of Pisa. Pisa, Italy.</a:t>
            </a:r>
            <a:endParaRPr lang="it-IT" sz="1200" dirty="0"/>
          </a:p>
          <a:p>
            <a:r>
              <a:rPr lang="en-US" sz="1200" dirty="0"/>
              <a:t>PI:</a:t>
            </a:r>
            <a:r>
              <a:rPr lang="en-US" sz="1200" b="1" dirty="0"/>
              <a:t> </a:t>
            </a:r>
            <a:r>
              <a:rPr lang="en-US" sz="1200" dirty="0"/>
              <a:t>Simone </a:t>
            </a:r>
            <a:r>
              <a:rPr lang="en-US" sz="1200" dirty="0" err="1" smtClean="0"/>
              <a:t>D’Imporzano</a:t>
            </a:r>
            <a:endParaRPr lang="en-US" sz="1200" dirty="0" smtClean="0"/>
          </a:p>
          <a:p>
            <a:pPr fontAlgn="base"/>
            <a:r>
              <a:rPr lang="en-US" sz="1200" b="1" dirty="0" smtClean="0"/>
              <a:t>Department </a:t>
            </a:r>
            <a:r>
              <a:rPr lang="en-US" sz="1200" b="1" dirty="0"/>
              <a:t>of General Surgery, </a:t>
            </a:r>
            <a:r>
              <a:rPr lang="en-US" sz="1200" b="1" dirty="0" err="1"/>
              <a:t>Jinling</a:t>
            </a:r>
            <a:r>
              <a:rPr lang="en-US" sz="1200" b="1" dirty="0"/>
              <a:t> Hospital, Medical School, Nanjing University. Nanjing, </a:t>
            </a:r>
            <a:r>
              <a:rPr lang="en-US" sz="1200" b="1" dirty="0" err="1"/>
              <a:t>P.R.China</a:t>
            </a:r>
            <a:r>
              <a:rPr lang="en-US" sz="1200" b="1" dirty="0"/>
              <a:t>.</a:t>
            </a:r>
            <a:endParaRPr lang="it-IT" sz="1200" dirty="0"/>
          </a:p>
          <a:p>
            <a:pPr fontAlgn="base"/>
            <a:r>
              <a:rPr lang="en-US" sz="1200" dirty="0"/>
              <a:t>PI: </a:t>
            </a:r>
            <a:r>
              <a:rPr lang="en-US" sz="1200" dirty="0" err="1"/>
              <a:t>Zhi</a:t>
            </a:r>
            <a:r>
              <a:rPr lang="en-US" sz="1200" dirty="0"/>
              <a:t>-Wei JIANG</a:t>
            </a:r>
            <a:endParaRPr lang="it-IT" sz="1200" dirty="0"/>
          </a:p>
          <a:p>
            <a:pPr fontAlgn="base"/>
            <a:r>
              <a:rPr lang="en-US" sz="1200" dirty="0"/>
              <a:t>Co-Investigator: </a:t>
            </a:r>
            <a:r>
              <a:rPr lang="en-US" sz="1200" dirty="0" err="1"/>
              <a:t>Shu</a:t>
            </a:r>
            <a:r>
              <a:rPr lang="en-US" sz="1200" dirty="0"/>
              <a:t> ZHANG</a:t>
            </a:r>
            <a:endParaRPr lang="it-IT" sz="1200" dirty="0"/>
          </a:p>
          <a:p>
            <a:pPr fontAlgn="base"/>
            <a:r>
              <a:rPr lang="en-US" sz="1200" b="1" dirty="0"/>
              <a:t>Department of General Surgery, School of Medicine, Istanbul </a:t>
            </a:r>
            <a:r>
              <a:rPr lang="en-US" sz="1200" b="1" dirty="0" err="1"/>
              <a:t>Medeniyet</a:t>
            </a:r>
            <a:r>
              <a:rPr lang="en-US" sz="1200" b="1" dirty="0"/>
              <a:t> University. Istanbul, Turkey.</a:t>
            </a:r>
            <a:endParaRPr lang="it-IT" sz="1200" dirty="0"/>
          </a:p>
          <a:p>
            <a:pPr fontAlgn="base"/>
            <a:r>
              <a:rPr lang="en-US" sz="1200" dirty="0"/>
              <a:t>PI: </a:t>
            </a:r>
            <a:r>
              <a:rPr lang="en-US" sz="1200" dirty="0" err="1"/>
              <a:t>Orhan</a:t>
            </a:r>
            <a:r>
              <a:rPr lang="en-US" sz="1200" dirty="0"/>
              <a:t> </a:t>
            </a:r>
            <a:r>
              <a:rPr lang="en-US" sz="1200" dirty="0" err="1"/>
              <a:t>Alimoglu</a:t>
            </a:r>
            <a:endParaRPr lang="it-IT" sz="1200" dirty="0"/>
          </a:p>
          <a:p>
            <a:pPr fontAlgn="base"/>
            <a:r>
              <a:rPr lang="en-US" sz="1200" dirty="0"/>
              <a:t>Co-Investigator: </a:t>
            </a:r>
            <a:r>
              <a:rPr lang="en-US" sz="1200" dirty="0" err="1"/>
              <a:t>Tunc</a:t>
            </a:r>
            <a:r>
              <a:rPr lang="en-US" sz="1200" dirty="0"/>
              <a:t> </a:t>
            </a:r>
            <a:r>
              <a:rPr lang="en-US" sz="1200" dirty="0" err="1"/>
              <a:t>Eren</a:t>
            </a:r>
            <a:r>
              <a:rPr lang="en-US" sz="1200" dirty="0"/>
              <a:t>, </a:t>
            </a:r>
            <a:r>
              <a:rPr lang="en-US" sz="1200" dirty="0" err="1"/>
              <a:t>Metin</a:t>
            </a:r>
            <a:r>
              <a:rPr lang="en-US" sz="1200" dirty="0"/>
              <a:t> </a:t>
            </a:r>
            <a:r>
              <a:rPr lang="en-US" sz="1200" dirty="0" err="1"/>
              <a:t>Leblebici</a:t>
            </a:r>
            <a:endParaRPr lang="it-IT" sz="1200" dirty="0"/>
          </a:p>
          <a:p>
            <a:pPr fontAlgn="base"/>
            <a:r>
              <a:rPr lang="en-US" sz="1200" b="1" dirty="0"/>
              <a:t>Department of Surgery, National Defense Medical College. </a:t>
            </a:r>
            <a:r>
              <a:rPr lang="it-IT" sz="1200" b="1" dirty="0"/>
              <a:t>Tokorozawa, Japan.</a:t>
            </a:r>
            <a:endParaRPr lang="it-IT" sz="1200" dirty="0"/>
          </a:p>
          <a:p>
            <a:pPr fontAlgn="base"/>
            <a:r>
              <a:rPr lang="it-IT" sz="1200" dirty="0"/>
              <a:t>PI: </a:t>
            </a:r>
            <a:r>
              <a:rPr lang="it-IT" sz="1200" dirty="0" err="1"/>
              <a:t>Hironori</a:t>
            </a:r>
            <a:r>
              <a:rPr lang="it-IT" sz="1200" dirty="0"/>
              <a:t> </a:t>
            </a:r>
            <a:r>
              <a:rPr lang="it-IT" sz="1200" dirty="0" err="1"/>
              <a:t>Tsujimoto</a:t>
            </a:r>
            <a:endParaRPr lang="it-IT" sz="1200" dirty="0"/>
          </a:p>
          <a:p>
            <a:pPr fontAlgn="base"/>
            <a:r>
              <a:rPr lang="en-US" sz="1200" b="1" dirty="0"/>
              <a:t>Department of Gastroenterological Surgery, Osaka University Graduate School of Medicine. Osaka, Japan.</a:t>
            </a:r>
            <a:endParaRPr lang="it-IT" sz="1200" dirty="0"/>
          </a:p>
          <a:p>
            <a:pPr fontAlgn="base"/>
            <a:r>
              <a:rPr lang="en-US" sz="1200" dirty="0"/>
              <a:t>PI: Yukinori </a:t>
            </a:r>
            <a:r>
              <a:rPr lang="en-US" sz="1200" dirty="0" err="1"/>
              <a:t>Kurokawa</a:t>
            </a:r>
            <a:endParaRPr lang="it-IT" sz="1200" dirty="0"/>
          </a:p>
          <a:p>
            <a:pPr fontAlgn="base"/>
            <a:r>
              <a:rPr lang="en-US" sz="1200" dirty="0"/>
              <a:t>Co-Investigator: </a:t>
            </a:r>
            <a:r>
              <a:rPr lang="en-US" sz="1200" dirty="0" err="1"/>
              <a:t>Shuji</a:t>
            </a:r>
            <a:r>
              <a:rPr lang="en-US" sz="1200" dirty="0"/>
              <a:t> </a:t>
            </a:r>
            <a:r>
              <a:rPr lang="en-US" sz="1200" dirty="0" err="1"/>
              <a:t>Takiguchi</a:t>
            </a:r>
            <a:endParaRPr lang="it-IT" sz="1200" dirty="0"/>
          </a:p>
          <a:p>
            <a:pPr fontAlgn="base"/>
            <a:r>
              <a:rPr lang="en-US" sz="1200" b="1" dirty="0"/>
              <a:t>Department of Surgery, </a:t>
            </a:r>
            <a:r>
              <a:rPr lang="en-US" sz="1200" b="1" dirty="0" err="1"/>
              <a:t>Ruijin</a:t>
            </a:r>
            <a:r>
              <a:rPr lang="en-US" sz="1200" b="1" dirty="0"/>
              <a:t> Hospital, Shanghai </a:t>
            </a:r>
            <a:r>
              <a:rPr lang="en-US" sz="1200" b="1" dirty="0" err="1"/>
              <a:t>Jiaotong</a:t>
            </a:r>
            <a:r>
              <a:rPr lang="en-US" sz="1200" b="1" dirty="0"/>
              <a:t> University, School of Medicine. Shanghai, P.R. China.</a:t>
            </a:r>
            <a:endParaRPr lang="it-IT" sz="1200" dirty="0"/>
          </a:p>
          <a:p>
            <a:pPr fontAlgn="base"/>
            <a:r>
              <a:rPr lang="en-US" sz="1200" dirty="0"/>
              <a:t>PI: Lu ZANG</a:t>
            </a:r>
            <a:endParaRPr lang="it-IT" sz="1200" dirty="0"/>
          </a:p>
          <a:p>
            <a:pPr fontAlgn="base"/>
            <a:r>
              <a:rPr lang="en-US" sz="1200" dirty="0"/>
              <a:t>Co-Investigator: </a:t>
            </a:r>
            <a:r>
              <a:rPr lang="en-US" sz="1200" dirty="0" err="1"/>
              <a:t>Junjun</a:t>
            </a:r>
            <a:r>
              <a:rPr lang="en-US" sz="1200" dirty="0"/>
              <a:t> MA</a:t>
            </a:r>
            <a:endParaRPr lang="it-IT" sz="1200" dirty="0"/>
          </a:p>
          <a:p>
            <a:pPr fontAlgn="base"/>
            <a:r>
              <a:rPr lang="en-US" sz="1200" b="1" dirty="0"/>
              <a:t>Department of General Surgery, Third Military Medical University Southwest Hospital. Chongqing, P.R. China.</a:t>
            </a:r>
            <a:endParaRPr lang="it-IT" sz="1200" dirty="0"/>
          </a:p>
          <a:p>
            <a:pPr fontAlgn="base"/>
            <a:r>
              <a:rPr lang="en-US" sz="1200" dirty="0"/>
              <a:t>PI: Pei-Wu YU</a:t>
            </a:r>
            <a:endParaRPr lang="it-IT" sz="1200" dirty="0"/>
          </a:p>
          <a:p>
            <a:pPr fontAlgn="base"/>
            <a:r>
              <a:rPr lang="en-US" sz="1200" dirty="0"/>
              <a:t>Co-Investigators: Ben ZHANG, Yong-Liang ZHAO</a:t>
            </a:r>
            <a:endParaRPr lang="it-IT" sz="1200" dirty="0"/>
          </a:p>
          <a:p>
            <a:pPr fontAlgn="base"/>
            <a:r>
              <a:rPr lang="en-US" sz="1200" b="1" dirty="0"/>
              <a:t>Gastrointestinal Surgery, Tianjin Medical University General Hospital. Tianjin, P.R. China</a:t>
            </a:r>
            <a:endParaRPr lang="it-IT" sz="1200" dirty="0"/>
          </a:p>
          <a:p>
            <a:pPr fontAlgn="base"/>
            <a:r>
              <a:rPr lang="en-US" sz="1200" dirty="0"/>
              <a:t>PI: </a:t>
            </a:r>
            <a:r>
              <a:rPr lang="en-US" sz="1200" dirty="0" err="1"/>
              <a:t>Feng</a:t>
            </a:r>
            <a:r>
              <a:rPr lang="en-US" sz="1200" dirty="0"/>
              <a:t> QI</a:t>
            </a:r>
            <a:endParaRPr lang="it-IT" sz="1200" dirty="0"/>
          </a:p>
          <a:p>
            <a:pPr fontAlgn="base"/>
            <a:r>
              <a:rPr lang="en-US" sz="1200" dirty="0"/>
              <a:t>Co-Investigator: Tong LIU</a:t>
            </a:r>
            <a:endParaRPr lang="it-IT" sz="1200" dirty="0"/>
          </a:p>
          <a:p>
            <a:pPr fontAlgn="base"/>
            <a:r>
              <a:rPr lang="en-US" sz="1200" b="1" dirty="0"/>
              <a:t>Division of General Surgery, Sunnybrook Health Sciences Centre. </a:t>
            </a:r>
            <a:r>
              <a:rPr lang="it-IT" sz="1200" b="1" dirty="0"/>
              <a:t>Toronto, Canada.</a:t>
            </a:r>
            <a:endParaRPr lang="it-IT" sz="1200" dirty="0"/>
          </a:p>
          <a:p>
            <a:pPr fontAlgn="base"/>
            <a:r>
              <a:rPr lang="it-IT" sz="1200" dirty="0"/>
              <a:t>PI: Natalie G. </a:t>
            </a:r>
            <a:r>
              <a:rPr lang="it-IT" sz="1200" dirty="0" err="1"/>
              <a:t>Coburn</a:t>
            </a:r>
            <a:endParaRPr lang="it-IT" sz="1200" dirty="0"/>
          </a:p>
          <a:p>
            <a:pPr fontAlgn="base"/>
            <a:r>
              <a:rPr lang="en-US" sz="1200" b="1" dirty="0"/>
              <a:t>Department of Surgery, Division of Gastrointestinal Surgery, University of California, Irvine Medical Center. Orange CA, USA.</a:t>
            </a:r>
            <a:endParaRPr lang="it-IT" sz="1200" dirty="0"/>
          </a:p>
          <a:p>
            <a:pPr fontAlgn="base"/>
            <a:r>
              <a:rPr lang="en-US" sz="1200" dirty="0"/>
              <a:t>PI: </a:t>
            </a:r>
            <a:r>
              <a:rPr lang="en-US" sz="1200" dirty="0" err="1"/>
              <a:t>Ninh</a:t>
            </a:r>
            <a:r>
              <a:rPr lang="en-US" sz="1200" dirty="0"/>
              <a:t> T Nguyen</a:t>
            </a:r>
            <a:endParaRPr lang="it-IT" sz="1200" dirty="0"/>
          </a:p>
          <a:p>
            <a:pPr fontAlgn="base"/>
            <a:r>
              <a:rPr lang="en-US" sz="1200" b="1" dirty="0"/>
              <a:t>Division of General Surgery, Division of Surgical Oncology, </a:t>
            </a:r>
            <a:r>
              <a:rPr lang="en-US" sz="1200" b="1" dirty="0" err="1"/>
              <a:t>Medstar</a:t>
            </a:r>
            <a:r>
              <a:rPr lang="en-US" sz="1200" b="1" dirty="0"/>
              <a:t> Georgetown University Hospital. Washington DC, USA.</a:t>
            </a:r>
            <a:endParaRPr lang="it-IT" sz="1200" dirty="0"/>
          </a:p>
          <a:p>
            <a:pPr fontAlgn="base"/>
            <a:r>
              <a:rPr lang="en-US" sz="1200" dirty="0"/>
              <a:t>PI: Patrick G. Jackson</a:t>
            </a:r>
            <a:endParaRPr lang="it-IT" sz="1200" dirty="0"/>
          </a:p>
          <a:p>
            <a:pPr fontAlgn="base"/>
            <a:r>
              <a:rPr lang="en-US" sz="1200" dirty="0"/>
              <a:t>Co-Investigator: </a:t>
            </a:r>
            <a:r>
              <a:rPr lang="en-US" sz="1200" dirty="0" err="1"/>
              <a:t>Waddah</a:t>
            </a:r>
            <a:r>
              <a:rPr lang="en-US" sz="1200" dirty="0"/>
              <a:t> Al-</a:t>
            </a:r>
            <a:r>
              <a:rPr lang="en-US" sz="1200" dirty="0" err="1"/>
              <a:t>Refaie</a:t>
            </a:r>
            <a:endParaRPr lang="it-IT" sz="1200" dirty="0"/>
          </a:p>
          <a:p>
            <a:pPr fontAlgn="base"/>
            <a:r>
              <a:rPr lang="en-US" sz="1200" b="1" dirty="0"/>
              <a:t>Department of Surgery, Mount Sinai Beth Israel Medical Center. New York NY, USA.</a:t>
            </a:r>
            <a:endParaRPr lang="it-IT" sz="1200" dirty="0"/>
          </a:p>
          <a:p>
            <a:pPr fontAlgn="base"/>
            <a:r>
              <a:rPr lang="en-US" sz="1200" dirty="0"/>
              <a:t>PI: Steven T. Brower</a:t>
            </a:r>
            <a:endParaRPr lang="it-IT" sz="1200" dirty="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it-IT" sz="1200" dirty="0"/>
          </a:p>
          <a:p>
            <a:pPr fontAlgn="base"/>
            <a:endParaRPr lang="it-IT" sz="1200" dirty="0"/>
          </a:p>
        </p:txBody>
      </p:sp>
      <p:pic>
        <p:nvPicPr>
          <p:cNvPr id="2050" name="Picture 2" descr="As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340768"/>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rd Amer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941168"/>
            <a:ext cx="1008112"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92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651" y="22940"/>
            <a:ext cx="279345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BACKGROUND</a:t>
            </a:r>
            <a:endParaRPr lang="it-IT" sz="28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548680"/>
            <a:ext cx="5090507" cy="311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661382"/>
            <a:ext cx="5090507" cy="311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5580112" y="764704"/>
            <a:ext cx="3168352" cy="1077218"/>
          </a:xfrm>
          <a:prstGeom prst="rect">
            <a:avLst/>
          </a:prstGeom>
          <a:solidFill>
            <a:schemeClr val="bg1">
              <a:lumMod val="95000"/>
            </a:schemeClr>
          </a:solidFill>
          <a:effectLst>
            <a:outerShdw blurRad="76200" dir="13500000" sy="23000" kx="1200000" algn="br" rotWithShape="0">
              <a:prstClr val="black">
                <a:alpha val="20000"/>
              </a:prstClr>
            </a:outerShdw>
          </a:effectLst>
        </p:spPr>
        <p:txBody>
          <a:bodyPr wrap="square">
            <a:spAutoFit/>
          </a:bodyPr>
          <a:lstStyle/>
          <a:p>
            <a:pPr algn="just"/>
            <a:r>
              <a:rPr lang="en-US" sz="1600" dirty="0">
                <a:latin typeface="Times New Roman" pitchFamily="18" charset="0"/>
                <a:cs typeface="Times New Roman" pitchFamily="18" charset="0"/>
              </a:rPr>
              <a:t>Gastric cancer is the fourth most common malignancy </a:t>
            </a:r>
            <a:r>
              <a:rPr lang="en-US" sz="1600" dirty="0" smtClean="0">
                <a:latin typeface="Times New Roman" pitchFamily="18" charset="0"/>
                <a:cs typeface="Times New Roman" pitchFamily="18" charset="0"/>
              </a:rPr>
              <a:t>and the second </a:t>
            </a:r>
            <a:r>
              <a:rPr lang="en-US" sz="1600" dirty="0">
                <a:latin typeface="Times New Roman" pitchFamily="18" charset="0"/>
                <a:cs typeface="Times New Roman" pitchFamily="18" charset="0"/>
              </a:rPr>
              <a:t>leading cause of cancer death in the </a:t>
            </a:r>
            <a:r>
              <a:rPr lang="en-US" sz="1600" dirty="0" smtClean="0">
                <a:latin typeface="Times New Roman" pitchFamily="18" charset="0"/>
                <a:cs typeface="Times New Roman" pitchFamily="18" charset="0"/>
              </a:rPr>
              <a:t>world.</a:t>
            </a:r>
            <a:endParaRPr lang="it-IT" sz="16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190" y="3959051"/>
            <a:ext cx="4656394" cy="1414165"/>
          </a:xfrm>
          <a:prstGeom prst="rect">
            <a:avLst/>
          </a:prstGeom>
          <a:noFill/>
          <a:ln>
            <a:noFill/>
          </a:ln>
          <a:effectLst>
            <a:outerShdw dist="35921" dir="2700000" algn="ctr" rotWithShape="0">
              <a:schemeClr val="bg2"/>
            </a:outerShdw>
            <a:reflection blurRad="6350" stA="52000" endA="300" endPos="35000" dir="5400000" sy="-100000" algn="bl" rotWithShape="0"/>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8" y="2348880"/>
            <a:ext cx="3312368" cy="742642"/>
          </a:xfrm>
          <a:prstGeom prst="rect">
            <a:avLst/>
          </a:prstGeom>
          <a:noFill/>
          <a:ln>
            <a:noFill/>
          </a:ln>
          <a:effectLst>
            <a:glow rad="101600">
              <a:schemeClr val="bg1">
                <a:lumMod val="75000"/>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6347" y="3336760"/>
            <a:ext cx="2390069" cy="452280"/>
          </a:xfrm>
          <a:prstGeom prst="rect">
            <a:avLst/>
          </a:prstGeom>
          <a:noFill/>
          <a:ln>
            <a:noFill/>
          </a:ln>
          <a:effectLst>
            <a:glow rad="101600">
              <a:schemeClr val="bg1">
                <a:lumMod val="75000"/>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281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a:spLocks noGrp="1"/>
          </p:cNvSpPr>
          <p:nvPr>
            <p:ph type="title"/>
          </p:nvPr>
        </p:nvSpPr>
        <p:spPr>
          <a:xfrm>
            <a:off x="-21651" y="22940"/>
            <a:ext cx="279345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BACKGROUND</a:t>
            </a:r>
            <a:endParaRPr lang="it-IT" sz="2800" dirty="0">
              <a:solidFill>
                <a:srgbClr val="FF0000"/>
              </a:solidFill>
              <a:latin typeface="Times New Roman" pitchFamily="18" charset="0"/>
              <a:cs typeface="Times New Roman" pitchFamily="18" charset="0"/>
            </a:endParaRPr>
          </a:p>
        </p:txBody>
      </p:sp>
      <p:sp>
        <p:nvSpPr>
          <p:cNvPr id="2" name="Rettangolo arrotondato 1"/>
          <p:cNvSpPr/>
          <p:nvPr/>
        </p:nvSpPr>
        <p:spPr>
          <a:xfrm>
            <a:off x="3189334" y="1754212"/>
            <a:ext cx="2664296" cy="720080"/>
          </a:xfrm>
          <a:prstGeom prst="roundRect">
            <a:avLst/>
          </a:prstGeom>
          <a:solidFill>
            <a:schemeClr val="accent2">
              <a:lumMod val="40000"/>
              <a:lumOff val="60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tx1"/>
                </a:solidFill>
                <a:latin typeface="Times New Roman" pitchFamily="18" charset="0"/>
                <a:cs typeface="Times New Roman" pitchFamily="18" charset="0"/>
              </a:rPr>
              <a:t>INVESTIGATIONAL TREATMENTS</a:t>
            </a:r>
            <a:endParaRPr lang="it-IT" sz="2000" b="1" dirty="0">
              <a:solidFill>
                <a:schemeClr val="tx1"/>
              </a:solidFill>
              <a:latin typeface="Times New Roman" pitchFamily="18" charset="0"/>
              <a:cs typeface="Times New Roman" pitchFamily="18" charset="0"/>
            </a:endParaRPr>
          </a:p>
        </p:txBody>
      </p:sp>
      <p:sp>
        <p:nvSpPr>
          <p:cNvPr id="10" name="Rettangolo arrotondato 9"/>
          <p:cNvSpPr/>
          <p:nvPr/>
        </p:nvSpPr>
        <p:spPr>
          <a:xfrm>
            <a:off x="92990" y="643534"/>
            <a:ext cx="3456384" cy="576064"/>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Endoscopic </a:t>
            </a:r>
            <a:r>
              <a:rPr lang="en-US" dirty="0" err="1">
                <a:solidFill>
                  <a:schemeClr val="tx1"/>
                </a:solidFill>
                <a:latin typeface="Times New Roman" pitchFamily="18" charset="0"/>
                <a:cs typeface="Times New Roman" pitchFamily="18" charset="0"/>
              </a:rPr>
              <a:t>submucosal</a:t>
            </a:r>
            <a:r>
              <a:rPr lang="en-US" dirty="0">
                <a:solidFill>
                  <a:schemeClr val="tx1"/>
                </a:solidFill>
                <a:latin typeface="Times New Roman" pitchFamily="18" charset="0"/>
                <a:cs typeface="Times New Roman" pitchFamily="18" charset="0"/>
              </a:rPr>
              <a:t> dissection under </a:t>
            </a:r>
            <a:r>
              <a:rPr lang="en-US" dirty="0" smtClean="0">
                <a:solidFill>
                  <a:schemeClr val="tx1"/>
                </a:solidFill>
                <a:latin typeface="Times New Roman" pitchFamily="18" charset="0"/>
                <a:cs typeface="Times New Roman" pitchFamily="18" charset="0"/>
              </a:rPr>
              <a:t>expanded </a:t>
            </a:r>
            <a:r>
              <a:rPr lang="it-IT" dirty="0" err="1" smtClean="0">
                <a:solidFill>
                  <a:schemeClr val="tx1"/>
                </a:solidFill>
                <a:latin typeface="Times New Roman" pitchFamily="18" charset="0"/>
                <a:cs typeface="Times New Roman" pitchFamily="18" charset="0"/>
              </a:rPr>
              <a:t>criteria</a:t>
            </a:r>
            <a:endParaRPr lang="it-IT" dirty="0">
              <a:solidFill>
                <a:schemeClr val="tx1"/>
              </a:solidFill>
              <a:latin typeface="Times New Roman" pitchFamily="18" charset="0"/>
              <a:cs typeface="Times New Roman" pitchFamily="18" charset="0"/>
            </a:endParaRPr>
          </a:p>
        </p:txBody>
      </p:sp>
      <p:sp>
        <p:nvSpPr>
          <p:cNvPr id="12" name="Rettangolo arrotondato 11"/>
          <p:cNvSpPr/>
          <p:nvPr/>
        </p:nvSpPr>
        <p:spPr>
          <a:xfrm>
            <a:off x="3045318" y="4892006"/>
            <a:ext cx="3006180" cy="792088"/>
          </a:xfrm>
          <a:prstGeom prst="roundRect">
            <a:avLst/>
          </a:prstGeom>
          <a:solidFill>
            <a:schemeClr val="bg1">
              <a:lumMod val="95000"/>
            </a:schemeClr>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err="1" smtClean="0">
                <a:solidFill>
                  <a:schemeClr val="tx1"/>
                </a:solidFill>
                <a:latin typeface="Times New Roman" pitchFamily="18" charset="0"/>
                <a:cs typeface="Times New Roman" pitchFamily="18" charset="0"/>
              </a:rPr>
              <a:t>Minimally</a:t>
            </a:r>
            <a:r>
              <a:rPr lang="it-IT" b="1" dirty="0" smtClean="0">
                <a:solidFill>
                  <a:schemeClr val="tx1"/>
                </a:solidFill>
                <a:latin typeface="Times New Roman" pitchFamily="18" charset="0"/>
                <a:cs typeface="Times New Roman" pitchFamily="18" charset="0"/>
              </a:rPr>
              <a:t> Invasive </a:t>
            </a:r>
            <a:r>
              <a:rPr lang="it-IT" b="1" dirty="0" err="1" smtClean="0">
                <a:solidFill>
                  <a:schemeClr val="tx1"/>
                </a:solidFill>
                <a:latin typeface="Times New Roman" pitchFamily="18" charset="0"/>
                <a:cs typeface="Times New Roman" pitchFamily="18" charset="0"/>
              </a:rPr>
              <a:t>Surgery</a:t>
            </a:r>
            <a:endParaRPr lang="it-IT" b="1" dirty="0">
              <a:solidFill>
                <a:schemeClr val="tx1"/>
              </a:solidFill>
              <a:latin typeface="Times New Roman" pitchFamily="18" charset="0"/>
              <a:cs typeface="Times New Roman" pitchFamily="18" charset="0"/>
            </a:endParaRPr>
          </a:p>
        </p:txBody>
      </p:sp>
      <p:sp>
        <p:nvSpPr>
          <p:cNvPr id="5" name="Rettangolo 4"/>
          <p:cNvSpPr/>
          <p:nvPr/>
        </p:nvSpPr>
        <p:spPr>
          <a:xfrm>
            <a:off x="3189334" y="2702187"/>
            <a:ext cx="2664296" cy="533636"/>
          </a:xfrm>
          <a:prstGeom prst="rect">
            <a:avLst/>
          </a:prstGeom>
          <a:solidFill>
            <a:schemeClr val="bg1">
              <a:lumMod val="95000"/>
            </a:schemeClr>
          </a:solidFill>
          <a:ln>
            <a:solidFill>
              <a:schemeClr val="bg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it-IT" sz="1400" dirty="0" err="1">
                <a:solidFill>
                  <a:schemeClr val="tx1"/>
                </a:solidFill>
                <a:latin typeface="Times New Roman" pitchFamily="18" charset="0"/>
                <a:cs typeface="Times New Roman" pitchFamily="18" charset="0"/>
              </a:rPr>
              <a:t>s</a:t>
            </a:r>
            <a:r>
              <a:rPr lang="it-IT" sz="1400" dirty="0" err="1" smtClean="0">
                <a:solidFill>
                  <a:schemeClr val="tx1"/>
                </a:solidFill>
                <a:latin typeface="Times New Roman" pitchFamily="18" charset="0"/>
                <a:cs typeface="Times New Roman" pitchFamily="18" charset="0"/>
              </a:rPr>
              <a:t>hould</a:t>
            </a:r>
            <a:r>
              <a:rPr lang="it-IT" sz="1400" dirty="0" smtClean="0">
                <a:solidFill>
                  <a:schemeClr val="tx1"/>
                </a:solidFill>
                <a:latin typeface="Times New Roman" pitchFamily="18" charset="0"/>
                <a:cs typeface="Times New Roman" pitchFamily="18" charset="0"/>
              </a:rPr>
              <a:t> </a:t>
            </a:r>
            <a:r>
              <a:rPr lang="it-IT" sz="1400" dirty="0">
                <a:solidFill>
                  <a:schemeClr val="tx1"/>
                </a:solidFill>
                <a:latin typeface="Times New Roman" pitchFamily="18" charset="0"/>
                <a:cs typeface="Times New Roman" pitchFamily="18" charset="0"/>
              </a:rPr>
              <a:t>be </a:t>
            </a:r>
            <a:r>
              <a:rPr lang="en-US" sz="1400" dirty="0">
                <a:solidFill>
                  <a:schemeClr val="tx1"/>
                </a:solidFill>
                <a:latin typeface="Times New Roman" pitchFamily="18" charset="0"/>
                <a:cs typeface="Times New Roman" pitchFamily="18" charset="0"/>
              </a:rPr>
              <a:t>evaluated in appropriate clinical research settings</a:t>
            </a:r>
            <a:endParaRPr lang="it-IT" sz="1400" dirty="0">
              <a:solidFill>
                <a:schemeClr val="tx1"/>
              </a:solidFill>
              <a:latin typeface="Times New Roman" pitchFamily="18" charset="0"/>
              <a:cs typeface="Times New Roman" pitchFamily="18" charset="0"/>
            </a:endParaRPr>
          </a:p>
        </p:txBody>
      </p:sp>
      <p:sp>
        <p:nvSpPr>
          <p:cNvPr id="13" name="Rettangolo arrotondato 12"/>
          <p:cNvSpPr/>
          <p:nvPr/>
        </p:nvSpPr>
        <p:spPr>
          <a:xfrm>
            <a:off x="92990" y="2281900"/>
            <a:ext cx="2376264" cy="377858"/>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latin typeface="Times New Roman" pitchFamily="18" charset="0"/>
                <a:cs typeface="Times New Roman" pitchFamily="18" charset="0"/>
              </a:rPr>
              <a:t>Local </a:t>
            </a:r>
            <a:r>
              <a:rPr lang="it-IT" dirty="0" err="1">
                <a:solidFill>
                  <a:schemeClr val="tx1"/>
                </a:solidFill>
                <a:latin typeface="Times New Roman" pitchFamily="18" charset="0"/>
                <a:cs typeface="Times New Roman" pitchFamily="18" charset="0"/>
              </a:rPr>
              <a:t>tumor</a:t>
            </a:r>
            <a:r>
              <a:rPr lang="it-IT" dirty="0">
                <a:solidFill>
                  <a:schemeClr val="tx1"/>
                </a:solidFill>
                <a:latin typeface="Times New Roman" pitchFamily="18" charset="0"/>
                <a:cs typeface="Times New Roman" pitchFamily="18" charset="0"/>
              </a:rPr>
              <a:t> </a:t>
            </a:r>
            <a:r>
              <a:rPr lang="it-IT" dirty="0" err="1">
                <a:solidFill>
                  <a:schemeClr val="tx1"/>
                </a:solidFill>
                <a:latin typeface="Times New Roman" pitchFamily="18" charset="0"/>
                <a:cs typeface="Times New Roman" pitchFamily="18" charset="0"/>
              </a:rPr>
              <a:t>resection</a:t>
            </a:r>
            <a:endParaRPr lang="it-IT" dirty="0">
              <a:solidFill>
                <a:schemeClr val="tx1"/>
              </a:solidFill>
              <a:latin typeface="Times New Roman" pitchFamily="18" charset="0"/>
              <a:cs typeface="Times New Roman" pitchFamily="18" charset="0"/>
            </a:endParaRPr>
          </a:p>
        </p:txBody>
      </p:sp>
      <p:sp>
        <p:nvSpPr>
          <p:cNvPr id="14" name="Rettangolo arrotondato 13"/>
          <p:cNvSpPr/>
          <p:nvPr/>
        </p:nvSpPr>
        <p:spPr>
          <a:xfrm>
            <a:off x="94644" y="3866076"/>
            <a:ext cx="2878666" cy="377858"/>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err="1">
                <a:solidFill>
                  <a:schemeClr val="tx1"/>
                </a:solidFill>
              </a:rPr>
              <a:t>Neoadjuvant</a:t>
            </a:r>
            <a:r>
              <a:rPr lang="it-IT" dirty="0">
                <a:solidFill>
                  <a:schemeClr val="tx1"/>
                </a:solidFill>
              </a:rPr>
              <a:t> </a:t>
            </a:r>
            <a:r>
              <a:rPr lang="it-IT" dirty="0" err="1">
                <a:solidFill>
                  <a:schemeClr val="tx1"/>
                </a:solidFill>
              </a:rPr>
              <a:t>chemotherapy</a:t>
            </a:r>
            <a:endParaRPr lang="it-IT" dirty="0">
              <a:solidFill>
                <a:schemeClr val="tx1"/>
              </a:solidFill>
              <a:latin typeface="Times New Roman" pitchFamily="18" charset="0"/>
              <a:cs typeface="Times New Roman" pitchFamily="18" charset="0"/>
            </a:endParaRPr>
          </a:p>
        </p:txBody>
      </p:sp>
      <p:sp>
        <p:nvSpPr>
          <p:cNvPr id="16" name="Rettangolo arrotondato 15"/>
          <p:cNvSpPr/>
          <p:nvPr/>
        </p:nvSpPr>
        <p:spPr>
          <a:xfrm>
            <a:off x="6215324" y="670629"/>
            <a:ext cx="2878666" cy="548969"/>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Adjuvant chemotherapy using agents other than S-1</a:t>
            </a:r>
            <a:endParaRPr lang="it-IT" dirty="0">
              <a:solidFill>
                <a:schemeClr val="tx1"/>
              </a:solidFill>
              <a:latin typeface="Times New Roman" pitchFamily="18" charset="0"/>
              <a:cs typeface="Times New Roman" pitchFamily="18" charset="0"/>
            </a:endParaRPr>
          </a:p>
        </p:txBody>
      </p:sp>
      <p:sp>
        <p:nvSpPr>
          <p:cNvPr id="18" name="Rettangolo arrotondato 17"/>
          <p:cNvSpPr/>
          <p:nvPr/>
        </p:nvSpPr>
        <p:spPr>
          <a:xfrm>
            <a:off x="5853630" y="3866076"/>
            <a:ext cx="3240360" cy="377858"/>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err="1">
                <a:solidFill>
                  <a:schemeClr val="tx1"/>
                </a:solidFill>
                <a:latin typeface="Times New Roman" pitchFamily="18" charset="0"/>
                <a:cs typeface="Times New Roman" pitchFamily="18" charset="0"/>
              </a:rPr>
              <a:t>Neoadjuvant</a:t>
            </a:r>
            <a:r>
              <a:rPr lang="it-IT" dirty="0">
                <a:solidFill>
                  <a:schemeClr val="tx1"/>
                </a:solidFill>
                <a:latin typeface="Times New Roman" pitchFamily="18" charset="0"/>
                <a:cs typeface="Times New Roman" pitchFamily="18" charset="0"/>
              </a:rPr>
              <a:t> </a:t>
            </a:r>
            <a:r>
              <a:rPr lang="it-IT" dirty="0" err="1">
                <a:solidFill>
                  <a:schemeClr val="tx1"/>
                </a:solidFill>
                <a:latin typeface="Times New Roman" pitchFamily="18" charset="0"/>
                <a:cs typeface="Times New Roman" pitchFamily="18" charset="0"/>
              </a:rPr>
              <a:t>chemoradiotherapy</a:t>
            </a:r>
            <a:endParaRPr lang="it-IT" dirty="0">
              <a:solidFill>
                <a:schemeClr val="tx1"/>
              </a:solidFill>
              <a:latin typeface="Times New Roman" pitchFamily="18" charset="0"/>
              <a:cs typeface="Times New Roman" pitchFamily="18" charset="0"/>
            </a:endParaRPr>
          </a:p>
        </p:txBody>
      </p:sp>
      <p:sp>
        <p:nvSpPr>
          <p:cNvPr id="20" name="Rettangolo arrotondato 19"/>
          <p:cNvSpPr/>
          <p:nvPr/>
        </p:nvSpPr>
        <p:spPr>
          <a:xfrm>
            <a:off x="6185897" y="2305669"/>
            <a:ext cx="2908093" cy="377858"/>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err="1">
                <a:solidFill>
                  <a:schemeClr val="tx1"/>
                </a:solidFill>
                <a:latin typeface="Times New Roman" pitchFamily="18" charset="0"/>
                <a:cs typeface="Times New Roman" pitchFamily="18" charset="0"/>
              </a:rPr>
              <a:t>Adjuvant</a:t>
            </a:r>
            <a:r>
              <a:rPr lang="it-IT" dirty="0">
                <a:solidFill>
                  <a:schemeClr val="tx1"/>
                </a:solidFill>
                <a:latin typeface="Times New Roman" pitchFamily="18" charset="0"/>
                <a:cs typeface="Times New Roman" pitchFamily="18" charset="0"/>
              </a:rPr>
              <a:t> </a:t>
            </a:r>
            <a:r>
              <a:rPr lang="it-IT" dirty="0" err="1">
                <a:solidFill>
                  <a:schemeClr val="tx1"/>
                </a:solidFill>
                <a:latin typeface="Times New Roman" pitchFamily="18" charset="0"/>
                <a:cs typeface="Times New Roman" pitchFamily="18" charset="0"/>
              </a:rPr>
              <a:t>chemoradiotherapy</a:t>
            </a:r>
            <a:endParaRPr lang="it-IT" dirty="0">
              <a:solidFill>
                <a:schemeClr val="tx1"/>
              </a:solidFill>
              <a:latin typeface="Times New Roman" pitchFamily="18" charset="0"/>
              <a:cs typeface="Times New Roman" pitchFamily="18" charset="0"/>
            </a:endParaRPr>
          </a:p>
        </p:txBody>
      </p:sp>
      <p:sp>
        <p:nvSpPr>
          <p:cNvPr id="15" name="Freccia circolare in giù 14"/>
          <p:cNvSpPr/>
          <p:nvPr/>
        </p:nvSpPr>
        <p:spPr>
          <a:xfrm rot="17821215">
            <a:off x="5183256" y="1034357"/>
            <a:ext cx="865750" cy="318590"/>
          </a:xfrm>
          <a:prstGeom prst="curvedDownArrow">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22" name="Freccia circolare in giù 21"/>
          <p:cNvSpPr/>
          <p:nvPr/>
        </p:nvSpPr>
        <p:spPr>
          <a:xfrm rot="153468">
            <a:off x="5932316" y="1851472"/>
            <a:ext cx="865750" cy="318590"/>
          </a:xfrm>
          <a:prstGeom prst="curvedDownArrow">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23" name="Freccia circolare in giù 22"/>
          <p:cNvSpPr/>
          <p:nvPr/>
        </p:nvSpPr>
        <p:spPr>
          <a:xfrm rot="4253871">
            <a:off x="5784947" y="3191421"/>
            <a:ext cx="865750" cy="318590"/>
          </a:xfrm>
          <a:prstGeom prst="curvedDownArrow">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19" name="Freccia circolare in su 18"/>
          <p:cNvSpPr/>
          <p:nvPr/>
        </p:nvSpPr>
        <p:spPr>
          <a:xfrm rot="14262764">
            <a:off x="3576784" y="987931"/>
            <a:ext cx="841915" cy="358414"/>
          </a:xfrm>
          <a:prstGeom prst="curvedUpArrow">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28" name="Freccia circolare in su 27"/>
          <p:cNvSpPr/>
          <p:nvPr/>
        </p:nvSpPr>
        <p:spPr>
          <a:xfrm rot="9603457">
            <a:off x="2167522" y="1736463"/>
            <a:ext cx="841915" cy="358414"/>
          </a:xfrm>
          <a:prstGeom prst="curvedUpArrow">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29" name="Freccia circolare in su 28"/>
          <p:cNvSpPr/>
          <p:nvPr/>
        </p:nvSpPr>
        <p:spPr>
          <a:xfrm rot="6434826">
            <a:off x="2272249" y="3177516"/>
            <a:ext cx="841915" cy="358414"/>
          </a:xfrm>
          <a:prstGeom prst="curvedUpArrow">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21" name="Freccia in giù 20"/>
          <p:cNvSpPr/>
          <p:nvPr/>
        </p:nvSpPr>
        <p:spPr>
          <a:xfrm>
            <a:off x="4548408" y="3523854"/>
            <a:ext cx="225102" cy="1008112"/>
          </a:xfrm>
          <a:prstGeom prst="downArrow">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grpSp>
        <p:nvGrpSpPr>
          <p:cNvPr id="24" name="Gruppo 23"/>
          <p:cNvGrpSpPr/>
          <p:nvPr/>
        </p:nvGrpSpPr>
        <p:grpSpPr>
          <a:xfrm>
            <a:off x="35496" y="5085184"/>
            <a:ext cx="2876600" cy="452164"/>
            <a:chOff x="446784" y="1196752"/>
            <a:chExt cx="4859507" cy="1045071"/>
          </a:xfrm>
          <a:effectLst>
            <a:outerShdw blurRad="50800" dist="38100" algn="l" rotWithShape="0">
              <a:prstClr val="black">
                <a:alpha val="40000"/>
              </a:prstClr>
            </a:outerShdw>
          </a:effectLst>
        </p:grpSpPr>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07" y="1196752"/>
              <a:ext cx="2320793" cy="43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1885"/>
            <a:stretch/>
          </p:blipFill>
          <p:spPr bwMode="auto">
            <a:xfrm>
              <a:off x="446784" y="1628800"/>
              <a:ext cx="4859507"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659" y="2060848"/>
              <a:ext cx="2143125"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4892006"/>
            <a:ext cx="2300104" cy="792088"/>
          </a:xfrm>
          <a:prstGeom prst="rect">
            <a:avLst/>
          </a:prstGeom>
          <a:noFill/>
          <a:ln>
            <a:noFill/>
          </a:ln>
          <a:effectLst>
            <a:outerShdw dist="35921" dir="2700000" algn="ctr" rotWithShape="0">
              <a:schemeClr val="bg2"/>
            </a:outerShdw>
            <a:reflection blurRad="6350" stA="52000" endA="300" endPos="35000" dir="5400000" sy="-100000" algn="bl" rotWithShape="0"/>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325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arrotondato 17"/>
          <p:cNvSpPr/>
          <p:nvPr/>
        </p:nvSpPr>
        <p:spPr>
          <a:xfrm>
            <a:off x="470765" y="1067229"/>
            <a:ext cx="2445051" cy="345547"/>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latin typeface="Times New Roman" pitchFamily="18" charset="0"/>
                <a:cs typeface="Times New Roman" pitchFamily="18" charset="0"/>
              </a:rPr>
              <a:t>Perioperative </a:t>
            </a:r>
            <a:r>
              <a:rPr lang="en-US" dirty="0">
                <a:solidFill>
                  <a:schemeClr val="tx1"/>
                </a:solidFill>
                <a:latin typeface="Times New Roman" pitchFamily="18" charset="0"/>
                <a:cs typeface="Times New Roman" pitchFamily="18" charset="0"/>
              </a:rPr>
              <a:t>outcomes</a:t>
            </a:r>
          </a:p>
        </p:txBody>
      </p:sp>
      <p:sp>
        <p:nvSpPr>
          <p:cNvPr id="22" name="Rettangolo arrotondato 21"/>
          <p:cNvSpPr/>
          <p:nvPr/>
        </p:nvSpPr>
        <p:spPr>
          <a:xfrm>
            <a:off x="2987824" y="2132856"/>
            <a:ext cx="3318286" cy="345547"/>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itchFamily="18" charset="0"/>
                <a:cs typeface="Times New Roman" pitchFamily="18" charset="0"/>
              </a:rPr>
              <a:t>Respect of oncological principles</a:t>
            </a:r>
            <a:endParaRPr lang="it-IT" dirty="0">
              <a:solidFill>
                <a:schemeClr val="tx1"/>
              </a:solidFill>
              <a:latin typeface="Times New Roman" pitchFamily="18" charset="0"/>
              <a:cs typeface="Times New Roman" pitchFamily="18" charset="0"/>
            </a:endParaRPr>
          </a:p>
        </p:txBody>
      </p:sp>
      <p:sp>
        <p:nvSpPr>
          <p:cNvPr id="19" name="Freccia circolare a destra 18"/>
          <p:cNvSpPr/>
          <p:nvPr/>
        </p:nvSpPr>
        <p:spPr>
          <a:xfrm>
            <a:off x="2915816" y="332656"/>
            <a:ext cx="2880320" cy="1944216"/>
          </a:xfrm>
          <a:prstGeom prst="curvedRightArrow">
            <a:avLst>
              <a:gd name="adj1" fmla="val 11871"/>
              <a:gd name="adj2" fmla="val 25828"/>
              <a:gd name="adj3" fmla="val 25000"/>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8"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RATIONALE</a:t>
            </a:r>
            <a:endParaRPr lang="it-IT" sz="2800" dirty="0">
              <a:solidFill>
                <a:srgbClr val="FF0000"/>
              </a:solidFill>
              <a:latin typeface="Times New Roman" pitchFamily="18" charset="0"/>
              <a:cs typeface="Times New Roman" pitchFamily="18" charset="0"/>
            </a:endParaRPr>
          </a:p>
        </p:txBody>
      </p:sp>
      <p:sp>
        <p:nvSpPr>
          <p:cNvPr id="10" name="Rettangolo arrotondato 9"/>
          <p:cNvSpPr/>
          <p:nvPr/>
        </p:nvSpPr>
        <p:spPr>
          <a:xfrm>
            <a:off x="3275856" y="5736930"/>
            <a:ext cx="2664296" cy="500382"/>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Heterogeneity of studies</a:t>
            </a:r>
            <a:endParaRPr lang="it-IT" dirty="0">
              <a:solidFill>
                <a:schemeClr val="tx1"/>
              </a:solidFill>
              <a:latin typeface="Times New Roman" pitchFamily="18" charset="0"/>
              <a:cs typeface="Times New Roman" pitchFamily="18" charset="0"/>
            </a:endParaRPr>
          </a:p>
        </p:txBody>
      </p:sp>
      <p:sp>
        <p:nvSpPr>
          <p:cNvPr id="12" name="Rettangolo arrotondato 11"/>
          <p:cNvSpPr/>
          <p:nvPr/>
        </p:nvSpPr>
        <p:spPr>
          <a:xfrm>
            <a:off x="2699792" y="2924944"/>
            <a:ext cx="3798168" cy="648072"/>
          </a:xfrm>
          <a:prstGeom prst="roundRect">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itchFamily="18" charset="0"/>
                <a:cs typeface="Times New Roman" pitchFamily="18" charset="0"/>
              </a:rPr>
              <a:t>Growing attention </a:t>
            </a:r>
            <a:r>
              <a:rPr lang="en-US" b="1" dirty="0" smtClean="0">
                <a:solidFill>
                  <a:schemeClr val="tx1"/>
                </a:solidFill>
                <a:latin typeface="Times New Roman" pitchFamily="18" charset="0"/>
                <a:cs typeface="Times New Roman" pitchFamily="18" charset="0"/>
              </a:rPr>
              <a:t>in </a:t>
            </a:r>
            <a:r>
              <a:rPr lang="en-US" b="1" dirty="0">
                <a:solidFill>
                  <a:schemeClr val="tx1"/>
                </a:solidFill>
                <a:latin typeface="Times New Roman" pitchFamily="18" charset="0"/>
                <a:cs typeface="Times New Roman" pitchFamily="18" charset="0"/>
              </a:rPr>
              <a:t>gastric cancer</a:t>
            </a:r>
          </a:p>
        </p:txBody>
      </p:sp>
      <p:sp>
        <p:nvSpPr>
          <p:cNvPr id="3" name="Freccia circolare a destra 2"/>
          <p:cNvSpPr/>
          <p:nvPr/>
        </p:nvSpPr>
        <p:spPr>
          <a:xfrm rot="202102">
            <a:off x="1804008" y="4097712"/>
            <a:ext cx="727493" cy="847695"/>
          </a:xfrm>
          <a:prstGeom prst="curvedRightArrow">
            <a:avLst>
              <a:gd name="adj1" fmla="val 13095"/>
              <a:gd name="adj2" fmla="val 50000"/>
              <a:gd name="adj3" fmla="val 25000"/>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17" name="Rettangolo arrotondato 16"/>
          <p:cNvSpPr/>
          <p:nvPr/>
        </p:nvSpPr>
        <p:spPr>
          <a:xfrm>
            <a:off x="107504" y="5013176"/>
            <a:ext cx="3276872" cy="576064"/>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6 RCTs comparing laparoscopic versus open </a:t>
            </a:r>
            <a:r>
              <a:rPr lang="en-US" dirty="0" err="1">
                <a:solidFill>
                  <a:schemeClr val="tx1"/>
                </a:solidFill>
                <a:latin typeface="Times New Roman" pitchFamily="18" charset="0"/>
                <a:cs typeface="Times New Roman" pitchFamily="18" charset="0"/>
              </a:rPr>
              <a:t>gastrectomy</a:t>
            </a:r>
            <a:endParaRPr lang="it-IT" dirty="0">
              <a:solidFill>
                <a:schemeClr val="tx1"/>
              </a:solidFill>
              <a:latin typeface="Times New Roman" pitchFamily="18" charset="0"/>
              <a:cs typeface="Times New Roman" pitchFamily="18" charset="0"/>
            </a:endParaRPr>
          </a:p>
        </p:txBody>
      </p:sp>
      <p:sp>
        <p:nvSpPr>
          <p:cNvPr id="20" name="Rettangolo arrotondato 19"/>
          <p:cNvSpPr/>
          <p:nvPr/>
        </p:nvSpPr>
        <p:spPr>
          <a:xfrm>
            <a:off x="3131840" y="692696"/>
            <a:ext cx="2952328" cy="100811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itchFamily="18" charset="0"/>
                <a:cs typeface="Times New Roman" pitchFamily="18" charset="0"/>
              </a:rPr>
              <a:t>Research </a:t>
            </a:r>
            <a:r>
              <a:rPr lang="en-US" b="1" dirty="0" smtClean="0">
                <a:solidFill>
                  <a:schemeClr val="tx1"/>
                </a:solidFill>
                <a:latin typeface="Times New Roman" pitchFamily="18" charset="0"/>
                <a:cs typeface="Times New Roman" pitchFamily="18" charset="0"/>
              </a:rPr>
              <a:t>in Minimally Invasive Surgery </a:t>
            </a:r>
            <a:endParaRPr lang="en-US" b="1" dirty="0">
              <a:solidFill>
                <a:schemeClr val="tx1"/>
              </a:solidFill>
              <a:latin typeface="Times New Roman" pitchFamily="18" charset="0"/>
              <a:cs typeface="Times New Roman" pitchFamily="18" charset="0"/>
            </a:endParaRPr>
          </a:p>
        </p:txBody>
      </p:sp>
      <p:sp>
        <p:nvSpPr>
          <p:cNvPr id="21" name="Rettangolo arrotondato 20"/>
          <p:cNvSpPr/>
          <p:nvPr/>
        </p:nvSpPr>
        <p:spPr>
          <a:xfrm>
            <a:off x="6300192" y="1052736"/>
            <a:ext cx="1584175" cy="345547"/>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latin typeface="Times New Roman" pitchFamily="18" charset="0"/>
                <a:cs typeface="Times New Roman" pitchFamily="18" charset="0"/>
              </a:rPr>
              <a:t>Quality </a:t>
            </a:r>
            <a:r>
              <a:rPr lang="en-US" dirty="0">
                <a:solidFill>
                  <a:schemeClr val="tx1"/>
                </a:solidFill>
                <a:latin typeface="Times New Roman" pitchFamily="18" charset="0"/>
                <a:cs typeface="Times New Roman" pitchFamily="18" charset="0"/>
              </a:rPr>
              <a:t>of life</a:t>
            </a:r>
          </a:p>
        </p:txBody>
      </p:sp>
      <p:sp>
        <p:nvSpPr>
          <p:cNvPr id="23" name="Rettangolo arrotondato 22"/>
          <p:cNvSpPr/>
          <p:nvPr/>
        </p:nvSpPr>
        <p:spPr>
          <a:xfrm>
            <a:off x="2843808" y="3861048"/>
            <a:ext cx="3456384" cy="576064"/>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latin typeface="Times New Roman" pitchFamily="18" charset="0"/>
                <a:cs typeface="Times New Roman" pitchFamily="18" charset="0"/>
              </a:rPr>
              <a:t>Current </a:t>
            </a:r>
            <a:r>
              <a:rPr lang="en-US" dirty="0">
                <a:solidFill>
                  <a:schemeClr val="tx1"/>
                </a:solidFill>
                <a:latin typeface="Times New Roman" pitchFamily="18" charset="0"/>
                <a:cs typeface="Times New Roman" pitchFamily="18" charset="0"/>
              </a:rPr>
              <a:t>level of evidence very </a:t>
            </a:r>
            <a:r>
              <a:rPr lang="en-US" dirty="0" smtClean="0">
                <a:solidFill>
                  <a:schemeClr val="tx1"/>
                </a:solidFill>
                <a:latin typeface="Times New Roman" pitchFamily="18" charset="0"/>
                <a:cs typeface="Times New Roman" pitchFamily="18" charset="0"/>
              </a:rPr>
              <a:t>low</a:t>
            </a:r>
            <a:endParaRPr lang="it-IT" dirty="0">
              <a:solidFill>
                <a:schemeClr val="tx1"/>
              </a:solidFill>
              <a:latin typeface="Times New Roman" pitchFamily="18" charset="0"/>
              <a:cs typeface="Times New Roman" pitchFamily="18" charset="0"/>
            </a:endParaRPr>
          </a:p>
        </p:txBody>
      </p:sp>
      <p:sp>
        <p:nvSpPr>
          <p:cNvPr id="24" name="Rettangolo arrotondato 23"/>
          <p:cNvSpPr/>
          <p:nvPr/>
        </p:nvSpPr>
        <p:spPr>
          <a:xfrm>
            <a:off x="5796136" y="4999045"/>
            <a:ext cx="3280951" cy="590195"/>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No RCTs have been performed for robotic surgery</a:t>
            </a:r>
            <a:endParaRPr lang="it-IT" dirty="0">
              <a:solidFill>
                <a:schemeClr val="tx1"/>
              </a:solidFill>
              <a:latin typeface="Times New Roman" pitchFamily="18" charset="0"/>
              <a:cs typeface="Times New Roman" pitchFamily="18" charset="0"/>
            </a:endParaRPr>
          </a:p>
        </p:txBody>
      </p:sp>
      <p:sp>
        <p:nvSpPr>
          <p:cNvPr id="25" name="Freccia circolare a destra 24"/>
          <p:cNvSpPr/>
          <p:nvPr/>
        </p:nvSpPr>
        <p:spPr>
          <a:xfrm rot="10800000" flipV="1">
            <a:off x="6516217" y="4125907"/>
            <a:ext cx="760923" cy="815260"/>
          </a:xfrm>
          <a:prstGeom prst="curvedRightArrow">
            <a:avLst>
              <a:gd name="adj1" fmla="val 13095"/>
              <a:gd name="adj2" fmla="val 50000"/>
              <a:gd name="adj3" fmla="val 25000"/>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5" name="Freccia in giù 4"/>
          <p:cNvSpPr/>
          <p:nvPr/>
        </p:nvSpPr>
        <p:spPr>
          <a:xfrm>
            <a:off x="4427984" y="4653136"/>
            <a:ext cx="218983" cy="720080"/>
          </a:xfrm>
          <a:prstGeom prst="downArrow">
            <a:avLst/>
          </a:prstGeom>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24944"/>
            <a:ext cx="3059832" cy="897832"/>
          </a:xfrm>
          <a:prstGeom prst="rect">
            <a:avLst/>
          </a:prstGeom>
          <a:noFill/>
          <a:ln>
            <a:noFill/>
          </a:ln>
          <a:effectLst>
            <a:outerShdw dist="35921" dir="2700000" algn="ctr" rotWithShape="0">
              <a:schemeClr val="bg2"/>
            </a:outerShdw>
            <a:reflection blurRad="6350" stA="52000" endA="300" endPos="35000" dir="5400000" sy="-100000" algn="bl" rotWithShape="0"/>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2882272"/>
            <a:ext cx="2808312" cy="834760"/>
          </a:xfrm>
          <a:prstGeom prst="rect">
            <a:avLst/>
          </a:prstGeom>
          <a:noFill/>
          <a:ln>
            <a:noFill/>
          </a:ln>
          <a:effectLst>
            <a:outerShdw dist="35921" dir="2700000" algn="ctr" rotWithShape="0">
              <a:schemeClr val="bg2"/>
            </a:outerShdw>
            <a:reflection blurRad="6350" stA="52000" endA="300" endPos="35000" dir="5400000" sy="-100000" algn="bl" rotWithShape="0"/>
          </a:effectLst>
          <a:scene3d>
            <a:camera prst="perspectiveHeroicExtreme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499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arrotondato 17"/>
          <p:cNvSpPr/>
          <p:nvPr/>
        </p:nvSpPr>
        <p:spPr>
          <a:xfrm>
            <a:off x="1043608" y="5499698"/>
            <a:ext cx="1697312" cy="377858"/>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solidFill>
                  <a:schemeClr val="tx1"/>
                </a:solidFill>
                <a:latin typeface="Times New Roman" pitchFamily="18" charset="0"/>
                <a:cs typeface="Times New Roman" pitchFamily="18" charset="0"/>
              </a:rPr>
              <a:t>Reconstruction</a:t>
            </a:r>
          </a:p>
        </p:txBody>
      </p:sp>
      <p:sp>
        <p:nvSpPr>
          <p:cNvPr id="19" name="Rettangolo arrotondato 18"/>
          <p:cNvSpPr/>
          <p:nvPr/>
        </p:nvSpPr>
        <p:spPr>
          <a:xfrm>
            <a:off x="3428619" y="3208242"/>
            <a:ext cx="2367517" cy="508790"/>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itchFamily="18" charset="0"/>
                <a:cs typeface="Times New Roman" pitchFamily="18" charset="0"/>
              </a:rPr>
              <a:t>Accuracy of the preoperative diagnosis</a:t>
            </a:r>
            <a:endParaRPr lang="it-IT" dirty="0">
              <a:solidFill>
                <a:schemeClr val="tx1"/>
              </a:solidFill>
              <a:latin typeface="Times New Roman" pitchFamily="18" charset="0"/>
              <a:cs typeface="Times New Roman" pitchFamily="18" charset="0"/>
            </a:endParaRPr>
          </a:p>
        </p:txBody>
      </p:sp>
      <p:sp>
        <p:nvSpPr>
          <p:cNvPr id="21" name="Rettangolo arrotondato 20"/>
          <p:cNvSpPr/>
          <p:nvPr/>
        </p:nvSpPr>
        <p:spPr>
          <a:xfrm>
            <a:off x="3563889" y="5991218"/>
            <a:ext cx="1944215" cy="508790"/>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itchFamily="18" charset="0"/>
                <a:cs typeface="Times New Roman" pitchFamily="18" charset="0"/>
              </a:rPr>
              <a:t>Extended lymphadenectomy </a:t>
            </a:r>
            <a:endParaRPr lang="en-US" dirty="0">
              <a:solidFill>
                <a:schemeClr val="tx1"/>
              </a:solidFill>
              <a:latin typeface="Times New Roman" pitchFamily="18" charset="0"/>
              <a:cs typeface="Times New Roman" pitchFamily="18" charset="0"/>
            </a:endParaRPr>
          </a:p>
        </p:txBody>
      </p:sp>
      <p:sp>
        <p:nvSpPr>
          <p:cNvPr id="22" name="Rettangolo arrotondato 21"/>
          <p:cNvSpPr/>
          <p:nvPr/>
        </p:nvSpPr>
        <p:spPr>
          <a:xfrm>
            <a:off x="6657986" y="5720236"/>
            <a:ext cx="2003168" cy="378373"/>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solidFill>
                  <a:schemeClr val="tx1"/>
                </a:solidFill>
                <a:latin typeface="Times New Roman" pitchFamily="18" charset="0"/>
                <a:cs typeface="Times New Roman" pitchFamily="18" charset="0"/>
              </a:rPr>
              <a:t>Hospital’s volume</a:t>
            </a:r>
          </a:p>
        </p:txBody>
      </p:sp>
      <p:sp>
        <p:nvSpPr>
          <p:cNvPr id="3" name="Freccia in su 2"/>
          <p:cNvSpPr/>
          <p:nvPr/>
        </p:nvSpPr>
        <p:spPr>
          <a:xfrm rot="16200000">
            <a:off x="2725572" y="4207138"/>
            <a:ext cx="169200" cy="534561"/>
          </a:xfrm>
          <a:prstGeom prst="up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27" name="Freccia in su 26"/>
          <p:cNvSpPr/>
          <p:nvPr/>
        </p:nvSpPr>
        <p:spPr>
          <a:xfrm rot="14280000" flipH="1">
            <a:off x="2919758" y="4959278"/>
            <a:ext cx="169200" cy="534561"/>
          </a:xfrm>
          <a:prstGeom prst="up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29" name="Rettangolo arrotondato 28"/>
          <p:cNvSpPr/>
          <p:nvPr/>
        </p:nvSpPr>
        <p:spPr>
          <a:xfrm>
            <a:off x="899592" y="1124744"/>
            <a:ext cx="3079850" cy="504056"/>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itchFamily="18" charset="0"/>
                <a:cs typeface="Times New Roman" pitchFamily="18" charset="0"/>
              </a:rPr>
              <a:t>LAPAROSCOPIC SURGERY</a:t>
            </a:r>
            <a:endParaRPr lang="it-IT" dirty="0">
              <a:solidFill>
                <a:schemeClr val="tx1"/>
              </a:solidFill>
              <a:latin typeface="Times New Roman" pitchFamily="18" charset="0"/>
              <a:cs typeface="Times New Roman" pitchFamily="18" charset="0"/>
            </a:endParaRPr>
          </a:p>
        </p:txBody>
      </p:sp>
      <p:sp>
        <p:nvSpPr>
          <p:cNvPr id="30" name="Rettangolo arrotondato 29"/>
          <p:cNvSpPr/>
          <p:nvPr/>
        </p:nvSpPr>
        <p:spPr>
          <a:xfrm>
            <a:off x="3419872" y="4309054"/>
            <a:ext cx="2336069" cy="48809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dirty="0">
                <a:solidFill>
                  <a:schemeClr val="tx1"/>
                </a:solidFill>
                <a:latin typeface="Times New Roman" pitchFamily="18" charset="0"/>
                <a:cs typeface="Times New Roman" pitchFamily="18" charset="0"/>
              </a:rPr>
              <a:t>Highlighted </a:t>
            </a:r>
            <a:r>
              <a:rPr lang="en-US" b="1" dirty="0" smtClean="0">
                <a:solidFill>
                  <a:schemeClr val="tx1"/>
                </a:solidFill>
                <a:latin typeface="Times New Roman" pitchFamily="18" charset="0"/>
                <a:cs typeface="Times New Roman" pitchFamily="18" charset="0"/>
              </a:rPr>
              <a:t>Issues</a:t>
            </a:r>
            <a:endParaRPr lang="en-US" b="1" dirty="0">
              <a:solidFill>
                <a:schemeClr val="tx1"/>
              </a:solidFill>
              <a:latin typeface="Times New Roman" pitchFamily="18" charset="0"/>
              <a:cs typeface="Times New Roman" pitchFamily="18" charset="0"/>
            </a:endParaRPr>
          </a:p>
        </p:txBody>
      </p:sp>
      <p:sp>
        <p:nvSpPr>
          <p:cNvPr id="31" name="Rettangolo arrotondato 30"/>
          <p:cNvSpPr/>
          <p:nvPr/>
        </p:nvSpPr>
        <p:spPr>
          <a:xfrm>
            <a:off x="5220072" y="1124744"/>
            <a:ext cx="3079850" cy="504056"/>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itchFamily="18" charset="0"/>
                <a:cs typeface="Times New Roman" pitchFamily="18" charset="0"/>
              </a:rPr>
              <a:t>ROBOTIC SURGERY</a:t>
            </a:r>
            <a:endParaRPr lang="it-IT" dirty="0">
              <a:solidFill>
                <a:schemeClr val="tx1"/>
              </a:solidFill>
              <a:latin typeface="Times New Roman" pitchFamily="18" charset="0"/>
              <a:cs typeface="Times New Roman" pitchFamily="18" charset="0"/>
            </a:endParaRPr>
          </a:p>
        </p:txBody>
      </p:sp>
      <p:sp>
        <p:nvSpPr>
          <p:cNvPr id="34" name="Freccia in su 33"/>
          <p:cNvSpPr/>
          <p:nvPr/>
        </p:nvSpPr>
        <p:spPr>
          <a:xfrm>
            <a:off x="4499992" y="3799126"/>
            <a:ext cx="169200" cy="368598"/>
          </a:xfrm>
          <a:prstGeom prst="up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23"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RATIONALE</a:t>
            </a:r>
            <a:endParaRPr lang="it-IT" sz="2800" dirty="0">
              <a:solidFill>
                <a:srgbClr val="FF0000"/>
              </a:solidFill>
              <a:latin typeface="Times New Roman" pitchFamily="18" charset="0"/>
              <a:cs typeface="Times New Roman" pitchFamily="18" charset="0"/>
            </a:endParaRPr>
          </a:p>
        </p:txBody>
      </p:sp>
      <p:sp>
        <p:nvSpPr>
          <p:cNvPr id="28" name="Rettangolo arrotondato 27"/>
          <p:cNvSpPr/>
          <p:nvPr/>
        </p:nvSpPr>
        <p:spPr>
          <a:xfrm>
            <a:off x="35496" y="1772816"/>
            <a:ext cx="3048361" cy="432048"/>
          </a:xfrm>
          <a:prstGeom prst="roundRect">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solidFill>
                  <a:schemeClr val="tx1"/>
                </a:solidFill>
                <a:latin typeface="Times New Roman" pitchFamily="18" charset="0"/>
                <a:cs typeface="Times New Roman" pitchFamily="18" charset="0"/>
              </a:rPr>
              <a:t>Technically feasible procedure</a:t>
            </a:r>
          </a:p>
        </p:txBody>
      </p:sp>
      <p:sp>
        <p:nvSpPr>
          <p:cNvPr id="36" name="Rettangolo arrotondato 35"/>
          <p:cNvSpPr/>
          <p:nvPr/>
        </p:nvSpPr>
        <p:spPr>
          <a:xfrm>
            <a:off x="35496" y="2306488"/>
            <a:ext cx="3048361" cy="618456"/>
          </a:xfrm>
          <a:prstGeom prst="roundRect">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Safety demonstrated for </a:t>
            </a:r>
            <a:r>
              <a:rPr lang="en-US" dirty="0" smtClean="0">
                <a:solidFill>
                  <a:schemeClr val="tx1"/>
                </a:solidFill>
                <a:latin typeface="Times New Roman" pitchFamily="18" charset="0"/>
                <a:cs typeface="Times New Roman" pitchFamily="18" charset="0"/>
              </a:rPr>
              <a:t>EGC at </a:t>
            </a:r>
            <a:r>
              <a:rPr lang="en-US" dirty="0">
                <a:solidFill>
                  <a:schemeClr val="tx1"/>
                </a:solidFill>
                <a:latin typeface="Times New Roman" pitchFamily="18" charset="0"/>
                <a:cs typeface="Times New Roman" pitchFamily="18" charset="0"/>
              </a:rPr>
              <a:t>referral centers</a:t>
            </a:r>
          </a:p>
        </p:txBody>
      </p:sp>
      <p:sp>
        <p:nvSpPr>
          <p:cNvPr id="38" name="Rettangolo arrotondato 37"/>
          <p:cNvSpPr/>
          <p:nvPr/>
        </p:nvSpPr>
        <p:spPr>
          <a:xfrm>
            <a:off x="6012160" y="1772816"/>
            <a:ext cx="3048361" cy="914908"/>
          </a:xfrm>
          <a:prstGeom prst="roundRect">
            <a:avLst/>
          </a:prstGeom>
          <a:solidFill>
            <a:schemeClr val="bg1">
              <a:lumMod val="95000"/>
            </a:schemeClr>
          </a:soli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Technological advantages due to new articulated tools and 3D vision</a:t>
            </a:r>
          </a:p>
        </p:txBody>
      </p:sp>
      <p:sp>
        <p:nvSpPr>
          <p:cNvPr id="39" name="Rettangolo arrotondato 38"/>
          <p:cNvSpPr/>
          <p:nvPr/>
        </p:nvSpPr>
        <p:spPr>
          <a:xfrm>
            <a:off x="179512" y="4167724"/>
            <a:ext cx="2232248" cy="773444"/>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Times New Roman" pitchFamily="18" charset="0"/>
                <a:cs typeface="Times New Roman" pitchFamily="18" charset="0"/>
              </a:rPr>
              <a:t>Surgeon’s experience and skill with MIS technology</a:t>
            </a:r>
          </a:p>
        </p:txBody>
      </p:sp>
      <p:sp>
        <p:nvSpPr>
          <p:cNvPr id="40" name="Rettangolo arrotondato 39"/>
          <p:cNvSpPr/>
          <p:nvPr/>
        </p:nvSpPr>
        <p:spPr>
          <a:xfrm>
            <a:off x="6714666" y="4288363"/>
            <a:ext cx="2321830" cy="508789"/>
          </a:xfrm>
          <a:prstGeom prst="roundRect">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Surgeon’s volume of </a:t>
            </a:r>
            <a:r>
              <a:rPr lang="en-US" dirty="0" err="1">
                <a:solidFill>
                  <a:schemeClr val="tx1"/>
                </a:solidFill>
                <a:latin typeface="Times New Roman" pitchFamily="18" charset="0"/>
                <a:cs typeface="Times New Roman" pitchFamily="18" charset="0"/>
              </a:rPr>
              <a:t>gastrectomy</a:t>
            </a:r>
            <a:r>
              <a:rPr lang="en-US" dirty="0">
                <a:solidFill>
                  <a:schemeClr val="tx1"/>
                </a:solidFill>
                <a:latin typeface="Times New Roman" pitchFamily="18" charset="0"/>
                <a:cs typeface="Times New Roman" pitchFamily="18" charset="0"/>
              </a:rPr>
              <a:t> procedure </a:t>
            </a:r>
          </a:p>
        </p:txBody>
      </p:sp>
      <p:sp>
        <p:nvSpPr>
          <p:cNvPr id="41" name="Freccia in su 40"/>
          <p:cNvSpPr/>
          <p:nvPr/>
        </p:nvSpPr>
        <p:spPr>
          <a:xfrm rot="10800000" flipH="1">
            <a:off x="4499993" y="5270702"/>
            <a:ext cx="169200" cy="534561"/>
          </a:xfrm>
          <a:prstGeom prst="up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42" name="Freccia in su 41"/>
          <p:cNvSpPr/>
          <p:nvPr/>
        </p:nvSpPr>
        <p:spPr>
          <a:xfrm rot="8280000" flipH="1">
            <a:off x="5881244" y="5013176"/>
            <a:ext cx="169200" cy="534561"/>
          </a:xfrm>
          <a:prstGeom prst="up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43" name="Freccia in su 42"/>
          <p:cNvSpPr/>
          <p:nvPr/>
        </p:nvSpPr>
        <p:spPr>
          <a:xfrm rot="5400000">
            <a:off x="6164335" y="4182424"/>
            <a:ext cx="169200" cy="534561"/>
          </a:xfrm>
          <a:prstGeom prst="up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205269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txBox="1">
            <a:spLocks/>
          </p:cNvSpPr>
          <p:nvPr/>
        </p:nvSpPr>
        <p:spPr>
          <a:xfrm>
            <a:off x="683568" y="620688"/>
            <a:ext cx="4104456" cy="864096"/>
          </a:xfrm>
          <a:prstGeom prst="rect">
            <a:avLst/>
          </a:prstGeom>
          <a:solidFill>
            <a:schemeClr val="bg1">
              <a:lumMod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b="1" dirty="0" smtClean="0">
                <a:solidFill>
                  <a:schemeClr val="bg1">
                    <a:lumMod val="50000"/>
                  </a:schemeClr>
                </a:solidFill>
                <a:latin typeface="Times New Roman" pitchFamily="18" charset="0"/>
                <a:cs typeface="Times New Roman" pitchFamily="18" charset="0"/>
              </a:rPr>
              <a:t>Main </a:t>
            </a:r>
            <a:r>
              <a:rPr lang="en-US" sz="2400" b="1" dirty="0">
                <a:solidFill>
                  <a:schemeClr val="bg1">
                    <a:lumMod val="50000"/>
                  </a:schemeClr>
                </a:solidFill>
                <a:latin typeface="Times New Roman" pitchFamily="18" charset="0"/>
                <a:cs typeface="Times New Roman" pitchFamily="18" charset="0"/>
              </a:rPr>
              <a:t>limits </a:t>
            </a:r>
            <a:r>
              <a:rPr lang="en-US" sz="2400" b="1" dirty="0" smtClean="0">
                <a:solidFill>
                  <a:schemeClr val="bg1">
                    <a:lumMod val="50000"/>
                  </a:schemeClr>
                </a:solidFill>
                <a:latin typeface="Times New Roman" pitchFamily="18" charset="0"/>
                <a:cs typeface="Times New Roman" pitchFamily="18" charset="0"/>
              </a:rPr>
              <a:t>found in </a:t>
            </a:r>
          </a:p>
          <a:p>
            <a:r>
              <a:rPr lang="en-US" sz="2400" b="1" dirty="0" smtClean="0">
                <a:solidFill>
                  <a:schemeClr val="bg1">
                    <a:lumMod val="50000"/>
                  </a:schemeClr>
                </a:solidFill>
                <a:latin typeface="Times New Roman" pitchFamily="18" charset="0"/>
                <a:cs typeface="Times New Roman" pitchFamily="18" charset="0"/>
              </a:rPr>
              <a:t>current </a:t>
            </a:r>
            <a:r>
              <a:rPr lang="en-US" sz="2400" b="1" dirty="0">
                <a:solidFill>
                  <a:schemeClr val="bg1">
                    <a:lumMod val="50000"/>
                  </a:schemeClr>
                </a:solidFill>
                <a:latin typeface="Times New Roman" pitchFamily="18" charset="0"/>
                <a:cs typeface="Times New Roman" pitchFamily="18" charset="0"/>
              </a:rPr>
              <a:t>clinical </a:t>
            </a:r>
            <a:r>
              <a:rPr lang="en-US" sz="2400" b="1" dirty="0" smtClean="0">
                <a:solidFill>
                  <a:schemeClr val="bg1">
                    <a:lumMod val="50000"/>
                  </a:schemeClr>
                </a:solidFill>
                <a:latin typeface="Times New Roman" pitchFamily="18" charset="0"/>
                <a:cs typeface="Times New Roman" pitchFamily="18" charset="0"/>
              </a:rPr>
              <a:t>studies</a:t>
            </a:r>
            <a:endParaRPr lang="it-IT" sz="2400" b="1" dirty="0">
              <a:solidFill>
                <a:schemeClr val="bg1">
                  <a:lumMod val="50000"/>
                </a:schemeClr>
              </a:solidFill>
              <a:latin typeface="Times New Roman" pitchFamily="18" charset="0"/>
              <a:cs typeface="Times New Roman" pitchFamily="18" charset="0"/>
            </a:endParaRPr>
          </a:p>
        </p:txBody>
      </p:sp>
      <p:sp>
        <p:nvSpPr>
          <p:cNvPr id="13" name="Rettangolo 12"/>
          <p:cNvSpPr/>
          <p:nvPr/>
        </p:nvSpPr>
        <p:spPr>
          <a:xfrm>
            <a:off x="683568" y="1700808"/>
            <a:ext cx="7848872" cy="489654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rtlCol="0" anchor="ctr"/>
          <a:lstStyle/>
          <a:p>
            <a:pPr marL="285750" indent="-285750" algn="just">
              <a:lnSpc>
                <a:spcPct val="150000"/>
              </a:lnSpc>
              <a:buFont typeface="Wingdings" pitchFamily="2" charset="2"/>
              <a:buChar char="Ø"/>
            </a:pPr>
            <a:r>
              <a:rPr lang="en-US" dirty="0">
                <a:solidFill>
                  <a:schemeClr val="tx1"/>
                </a:solidFill>
                <a:latin typeface="Times New Roman" pitchFamily="18" charset="0"/>
                <a:cs typeface="Times New Roman" pitchFamily="18" charset="0"/>
              </a:rPr>
              <a:t>Small samples of patients, few </a:t>
            </a:r>
            <a:r>
              <a:rPr lang="it-IT" dirty="0">
                <a:solidFill>
                  <a:schemeClr val="tx1"/>
                </a:solidFill>
                <a:latin typeface="Times New Roman" pitchFamily="18" charset="0"/>
                <a:cs typeface="Times New Roman" pitchFamily="18" charset="0"/>
              </a:rPr>
              <a:t>high-</a:t>
            </a:r>
            <a:r>
              <a:rPr lang="it-IT" dirty="0" err="1">
                <a:solidFill>
                  <a:schemeClr val="tx1"/>
                </a:solidFill>
                <a:latin typeface="Times New Roman" pitchFamily="18" charset="0"/>
                <a:cs typeface="Times New Roman" pitchFamily="18" charset="0"/>
              </a:rPr>
              <a:t>quality</a:t>
            </a:r>
            <a:r>
              <a:rPr lang="it-IT" dirty="0">
                <a:solidFill>
                  <a:schemeClr val="tx1"/>
                </a:solidFill>
                <a:latin typeface="Times New Roman" pitchFamily="18" charset="0"/>
                <a:cs typeface="Times New Roman" pitchFamily="18" charset="0"/>
              </a:rPr>
              <a:t> comparative </a:t>
            </a:r>
            <a:r>
              <a:rPr lang="it-IT" dirty="0" err="1">
                <a:solidFill>
                  <a:schemeClr val="tx1"/>
                </a:solidFill>
                <a:latin typeface="Times New Roman" pitchFamily="18" charset="0"/>
                <a:cs typeface="Times New Roman" pitchFamily="18" charset="0"/>
              </a:rPr>
              <a:t>studies</a:t>
            </a:r>
            <a:r>
              <a:rPr lang="en-US" dirty="0">
                <a:solidFill>
                  <a:schemeClr val="tx1"/>
                </a:solidFill>
                <a:latin typeface="Times New Roman" pitchFamily="18" charset="0"/>
                <a:cs typeface="Times New Roman" pitchFamily="18" charset="0"/>
              </a:rPr>
              <a:t>.</a:t>
            </a:r>
          </a:p>
          <a:p>
            <a:pPr marL="285750" indent="-285750" algn="just">
              <a:lnSpc>
                <a:spcPct val="150000"/>
              </a:lnSpc>
              <a:buFont typeface="Wingdings" pitchFamily="2" charset="2"/>
              <a:buChar char="Ø"/>
            </a:pPr>
            <a:r>
              <a:rPr lang="en-US" dirty="0" smtClean="0">
                <a:solidFill>
                  <a:schemeClr val="tx1"/>
                </a:solidFill>
                <a:latin typeface="Times New Roman" pitchFamily="18" charset="0"/>
                <a:cs typeface="Times New Roman" pitchFamily="18" charset="0"/>
              </a:rPr>
              <a:t>Selection </a:t>
            </a:r>
            <a:r>
              <a:rPr lang="en-US" dirty="0">
                <a:solidFill>
                  <a:schemeClr val="tx1"/>
                </a:solidFill>
                <a:latin typeface="Times New Roman" pitchFamily="18" charset="0"/>
                <a:cs typeface="Times New Roman" pitchFamily="18" charset="0"/>
              </a:rPr>
              <a:t>bias in generating the comparative groups: stage of the disease, different extensive surgeries.</a:t>
            </a:r>
          </a:p>
          <a:p>
            <a:pPr marL="285750" indent="-285750" algn="just">
              <a:lnSpc>
                <a:spcPct val="150000"/>
              </a:lnSpc>
              <a:buFont typeface="Wingdings" pitchFamily="2" charset="2"/>
              <a:buChar char="Ø"/>
            </a:pPr>
            <a:r>
              <a:rPr lang="en-US" dirty="0" smtClean="0">
                <a:solidFill>
                  <a:schemeClr val="tx1"/>
                </a:solidFill>
                <a:latin typeface="Times New Roman" pitchFamily="18" charset="0"/>
                <a:cs typeface="Times New Roman" pitchFamily="18" charset="0"/>
              </a:rPr>
              <a:t>Lack </a:t>
            </a:r>
            <a:r>
              <a:rPr lang="en-US" dirty="0">
                <a:solidFill>
                  <a:schemeClr val="tx1"/>
                </a:solidFill>
                <a:latin typeface="Times New Roman" pitchFamily="18" charset="0"/>
                <a:cs typeface="Times New Roman" pitchFamily="18" charset="0"/>
              </a:rPr>
              <a:t>of clarity in the description of anastomotic techniques</a:t>
            </a:r>
          </a:p>
          <a:p>
            <a:pPr marL="285750" indent="-285750" algn="just">
              <a:lnSpc>
                <a:spcPct val="150000"/>
              </a:lnSpc>
              <a:buFont typeface="Wingdings" pitchFamily="2" charset="2"/>
              <a:buChar char="Ø"/>
            </a:pPr>
            <a:r>
              <a:rPr lang="en-US" dirty="0" smtClean="0">
                <a:solidFill>
                  <a:schemeClr val="tx1"/>
                </a:solidFill>
                <a:latin typeface="Times New Roman" pitchFamily="18" charset="0"/>
                <a:cs typeface="Times New Roman" pitchFamily="18" charset="0"/>
              </a:rPr>
              <a:t>Results </a:t>
            </a:r>
            <a:r>
              <a:rPr lang="en-US" dirty="0">
                <a:solidFill>
                  <a:schemeClr val="tx1"/>
                </a:solidFill>
                <a:latin typeface="Times New Roman" pitchFamily="18" charset="0"/>
                <a:cs typeface="Times New Roman" pitchFamily="18" charset="0"/>
              </a:rPr>
              <a:t>of </a:t>
            </a:r>
            <a:r>
              <a:rPr lang="en-US" dirty="0" err="1">
                <a:solidFill>
                  <a:schemeClr val="tx1"/>
                </a:solidFill>
                <a:latin typeface="Times New Roman" pitchFamily="18" charset="0"/>
                <a:cs typeface="Times New Roman" pitchFamily="18" charset="0"/>
              </a:rPr>
              <a:t>intracorporeal</a:t>
            </a:r>
            <a:r>
              <a:rPr lang="en-US" dirty="0">
                <a:solidFill>
                  <a:schemeClr val="tx1"/>
                </a:solidFill>
                <a:latin typeface="Times New Roman" pitchFamily="18" charset="0"/>
                <a:cs typeface="Times New Roman" pitchFamily="18" charset="0"/>
              </a:rPr>
              <a:t> anastomosis are often mixed with those of extracorporeal </a:t>
            </a:r>
            <a:r>
              <a:rPr lang="en-US" dirty="0" smtClean="0">
                <a:solidFill>
                  <a:schemeClr val="tx1"/>
                </a:solidFill>
                <a:latin typeface="Times New Roman" pitchFamily="18" charset="0"/>
                <a:cs typeface="Times New Roman" pitchFamily="18" charset="0"/>
              </a:rPr>
              <a:t>anastomosis.</a:t>
            </a:r>
            <a:endParaRPr lang="en-US" dirty="0">
              <a:solidFill>
                <a:schemeClr val="tx1"/>
              </a:solidFill>
              <a:latin typeface="Times New Roman" pitchFamily="18" charset="0"/>
              <a:cs typeface="Times New Roman" pitchFamily="18" charset="0"/>
            </a:endParaRPr>
          </a:p>
          <a:p>
            <a:pPr marL="285750" indent="-285750" algn="just">
              <a:lnSpc>
                <a:spcPct val="150000"/>
              </a:lnSpc>
              <a:buFont typeface="Wingdings" pitchFamily="2" charset="2"/>
              <a:buChar char="Ø"/>
            </a:pPr>
            <a:r>
              <a:rPr lang="en-US" dirty="0" smtClean="0">
                <a:solidFill>
                  <a:schemeClr val="tx1"/>
                </a:solidFill>
                <a:latin typeface="Times New Roman" pitchFamily="18" charset="0"/>
                <a:cs typeface="Times New Roman" pitchFamily="18" charset="0"/>
              </a:rPr>
              <a:t>Anastomotic </a:t>
            </a:r>
            <a:r>
              <a:rPr lang="en-US" dirty="0">
                <a:solidFill>
                  <a:schemeClr val="tx1"/>
                </a:solidFill>
                <a:latin typeface="Times New Roman" pitchFamily="18" charset="0"/>
                <a:cs typeface="Times New Roman" pitchFamily="18" charset="0"/>
              </a:rPr>
              <a:t>leak rate, in some studies, was twice as high after MIS procedures than OG, but there is a lack of information on the method of reconstruction.</a:t>
            </a:r>
          </a:p>
          <a:p>
            <a:pPr marL="285750" indent="-285750" algn="just">
              <a:lnSpc>
                <a:spcPct val="150000"/>
              </a:lnSpc>
              <a:buFont typeface="Wingdings" pitchFamily="2" charset="2"/>
              <a:buChar char="Ø"/>
            </a:pPr>
            <a:r>
              <a:rPr lang="en-US" dirty="0" smtClean="0">
                <a:solidFill>
                  <a:schemeClr val="tx1"/>
                </a:solidFill>
                <a:latin typeface="Times New Roman" pitchFamily="18" charset="0"/>
                <a:cs typeface="Times New Roman" pitchFamily="18" charset="0"/>
              </a:rPr>
              <a:t>There </a:t>
            </a:r>
            <a:r>
              <a:rPr lang="en-US" dirty="0">
                <a:solidFill>
                  <a:schemeClr val="tx1"/>
                </a:solidFill>
                <a:latin typeface="Times New Roman" pitchFamily="18" charset="0"/>
                <a:cs typeface="Times New Roman" pitchFamily="18" charset="0"/>
              </a:rPr>
              <a:t>are significant discrepancies between studies concerning the length of hospital stay and postoperative management of patients.</a:t>
            </a:r>
            <a:endParaRPr lang="it-IT" dirty="0">
              <a:solidFill>
                <a:schemeClr val="tx1"/>
              </a:solidFill>
              <a:latin typeface="Times New Roman" pitchFamily="18" charset="0"/>
              <a:cs typeface="Times New Roman" pitchFamily="18" charset="0"/>
            </a:endParaRPr>
          </a:p>
          <a:p>
            <a:pPr marL="285750" indent="-285750" algn="just">
              <a:lnSpc>
                <a:spcPct val="150000"/>
              </a:lnSpc>
              <a:buFont typeface="Wingdings" pitchFamily="2" charset="2"/>
              <a:buChar char="Ø"/>
            </a:pPr>
            <a:r>
              <a:rPr lang="en-US" dirty="0" smtClean="0">
                <a:solidFill>
                  <a:schemeClr val="tx1"/>
                </a:solidFill>
                <a:latin typeface="Times New Roman" pitchFamily="18" charset="0"/>
                <a:cs typeface="Times New Roman" pitchFamily="18" charset="0"/>
              </a:rPr>
              <a:t>In </a:t>
            </a:r>
            <a:r>
              <a:rPr lang="en-US" dirty="0">
                <a:solidFill>
                  <a:schemeClr val="tx1"/>
                </a:solidFill>
                <a:latin typeface="Times New Roman" pitchFamily="18" charset="0"/>
                <a:cs typeface="Times New Roman" pitchFamily="18" charset="0"/>
              </a:rPr>
              <a:t>several centers, the decision to receive RG </a:t>
            </a:r>
            <a:r>
              <a:rPr lang="en-US" dirty="0" err="1" smtClean="0">
                <a:solidFill>
                  <a:schemeClr val="tx1"/>
                </a:solidFill>
                <a:latin typeface="Times New Roman" pitchFamily="18" charset="0"/>
                <a:cs typeface="Times New Roman" pitchFamily="18" charset="0"/>
              </a:rPr>
              <a:t>vs</a:t>
            </a:r>
            <a:r>
              <a:rPr lang="en-US" dirty="0" smtClean="0">
                <a:solidFill>
                  <a:schemeClr val="tx1"/>
                </a:solidFill>
                <a:latin typeface="Times New Roman" pitchFamily="18" charset="0"/>
                <a:cs typeface="Times New Roman" pitchFamily="18" charset="0"/>
              </a:rPr>
              <a:t> </a:t>
            </a:r>
            <a:r>
              <a:rPr lang="en-US" dirty="0">
                <a:solidFill>
                  <a:schemeClr val="tx1"/>
                </a:solidFill>
                <a:latin typeface="Times New Roman" pitchFamily="18" charset="0"/>
                <a:cs typeface="Times New Roman" pitchFamily="18" charset="0"/>
              </a:rPr>
              <a:t>LG is made by the patient that incurs the extra expense for robotic surgery</a:t>
            </a:r>
            <a:r>
              <a:rPr lang="en-US" dirty="0" smtClean="0">
                <a:solidFill>
                  <a:schemeClr val="tx1"/>
                </a:solidFill>
                <a:latin typeface="Times New Roman" pitchFamily="18" charset="0"/>
                <a:cs typeface="Times New Roman" pitchFamily="18" charset="0"/>
              </a:rPr>
              <a:t>.</a:t>
            </a:r>
            <a:endParaRPr lang="it-IT" dirty="0">
              <a:solidFill>
                <a:schemeClr val="tx1"/>
              </a:solidFill>
              <a:latin typeface="Times New Roman" pitchFamily="18" charset="0"/>
              <a:cs typeface="Times New Roman" pitchFamily="18" charset="0"/>
            </a:endParaRPr>
          </a:p>
        </p:txBody>
      </p:sp>
      <p:sp>
        <p:nvSpPr>
          <p:cNvPr id="18"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RATIONALE</a:t>
            </a:r>
            <a:endParaRPr lang="it-IT" sz="2800" dirty="0">
              <a:solidFill>
                <a:srgbClr val="FF000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8357" y="15535"/>
            <a:ext cx="3134083" cy="168527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982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ccia circolare a destra 9"/>
          <p:cNvSpPr/>
          <p:nvPr/>
        </p:nvSpPr>
        <p:spPr>
          <a:xfrm>
            <a:off x="179512" y="5589240"/>
            <a:ext cx="504056" cy="936104"/>
          </a:xfrm>
          <a:prstGeom prst="curvedRight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it-IT">
              <a:solidFill>
                <a:schemeClr val="tx1"/>
              </a:solidFill>
            </a:endParaRPr>
          </a:p>
        </p:txBody>
      </p:sp>
      <p:sp>
        <p:nvSpPr>
          <p:cNvPr id="11" name="CasellaDiTesto 10"/>
          <p:cNvSpPr txBox="1"/>
          <p:nvPr/>
        </p:nvSpPr>
        <p:spPr>
          <a:xfrm>
            <a:off x="1115616" y="5733256"/>
            <a:ext cx="6855467" cy="873572"/>
          </a:xfrm>
          <a:prstGeom prst="rect">
            <a:avLst/>
          </a:prstGeom>
          <a:noFill/>
          <a:ln w="28575">
            <a:solidFill>
              <a:srgbClr val="00B050"/>
            </a:solidFill>
          </a:ln>
        </p:spPr>
        <p:txBody>
          <a:bodyPr wrap="square" rtlCol="0">
            <a:spAutoFit/>
          </a:bodyPr>
          <a:lstStyle/>
          <a:p>
            <a:pPr algn="ctr">
              <a:lnSpc>
                <a:spcPct val="150000"/>
              </a:lnSpc>
            </a:pPr>
            <a:r>
              <a:rPr lang="en-US" b="1" dirty="0" smtClean="0">
                <a:latin typeface="Times New Roman" pitchFamily="18" charset="0"/>
                <a:cs typeface="Times New Roman" pitchFamily="18" charset="0"/>
              </a:rPr>
              <a:t>A </a:t>
            </a:r>
            <a:r>
              <a:rPr lang="en-US" b="1" dirty="0">
                <a:latin typeface="Times New Roman" pitchFamily="18" charset="0"/>
                <a:cs typeface="Times New Roman" pitchFamily="18" charset="0"/>
              </a:rPr>
              <a:t>multicenter registry may represent the best research method </a:t>
            </a:r>
            <a:endParaRPr lang="en-US" b="1" dirty="0" smtClean="0">
              <a:latin typeface="Times New Roman" pitchFamily="18" charset="0"/>
              <a:cs typeface="Times New Roman" pitchFamily="18" charset="0"/>
            </a:endParaRPr>
          </a:p>
          <a:p>
            <a:pPr algn="ctr">
              <a:lnSpc>
                <a:spcPct val="150000"/>
              </a:lnSpc>
            </a:pPr>
            <a:r>
              <a:rPr lang="en-US" b="1" dirty="0" smtClean="0">
                <a:latin typeface="Times New Roman" pitchFamily="18" charset="0"/>
                <a:cs typeface="Times New Roman" pitchFamily="18" charset="0"/>
              </a:rPr>
              <a:t>to </a:t>
            </a:r>
            <a:r>
              <a:rPr lang="en-US" b="1" dirty="0">
                <a:latin typeface="Times New Roman" pitchFamily="18" charset="0"/>
                <a:cs typeface="Times New Roman" pitchFamily="18" charset="0"/>
              </a:rPr>
              <a:t>assess the role of minimally invasive approaches in gastric cancer</a:t>
            </a:r>
            <a:endParaRPr lang="it-IT" b="1" dirty="0">
              <a:latin typeface="Times New Roman" pitchFamily="18" charset="0"/>
              <a:cs typeface="Times New Roman" pitchFamily="18" charset="0"/>
            </a:endParaRPr>
          </a:p>
        </p:txBody>
      </p:sp>
      <p:sp>
        <p:nvSpPr>
          <p:cNvPr id="6" name="Titolo 1"/>
          <p:cNvSpPr>
            <a:spLocks noGrp="1"/>
          </p:cNvSpPr>
          <p:nvPr>
            <p:ph type="title"/>
          </p:nvPr>
        </p:nvSpPr>
        <p:spPr>
          <a:xfrm>
            <a:off x="-21651" y="22940"/>
            <a:ext cx="2347191" cy="453732"/>
          </a:xfrm>
          <a:solidFill>
            <a:schemeClr val="bg1">
              <a:lumMod val="8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oAutofit/>
          </a:bodyPr>
          <a:lstStyle/>
          <a:p>
            <a:pPr algn="l"/>
            <a:r>
              <a:rPr lang="en-US" sz="2800" b="1" dirty="0" smtClean="0">
                <a:solidFill>
                  <a:srgbClr val="FF0000"/>
                </a:solidFill>
                <a:latin typeface="Times New Roman" pitchFamily="18" charset="0"/>
                <a:cs typeface="Times New Roman" pitchFamily="18" charset="0"/>
              </a:rPr>
              <a:t>RATIONALE</a:t>
            </a:r>
            <a:endParaRPr lang="it-IT" sz="2800" dirty="0">
              <a:solidFill>
                <a:srgbClr val="FF0000"/>
              </a:solidFill>
              <a:latin typeface="Times New Roman" pitchFamily="18" charset="0"/>
              <a:cs typeface="Times New Roman" pitchFamily="18" charset="0"/>
            </a:endParaRPr>
          </a:p>
        </p:txBody>
      </p:sp>
      <p:sp>
        <p:nvSpPr>
          <p:cNvPr id="2" name="Rettangolo 1"/>
          <p:cNvSpPr/>
          <p:nvPr/>
        </p:nvSpPr>
        <p:spPr>
          <a:xfrm>
            <a:off x="395536" y="1916832"/>
            <a:ext cx="345638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a:latin typeface="Times New Roman" pitchFamily="18" charset="0"/>
                <a:cs typeface="Times New Roman" pitchFamily="18" charset="0"/>
              </a:rPr>
              <a:t>Large sample of patients</a:t>
            </a:r>
            <a:endParaRPr lang="it-IT" dirty="0">
              <a:latin typeface="Times New Roman" pitchFamily="18" charset="0"/>
              <a:cs typeface="Times New Roman" pitchFamily="18" charset="0"/>
            </a:endParaRPr>
          </a:p>
        </p:txBody>
      </p:sp>
      <p:sp>
        <p:nvSpPr>
          <p:cNvPr id="9" name="Rettangolo 8"/>
          <p:cNvSpPr/>
          <p:nvPr/>
        </p:nvSpPr>
        <p:spPr>
          <a:xfrm>
            <a:off x="395536" y="2710661"/>
            <a:ext cx="345638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latin typeface="Times New Roman" pitchFamily="18" charset="0"/>
                <a:cs typeface="Times New Roman" pitchFamily="18" charset="0"/>
              </a:rPr>
              <a:t>Detection of numerous surgical, clinical and oncological variables</a:t>
            </a:r>
            <a:endParaRPr lang="it-IT" dirty="0">
              <a:latin typeface="Times New Roman" pitchFamily="18" charset="0"/>
              <a:cs typeface="Times New Roman" pitchFamily="18" charset="0"/>
            </a:endParaRPr>
          </a:p>
        </p:txBody>
      </p:sp>
      <p:sp>
        <p:nvSpPr>
          <p:cNvPr id="12" name="Rettangolo 11"/>
          <p:cNvSpPr/>
          <p:nvPr/>
        </p:nvSpPr>
        <p:spPr>
          <a:xfrm>
            <a:off x="395536" y="3718773"/>
            <a:ext cx="345638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latin typeface="Times New Roman" pitchFamily="18" charset="0"/>
                <a:cs typeface="Times New Roman" pitchFamily="18" charset="0"/>
              </a:rPr>
              <a:t>Predetermined and standardized </a:t>
            </a:r>
            <a:r>
              <a:rPr lang="en-US" spc="-60" dirty="0">
                <a:latin typeface="Times New Roman" pitchFamily="18" charset="0"/>
                <a:cs typeface="Times New Roman" pitchFamily="18" charset="0"/>
              </a:rPr>
              <a:t>method of data collection and </a:t>
            </a:r>
            <a:r>
              <a:rPr lang="en-US" spc="-60" dirty="0" smtClean="0">
                <a:latin typeface="Times New Roman" pitchFamily="18" charset="0"/>
                <a:cs typeface="Times New Roman" pitchFamily="18" charset="0"/>
              </a:rPr>
              <a:t>analysis</a:t>
            </a:r>
            <a:r>
              <a:rPr lang="en-US" spc="-80" dirty="0" smtClean="0">
                <a:latin typeface="Times New Roman" pitchFamily="18" charset="0"/>
                <a:cs typeface="Times New Roman" pitchFamily="18" charset="0"/>
              </a:rPr>
              <a:t>.</a:t>
            </a:r>
            <a:endParaRPr lang="it-IT" spc="-80" dirty="0">
              <a:latin typeface="Times New Roman" pitchFamily="18" charset="0"/>
              <a:cs typeface="Times New Roman" pitchFamily="18" charset="0"/>
            </a:endParaRPr>
          </a:p>
        </p:txBody>
      </p:sp>
      <p:sp>
        <p:nvSpPr>
          <p:cNvPr id="3" name="Rettangolo 2"/>
          <p:cNvSpPr/>
          <p:nvPr/>
        </p:nvSpPr>
        <p:spPr>
          <a:xfrm>
            <a:off x="413431" y="4725144"/>
            <a:ext cx="343848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dirty="0">
                <a:solidFill>
                  <a:schemeClr val="dk1"/>
                </a:solidFill>
                <a:latin typeface="Times New Roman" pitchFamily="18" charset="0"/>
                <a:cs typeface="Times New Roman" pitchFamily="18" charset="0"/>
              </a:rPr>
              <a:t>Bringing together the experience of the East and West</a:t>
            </a:r>
            <a:endParaRPr lang="it-IT" dirty="0">
              <a:solidFill>
                <a:schemeClr val="dk1"/>
              </a:solidFill>
              <a:latin typeface="Times New Roman" pitchFamily="18" charset="0"/>
              <a:cs typeface="Times New Roman" pitchFamily="18" charset="0"/>
            </a:endParaRPr>
          </a:p>
        </p:txBody>
      </p:sp>
      <p:sp>
        <p:nvSpPr>
          <p:cNvPr id="4" name="Rettangolo 3"/>
          <p:cNvSpPr/>
          <p:nvPr/>
        </p:nvSpPr>
        <p:spPr>
          <a:xfrm>
            <a:off x="5364088" y="1907540"/>
            <a:ext cx="1749197"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it-IT" dirty="0" smtClean="0">
                <a:latin typeface="Times New Roman" pitchFamily="18" charset="0"/>
                <a:cs typeface="Times New Roman" pitchFamily="18" charset="0"/>
              </a:rPr>
              <a:t>CONSISTENCE</a:t>
            </a:r>
            <a:endParaRPr lang="it-IT" dirty="0">
              <a:latin typeface="Times New Roman" pitchFamily="18" charset="0"/>
              <a:cs typeface="Times New Roman" pitchFamily="18" charset="0"/>
            </a:endParaRPr>
          </a:p>
        </p:txBody>
      </p:sp>
      <p:sp>
        <p:nvSpPr>
          <p:cNvPr id="13" name="Rettangolo 12"/>
          <p:cNvSpPr/>
          <p:nvPr/>
        </p:nvSpPr>
        <p:spPr>
          <a:xfrm>
            <a:off x="5383177" y="2708920"/>
            <a:ext cx="2933239"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latin typeface="Times New Roman" pitchFamily="18" charset="0"/>
                <a:cs typeface="Times New Roman" pitchFamily="18" charset="0"/>
              </a:rPr>
              <a:t>CLARIFYING KEY </a:t>
            </a:r>
            <a:r>
              <a:rPr lang="en-US" dirty="0">
                <a:latin typeface="Times New Roman" pitchFamily="18" charset="0"/>
                <a:cs typeface="Times New Roman" pitchFamily="18" charset="0"/>
              </a:rPr>
              <a:t>ISSUES</a:t>
            </a:r>
            <a:endParaRPr lang="it-IT" dirty="0">
              <a:latin typeface="Times New Roman" pitchFamily="18" charset="0"/>
              <a:cs typeface="Times New Roman" pitchFamily="18" charset="0"/>
            </a:endParaRPr>
          </a:p>
        </p:txBody>
      </p:sp>
      <p:sp>
        <p:nvSpPr>
          <p:cNvPr id="14" name="Rettangolo 13"/>
          <p:cNvSpPr/>
          <p:nvPr/>
        </p:nvSpPr>
        <p:spPr>
          <a:xfrm>
            <a:off x="5364088" y="3717032"/>
            <a:ext cx="2679003"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a:latin typeface="Times New Roman" pitchFamily="18" charset="0"/>
                <a:cs typeface="Times New Roman" pitchFamily="18" charset="0"/>
              </a:rPr>
              <a:t>ENSURING ACCURACY</a:t>
            </a:r>
            <a:endParaRPr lang="it-IT" dirty="0">
              <a:latin typeface="Times New Roman" pitchFamily="18" charset="0"/>
              <a:cs typeface="Times New Roman" pitchFamily="18" charset="0"/>
            </a:endParaRPr>
          </a:p>
        </p:txBody>
      </p:sp>
      <p:sp>
        <p:nvSpPr>
          <p:cNvPr id="15" name="Rettangolo 14"/>
          <p:cNvSpPr/>
          <p:nvPr/>
        </p:nvSpPr>
        <p:spPr>
          <a:xfrm>
            <a:off x="5364088" y="4715852"/>
            <a:ext cx="3700115"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latin typeface="Times New Roman" pitchFamily="18" charset="0"/>
                <a:cs typeface="Times New Roman" pitchFamily="18" charset="0"/>
              </a:rPr>
              <a:t>REPRESENTATIVENESS OF DATA</a:t>
            </a:r>
            <a:endParaRPr lang="it-IT" dirty="0">
              <a:latin typeface="Times New Roman" pitchFamily="18" charset="0"/>
              <a:cs typeface="Times New Roman" pitchFamily="18" charset="0"/>
            </a:endParaRPr>
          </a:p>
        </p:txBody>
      </p:sp>
      <p:sp>
        <p:nvSpPr>
          <p:cNvPr id="17" name="Freccia a destra 16"/>
          <p:cNvSpPr/>
          <p:nvPr/>
        </p:nvSpPr>
        <p:spPr>
          <a:xfrm>
            <a:off x="3995936" y="3356992"/>
            <a:ext cx="1080120" cy="288032"/>
          </a:xfrm>
          <a:prstGeom prst="rightArrow">
            <a:avLst/>
          </a:prstGeom>
          <a:solidFill>
            <a:schemeClr val="bg1">
              <a:lumMod val="95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solidFill>
                <a:schemeClr val="tx1"/>
              </a:solidFill>
            </a:endParaRPr>
          </a:p>
        </p:txBody>
      </p:sp>
      <p:sp>
        <p:nvSpPr>
          <p:cNvPr id="16" name="CasellaDiTesto 15"/>
          <p:cNvSpPr txBox="1"/>
          <p:nvPr/>
        </p:nvSpPr>
        <p:spPr>
          <a:xfrm>
            <a:off x="2699792" y="796642"/>
            <a:ext cx="3744416" cy="76015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solidFill>
              <a:schemeClr val="bg1"/>
            </a:solid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defPPr>
              <a:defRPr lang="it-IT"/>
            </a:defPPr>
            <a:lvl1pPr algn="ctr">
              <a:lnSpc>
                <a:spcPct val="150000"/>
              </a:lnSpc>
              <a:defRPr b="1">
                <a:solidFill>
                  <a:schemeClr val="tx1"/>
                </a:solidFill>
                <a:latin typeface="Times New Roman" pitchFamily="18" charset="0"/>
                <a:cs typeface="Times New Roman"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solidFill>
                  <a:schemeClr val="bg1">
                    <a:lumMod val="50000"/>
                  </a:schemeClr>
                </a:solidFill>
              </a:rPr>
              <a:t>WHAT </a:t>
            </a:r>
            <a:r>
              <a:rPr lang="en-US" dirty="0">
                <a:solidFill>
                  <a:schemeClr val="bg1">
                    <a:lumMod val="50000"/>
                  </a:schemeClr>
                </a:solidFill>
              </a:rPr>
              <a:t>KIND OF STUDY</a:t>
            </a:r>
            <a:r>
              <a:rPr lang="en-US" dirty="0" smtClean="0">
                <a:solidFill>
                  <a:schemeClr val="bg1">
                    <a:lumMod val="50000"/>
                  </a:schemeClr>
                </a:solidFill>
              </a:rPr>
              <a:t>?</a:t>
            </a:r>
            <a:endParaRPr lang="it-IT" dirty="0">
              <a:solidFill>
                <a:schemeClr val="bg1">
                  <a:lumMod val="50000"/>
                </a:schemeClr>
              </a:solidFill>
            </a:endParaRPr>
          </a:p>
        </p:txBody>
      </p:sp>
    </p:spTree>
    <p:extLst>
      <p:ext uri="{BB962C8B-B14F-4D97-AF65-F5344CB8AC3E}">
        <p14:creationId xmlns:p14="http://schemas.microsoft.com/office/powerpoint/2010/main" val="408509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8050</TotalTime>
  <Words>3078</Words>
  <Application>Microsoft Office PowerPoint</Application>
  <PresentationFormat>Presentazione su schermo (4:3)</PresentationFormat>
  <Paragraphs>362</Paragraphs>
  <Slides>25</Slides>
  <Notes>25</Notes>
  <HiddenSlides>0</HiddenSlides>
  <MMClips>2</MMClips>
  <ScaleCrop>false</ScaleCrop>
  <HeadingPairs>
    <vt:vector size="4" baseType="variant">
      <vt:variant>
        <vt:lpstr>Tema</vt:lpstr>
      </vt:variant>
      <vt:variant>
        <vt:i4>1</vt:i4>
      </vt:variant>
      <vt:variant>
        <vt:lpstr>Titoli diapositive</vt:lpstr>
      </vt:variant>
      <vt:variant>
        <vt:i4>25</vt:i4>
      </vt:variant>
    </vt:vector>
  </HeadingPairs>
  <TitlesOfParts>
    <vt:vector size="26" baseType="lpstr">
      <vt:lpstr>Tema di Office</vt:lpstr>
      <vt:lpstr>Robotic, Laparoscopic and Open Surgery for Gastric Cancer Compared on Surgical, Clinical and Oncological Outcomes: Establishing a Multi-Institutional Registry</vt:lpstr>
      <vt:lpstr>Presentazione standard di PowerPoint</vt:lpstr>
      <vt:lpstr>Presentazione standard di PowerPoint</vt:lpstr>
      <vt:lpstr>BACKGROUND</vt:lpstr>
      <vt:lpstr>BACKGROUND</vt:lpstr>
      <vt:lpstr>RATIONALE</vt:lpstr>
      <vt:lpstr>RATIONALE</vt:lpstr>
      <vt:lpstr>RATIONALE</vt:lpstr>
      <vt:lpstr>RATIONALE</vt:lpstr>
      <vt:lpstr>METHODS</vt:lpstr>
      <vt:lpstr>METHODS</vt:lpstr>
      <vt:lpstr>METHODS</vt:lpstr>
      <vt:lpstr>METHODS</vt:lpstr>
      <vt:lpstr>METHODS</vt:lpstr>
      <vt:lpstr>METHODS</vt:lpstr>
      <vt:lpstr>METHODS</vt:lpstr>
      <vt:lpstr>METHODS</vt:lpstr>
      <vt:lpstr>METHODS</vt:lpstr>
      <vt:lpstr>METHODS</vt:lpstr>
      <vt:lpstr>METHODS</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Robotic, Laparoscopic and Open Surgery for Gastric Cancer Compared on Surgical, Clinical and Oncological Outcomes: Establishing a Multi-Institutional Registry</dc:title>
  <dc:creator>Jacopo</dc:creator>
  <cp:lastModifiedBy>Jacopo</cp:lastModifiedBy>
  <cp:revision>291</cp:revision>
  <dcterms:created xsi:type="dcterms:W3CDTF">2015-04-21T13:44:39Z</dcterms:created>
  <dcterms:modified xsi:type="dcterms:W3CDTF">2015-06-05T02:30:09Z</dcterms:modified>
</cp:coreProperties>
</file>